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256" r:id="rId2"/>
    <p:sldId id="259" r:id="rId3"/>
    <p:sldId id="261" r:id="rId4"/>
    <p:sldId id="264" r:id="rId5"/>
    <p:sldId id="265" r:id="rId6"/>
    <p:sldId id="363" r:id="rId7"/>
    <p:sldId id="341" r:id="rId8"/>
    <p:sldId id="364" r:id="rId9"/>
    <p:sldId id="262" r:id="rId10"/>
    <p:sldId id="424" r:id="rId11"/>
    <p:sldId id="425" r:id="rId12"/>
    <p:sldId id="266" r:id="rId13"/>
    <p:sldId id="368" r:id="rId14"/>
    <p:sldId id="427" r:id="rId15"/>
    <p:sldId id="370" r:id="rId16"/>
    <p:sldId id="263" r:id="rId17"/>
    <p:sldId id="371" r:id="rId18"/>
    <p:sldId id="456" r:id="rId19"/>
    <p:sldId id="457" r:id="rId20"/>
    <p:sldId id="458" r:id="rId21"/>
    <p:sldId id="459" r:id="rId22"/>
    <p:sldId id="346" r:id="rId23"/>
    <p:sldId id="460" r:id="rId24"/>
    <p:sldId id="276" r:id="rId25"/>
    <p:sldId id="461" r:id="rId26"/>
    <p:sldId id="462" r:id="rId27"/>
    <p:sldId id="275" r:id="rId28"/>
    <p:sldId id="471" r:id="rId29"/>
    <p:sldId id="472" r:id="rId30"/>
    <p:sldId id="463" r:id="rId31"/>
    <p:sldId id="464" r:id="rId32"/>
    <p:sldId id="465" r:id="rId33"/>
    <p:sldId id="466" r:id="rId34"/>
    <p:sldId id="281" r:id="rId35"/>
    <p:sldId id="349" r:id="rId36"/>
    <p:sldId id="280" r:id="rId37"/>
    <p:sldId id="467" r:id="rId38"/>
    <p:sldId id="279" r:id="rId39"/>
    <p:sldId id="348" r:id="rId40"/>
    <p:sldId id="468" r:id="rId41"/>
    <p:sldId id="469" r:id="rId42"/>
    <p:sldId id="470" r:id="rId43"/>
    <p:sldId id="347" r:id="rId44"/>
    <p:sldId id="375" r:id="rId45"/>
    <p:sldId id="283" r:id="rId46"/>
    <p:sldId id="361" r:id="rId47"/>
    <p:sldId id="420" r:id="rId48"/>
    <p:sldId id="377" r:id="rId49"/>
    <p:sldId id="268" r:id="rId50"/>
    <p:sldId id="269" r:id="rId51"/>
    <p:sldId id="372" r:id="rId52"/>
    <p:sldId id="257" r:id="rId53"/>
    <p:sldId id="258" r:id="rId54"/>
    <p:sldId id="422" r:id="rId55"/>
    <p:sldId id="260" r:id="rId56"/>
    <p:sldId id="423" r:id="rId57"/>
    <p:sldId id="430" r:id="rId58"/>
    <p:sldId id="431" r:id="rId59"/>
    <p:sldId id="447" r:id="rId60"/>
    <p:sldId id="448" r:id="rId61"/>
    <p:sldId id="449" r:id="rId62"/>
    <p:sldId id="450" r:id="rId63"/>
    <p:sldId id="451" r:id="rId64"/>
    <p:sldId id="454" r:id="rId65"/>
    <p:sldId id="455" r:id="rId66"/>
    <p:sldId id="289" r:id="rId67"/>
    <p:sldId id="290" r:id="rId68"/>
    <p:sldId id="291" r:id="rId69"/>
    <p:sldId id="272" r:id="rId70"/>
    <p:sldId id="442" r:id="rId71"/>
    <p:sldId id="389" r:id="rId72"/>
    <p:sldId id="390" r:id="rId73"/>
    <p:sldId id="391" r:id="rId74"/>
    <p:sldId id="392" r:id="rId75"/>
    <p:sldId id="393" r:id="rId76"/>
    <p:sldId id="396" r:id="rId77"/>
    <p:sldId id="397" r:id="rId78"/>
    <p:sldId id="400" r:id="rId79"/>
    <p:sldId id="401" r:id="rId80"/>
    <p:sldId id="406" r:id="rId81"/>
    <p:sldId id="407" r:id="rId82"/>
    <p:sldId id="399" r:id="rId83"/>
    <p:sldId id="402" r:id="rId84"/>
    <p:sldId id="408" r:id="rId85"/>
    <p:sldId id="443" r:id="rId86"/>
    <p:sldId id="419" r:id="rId87"/>
    <p:sldId id="403" r:id="rId88"/>
    <p:sldId id="405" r:id="rId89"/>
    <p:sldId id="441" r:id="rId90"/>
    <p:sldId id="404" r:id="rId91"/>
    <p:sldId id="435" r:id="rId92"/>
    <p:sldId id="382" r:id="rId93"/>
    <p:sldId id="386" r:id="rId94"/>
    <p:sldId id="286" r:id="rId95"/>
    <p:sldId id="432" r:id="rId96"/>
    <p:sldId id="444" r:id="rId97"/>
    <p:sldId id="453" r:id="rId98"/>
    <p:sldId id="267" r:id="rId99"/>
    <p:sldId id="284" r:id="rId100"/>
    <p:sldId id="277" r:id="rId101"/>
    <p:sldId id="440" r:id="rId102"/>
    <p:sldId id="439" r:id="rId103"/>
    <p:sldId id="413" r:id="rId104"/>
    <p:sldId id="416" r:id="rId105"/>
    <p:sldId id="415" r:id="rId106"/>
    <p:sldId id="270" r:id="rId107"/>
    <p:sldId id="271" r:id="rId108"/>
    <p:sldId id="436" r:id="rId109"/>
    <p:sldId id="438" r:id="rId110"/>
    <p:sldId id="409" r:id="rId111"/>
    <p:sldId id="355" r:id="rId112"/>
    <p:sldId id="273" r:id="rId113"/>
    <p:sldId id="274" r:id="rId114"/>
    <p:sldId id="357" r:id="rId115"/>
    <p:sldId id="411" r:id="rId116"/>
    <p:sldId id="412" r:id="rId117"/>
    <p:sldId id="394" r:id="rId118"/>
    <p:sldId id="395" r:id="rId119"/>
    <p:sldId id="287" r:id="rId120"/>
    <p:sldId id="288" r:id="rId121"/>
    <p:sldId id="446"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a T" initials="BT" lastIdx="1" clrIdx="0">
    <p:extLst>
      <p:ext uri="{19B8F6BF-5375-455C-9EA6-DF929625EA0E}">
        <p15:presenceInfo xmlns:p15="http://schemas.microsoft.com/office/powerpoint/2012/main" userId="074a54413a7963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660"/>
  </p:normalViewPr>
  <p:slideViewPr>
    <p:cSldViewPr snapToGrid="0">
      <p:cViewPr varScale="1">
        <p:scale>
          <a:sx n="63" d="100"/>
          <a:sy n="63" d="100"/>
        </p:scale>
        <p:origin x="7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lumMod val="7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2014 - 2015</c:v>
                </c:pt>
                <c:pt idx="1">
                  <c:v>2015 - 2016</c:v>
                </c:pt>
                <c:pt idx="2">
                  <c:v>2016 - 2017</c:v>
                </c:pt>
                <c:pt idx="3">
                  <c:v>2017- 2018</c:v>
                </c:pt>
                <c:pt idx="4">
                  <c:v>2018- 2019</c:v>
                </c:pt>
                <c:pt idx="5">
                  <c:v>2019- 2020</c:v>
                </c:pt>
                <c:pt idx="6">
                  <c:v>2019 - 2021</c:v>
                </c:pt>
              </c:strCache>
            </c:strRef>
          </c:cat>
          <c:val>
            <c:numRef>
              <c:f>Sheet1!$B$2:$B$8</c:f>
              <c:numCache>
                <c:formatCode>0%</c:formatCode>
                <c:ptCount val="7"/>
                <c:pt idx="0">
                  <c:v>0.25</c:v>
                </c:pt>
                <c:pt idx="1">
                  <c:v>0.25</c:v>
                </c:pt>
                <c:pt idx="2">
                  <c:v>0.35</c:v>
                </c:pt>
                <c:pt idx="3">
                  <c:v>0.41</c:v>
                </c:pt>
                <c:pt idx="4">
                  <c:v>0.5</c:v>
                </c:pt>
                <c:pt idx="5">
                  <c:v>0.5</c:v>
                </c:pt>
                <c:pt idx="6">
                  <c:v>0.5</c:v>
                </c:pt>
              </c:numCache>
            </c:numRef>
          </c:val>
          <c:extLst>
            <c:ext xmlns:c16="http://schemas.microsoft.com/office/drawing/2014/chart" uri="{C3380CC4-5D6E-409C-BE32-E72D297353CC}">
              <c16:uniqueId val="{00000000-2A32-4611-8153-B30F78F1536F}"/>
            </c:ext>
          </c:extLst>
        </c:ser>
        <c:dLbls>
          <c:dLblPos val="inEnd"/>
          <c:showLegendKey val="0"/>
          <c:showVal val="1"/>
          <c:showCatName val="0"/>
          <c:showSerName val="0"/>
          <c:showPercent val="0"/>
          <c:showBubbleSize val="0"/>
        </c:dLbls>
        <c:gapWidth val="41"/>
        <c:axId val="3053071"/>
        <c:axId val="3055567"/>
      </c:barChart>
      <c:catAx>
        <c:axId val="305307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3055567"/>
        <c:crosses val="autoZero"/>
        <c:auto val="1"/>
        <c:lblAlgn val="ctr"/>
        <c:lblOffset val="100"/>
        <c:noMultiLvlLbl val="0"/>
      </c:catAx>
      <c:valAx>
        <c:axId val="3055567"/>
        <c:scaling>
          <c:orientation val="minMax"/>
        </c:scaling>
        <c:delete val="1"/>
        <c:axPos val="l"/>
        <c:numFmt formatCode="0%" sourceLinked="1"/>
        <c:majorTickMark val="none"/>
        <c:minorTickMark val="none"/>
        <c:tickLblPos val="nextTo"/>
        <c:crossAx val="3053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11-21T13:25:40.583" idx="1">
    <p:pos x="10" y="10"/>
    <p:text/>
    <p:extLst>
      <p:ext uri="{C676402C-5697-4E1C-873F-D02D1690AC5C}">
        <p15:threadingInfo xmlns:p15="http://schemas.microsoft.com/office/powerpoint/2012/main" timeZoneBias="-330"/>
      </p:ext>
    </p:extLst>
  </p:cm>
</p:cmLst>
</file>

<file path=ppt/diagrams/_rels/data9.xml.rels><?xml version="1.0" encoding="UTF-8" standalone="yes"?>
<Relationships xmlns="http://schemas.openxmlformats.org/package/2006/relationships"><Relationship Id="rId1" Type="http://schemas.openxmlformats.org/officeDocument/2006/relationships/image" Target="../media/image164.jpg"/></Relationships>
</file>

<file path=ppt/diagrams/_rels/drawing9.xml.rels><?xml version="1.0" encoding="UTF-8" standalone="yes"?>
<Relationships xmlns="http://schemas.openxmlformats.org/package/2006/relationships"><Relationship Id="rId1" Type="http://schemas.openxmlformats.org/officeDocument/2006/relationships/image" Target="../media/image16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99AF79-CCD2-4C9D-AB38-6497B9D54406}" type="doc">
      <dgm:prSet loTypeId="urn:microsoft.com/office/officeart/2011/layout/CircleProcess" loCatId="process" qsTypeId="urn:microsoft.com/office/officeart/2005/8/quickstyle/simple5" qsCatId="simple" csTypeId="urn:microsoft.com/office/officeart/2005/8/colors/accent1_2" csCatId="accent1" phldr="1"/>
      <dgm:spPr/>
      <dgm:t>
        <a:bodyPr/>
        <a:lstStyle/>
        <a:p>
          <a:endParaRPr lang="en-US"/>
        </a:p>
      </dgm:t>
    </dgm:pt>
    <dgm:pt modelId="{9DFD9CF1-DCDD-40C7-8E1F-185941D3F9C5}">
      <dgm:prSet phldrT="[Text]"/>
      <dgm:spPr/>
      <dgm:t>
        <a:bodyPr/>
        <a:lstStyle/>
        <a:p>
          <a:r>
            <a:rPr lang="en-US" b="1" dirty="0">
              <a:effectLst/>
              <a:latin typeface="Arial" panose="020B0604020202020204" pitchFamily="34" charset="0"/>
              <a:ea typeface="Calibri" panose="020F0502020204030204" pitchFamily="34" charset="0"/>
              <a:cs typeface="Times New Roman" panose="02020603050405020304" pitchFamily="18" charset="0"/>
            </a:rPr>
            <a:t>Course Outcome</a:t>
          </a:r>
          <a:endParaRPr lang="en-US" dirty="0"/>
        </a:p>
      </dgm:t>
    </dgm:pt>
    <dgm:pt modelId="{8EADACB1-FCAD-4519-882C-5EDD410A05EC}" type="parTrans" cxnId="{4659394D-24E5-45F9-9918-C72E5CE60190}">
      <dgm:prSet/>
      <dgm:spPr/>
      <dgm:t>
        <a:bodyPr/>
        <a:lstStyle/>
        <a:p>
          <a:endParaRPr lang="en-US"/>
        </a:p>
      </dgm:t>
    </dgm:pt>
    <dgm:pt modelId="{93892E50-760A-4D2F-B95D-E19423EC4E6E}" type="sibTrans" cxnId="{4659394D-24E5-45F9-9918-C72E5CE60190}">
      <dgm:prSet/>
      <dgm:spPr/>
      <dgm:t>
        <a:bodyPr/>
        <a:lstStyle/>
        <a:p>
          <a:endParaRPr lang="en-US"/>
        </a:p>
      </dgm:t>
    </dgm:pt>
    <dgm:pt modelId="{6BF644EE-2670-4F56-B395-E075DD7FD03E}">
      <dgm:prSet phldrT="[Text]"/>
      <dgm:spPr/>
      <dgm:t>
        <a:bodyPr/>
        <a:lstStyle/>
        <a:p>
          <a:r>
            <a:rPr lang="en-US" b="1" dirty="0">
              <a:effectLst/>
              <a:latin typeface="Arial" panose="020B0604020202020204" pitchFamily="34" charset="0"/>
              <a:ea typeface="Calibri" panose="020F0502020204030204" pitchFamily="34" charset="0"/>
              <a:cs typeface="Times New Roman" panose="02020603050405020304" pitchFamily="18" charset="0"/>
            </a:rPr>
            <a:t>Course Outcome mapping with </a:t>
          </a:r>
          <a:r>
            <a:rPr lang="en-US" b="1" dirty="0" err="1">
              <a:effectLst/>
              <a:latin typeface="Arial" panose="020B0604020202020204" pitchFamily="34" charset="0"/>
              <a:ea typeface="Calibri" panose="020F0502020204030204" pitchFamily="34" charset="0"/>
              <a:cs typeface="Times New Roman" panose="02020603050405020304" pitchFamily="18" charset="0"/>
            </a:rPr>
            <a:t>Programme</a:t>
          </a:r>
          <a:r>
            <a:rPr lang="en-US" b="1" dirty="0">
              <a:effectLst/>
              <a:latin typeface="Arial" panose="020B0604020202020204" pitchFamily="34" charset="0"/>
              <a:ea typeface="Calibri" panose="020F0502020204030204" pitchFamily="34" charset="0"/>
              <a:cs typeface="Times New Roman" panose="02020603050405020304" pitchFamily="18" charset="0"/>
            </a:rPr>
            <a:t> Outcome</a:t>
          </a:r>
          <a:endParaRPr lang="en-US" dirty="0"/>
        </a:p>
      </dgm:t>
    </dgm:pt>
    <dgm:pt modelId="{31163DE0-E45C-46C6-A18E-117F3FCCB975}" type="parTrans" cxnId="{D8164000-2E95-4ADC-836F-70C546894F72}">
      <dgm:prSet/>
      <dgm:spPr/>
      <dgm:t>
        <a:bodyPr/>
        <a:lstStyle/>
        <a:p>
          <a:endParaRPr lang="en-US"/>
        </a:p>
      </dgm:t>
    </dgm:pt>
    <dgm:pt modelId="{4B2886AB-F634-4F43-93A6-23AE0D7AD1EB}" type="sibTrans" cxnId="{D8164000-2E95-4ADC-836F-70C546894F72}">
      <dgm:prSet/>
      <dgm:spPr/>
      <dgm:t>
        <a:bodyPr/>
        <a:lstStyle/>
        <a:p>
          <a:endParaRPr lang="en-US"/>
        </a:p>
      </dgm:t>
    </dgm:pt>
    <dgm:pt modelId="{5F60F499-5CB4-483A-B177-1A32C5A3C01D}">
      <dgm:prSet phldrT="[Text]"/>
      <dgm:spPr/>
      <dgm:t>
        <a:bodyPr/>
        <a:lstStyle/>
        <a:p>
          <a:r>
            <a:rPr lang="en-US" b="1" dirty="0">
              <a:effectLst/>
              <a:latin typeface="Arial" panose="020B0604020202020204" pitchFamily="34" charset="0"/>
              <a:ea typeface="Calibri" panose="020F0502020204030204" pitchFamily="34" charset="0"/>
              <a:cs typeface="Times New Roman" panose="02020603050405020304" pitchFamily="18" charset="0"/>
            </a:rPr>
            <a:t>Setting the CO-PO mapping with Weight-age</a:t>
          </a:r>
          <a:endParaRPr lang="en-US" dirty="0"/>
        </a:p>
      </dgm:t>
    </dgm:pt>
    <dgm:pt modelId="{BCE87B4B-1FA7-4A0C-B183-93A3EAAC043F}" type="parTrans" cxnId="{D1845CD2-ED37-480E-A208-4CD77C9E03F5}">
      <dgm:prSet/>
      <dgm:spPr/>
      <dgm:t>
        <a:bodyPr/>
        <a:lstStyle/>
        <a:p>
          <a:endParaRPr lang="en-US"/>
        </a:p>
      </dgm:t>
    </dgm:pt>
    <dgm:pt modelId="{5300CAEA-862D-450B-99AB-8E32A0E221BB}" type="sibTrans" cxnId="{D1845CD2-ED37-480E-A208-4CD77C9E03F5}">
      <dgm:prSet/>
      <dgm:spPr/>
      <dgm:t>
        <a:bodyPr/>
        <a:lstStyle/>
        <a:p>
          <a:endParaRPr lang="en-US"/>
        </a:p>
      </dgm:t>
    </dgm:pt>
    <dgm:pt modelId="{79445710-BCEB-4C6E-A713-E7C1E5BA5653}">
      <dgm:prSet phldrT="[Text]"/>
      <dgm:spPr/>
      <dgm:t>
        <a:bodyPr/>
        <a:lstStyle/>
        <a:p>
          <a:r>
            <a:rPr lang="en-US" b="1" dirty="0">
              <a:effectLst/>
              <a:latin typeface="Arial" panose="020B0604020202020204" pitchFamily="34" charset="0"/>
              <a:ea typeface="Calibri" panose="020F0502020204030204" pitchFamily="34" charset="0"/>
              <a:cs typeface="Times New Roman" panose="02020603050405020304" pitchFamily="18" charset="0"/>
            </a:rPr>
            <a:t>Setting CO Measurement </a:t>
          </a:r>
          <a:r>
            <a:rPr lang="en-US" b="1" spc="-15" dirty="0">
              <a:effectLst/>
              <a:latin typeface="Arial" panose="020B0604020202020204" pitchFamily="34" charset="0"/>
              <a:ea typeface="Calibri" panose="020F0502020204030204" pitchFamily="34" charset="0"/>
              <a:cs typeface="Times New Roman" panose="02020603050405020304" pitchFamily="18" charset="0"/>
            </a:rPr>
            <a:t>through </a:t>
          </a:r>
          <a:r>
            <a:rPr lang="en-US" b="1" dirty="0">
              <a:effectLst/>
              <a:latin typeface="Arial" panose="020B0604020202020204" pitchFamily="34" charset="0"/>
              <a:ea typeface="Calibri" panose="020F0502020204030204" pitchFamily="34" charset="0"/>
              <a:cs typeface="Times New Roman" panose="02020603050405020304" pitchFamily="18" charset="0"/>
            </a:rPr>
            <a:t>Assessment</a:t>
          </a:r>
          <a:endParaRPr lang="en-US" dirty="0"/>
        </a:p>
      </dgm:t>
    </dgm:pt>
    <dgm:pt modelId="{735610C1-1EDD-4386-A1D1-A275863A0970}" type="parTrans" cxnId="{9E67480E-09C9-4409-B632-D4C5C3B0BC1E}">
      <dgm:prSet/>
      <dgm:spPr/>
      <dgm:t>
        <a:bodyPr/>
        <a:lstStyle/>
        <a:p>
          <a:endParaRPr lang="en-US"/>
        </a:p>
      </dgm:t>
    </dgm:pt>
    <dgm:pt modelId="{784058F9-A7D5-4E8C-AE5E-62E416A5205F}" type="sibTrans" cxnId="{9E67480E-09C9-4409-B632-D4C5C3B0BC1E}">
      <dgm:prSet/>
      <dgm:spPr/>
      <dgm:t>
        <a:bodyPr/>
        <a:lstStyle/>
        <a:p>
          <a:endParaRPr lang="en-US"/>
        </a:p>
      </dgm:t>
    </dgm:pt>
    <dgm:pt modelId="{EB736C64-3B68-40A6-9FA1-FD7DE3AC2B0A}">
      <dgm:prSet phldrT="[Text]"/>
      <dgm:spPr/>
      <dgm:t>
        <a:bodyPr/>
        <a:lstStyle/>
        <a:p>
          <a:r>
            <a:rPr lang="en-US" b="1" dirty="0">
              <a:effectLst/>
              <a:latin typeface="Arial" panose="020B0604020202020204" pitchFamily="34" charset="0"/>
              <a:ea typeface="Calibri" panose="020F0502020204030204" pitchFamily="34" charset="0"/>
              <a:cs typeface="Times New Roman" panose="02020603050405020304" pitchFamily="18" charset="0"/>
            </a:rPr>
            <a:t>Assessment</a:t>
          </a:r>
          <a:endParaRPr lang="en-US" dirty="0"/>
        </a:p>
      </dgm:t>
    </dgm:pt>
    <dgm:pt modelId="{1E18F7DD-C648-4F04-A663-19530077F7FD}" type="parTrans" cxnId="{50520CEC-E746-4304-8BCB-3FCEA6D7025C}">
      <dgm:prSet/>
      <dgm:spPr/>
      <dgm:t>
        <a:bodyPr/>
        <a:lstStyle/>
        <a:p>
          <a:endParaRPr lang="en-US"/>
        </a:p>
      </dgm:t>
    </dgm:pt>
    <dgm:pt modelId="{134D6099-432D-412D-9CF3-F2A1608C5D65}" type="sibTrans" cxnId="{50520CEC-E746-4304-8BCB-3FCEA6D7025C}">
      <dgm:prSet/>
      <dgm:spPr/>
      <dgm:t>
        <a:bodyPr/>
        <a:lstStyle/>
        <a:p>
          <a:endParaRPr lang="en-US"/>
        </a:p>
      </dgm:t>
    </dgm:pt>
    <dgm:pt modelId="{F084B136-30AD-462D-BE29-C725C57B01AE}">
      <dgm:prSet phldrT="[Text]"/>
      <dgm:spPr/>
      <dgm:t>
        <a:bodyPr/>
        <a:lstStyle/>
        <a:p>
          <a:r>
            <a:rPr lang="en-US" b="1" dirty="0">
              <a:effectLst/>
              <a:latin typeface="Arial" panose="020B0604020202020204" pitchFamily="34" charset="0"/>
              <a:ea typeface="Calibri" panose="020F0502020204030204" pitchFamily="34" charset="0"/>
              <a:cs typeface="Times New Roman" panose="02020603050405020304" pitchFamily="18" charset="0"/>
            </a:rPr>
            <a:t>CO Attainment Table</a:t>
          </a:r>
          <a:endParaRPr lang="en-US" dirty="0"/>
        </a:p>
      </dgm:t>
    </dgm:pt>
    <dgm:pt modelId="{6351DF39-1958-4A77-90AC-4EB16B3C5F0A}" type="parTrans" cxnId="{EBAB3036-5410-4AC8-A69D-B857D15DE555}">
      <dgm:prSet/>
      <dgm:spPr/>
      <dgm:t>
        <a:bodyPr/>
        <a:lstStyle/>
        <a:p>
          <a:endParaRPr lang="en-US"/>
        </a:p>
      </dgm:t>
    </dgm:pt>
    <dgm:pt modelId="{3B43706C-7F02-4794-B637-8CAD0CC2FEA6}" type="sibTrans" cxnId="{EBAB3036-5410-4AC8-A69D-B857D15DE555}">
      <dgm:prSet/>
      <dgm:spPr/>
      <dgm:t>
        <a:bodyPr/>
        <a:lstStyle/>
        <a:p>
          <a:endParaRPr lang="en-US"/>
        </a:p>
      </dgm:t>
    </dgm:pt>
    <dgm:pt modelId="{4DF3AA2E-60D9-45F3-9AE7-C2965A6FDADD}">
      <dgm:prSet phldrT="[Text]"/>
      <dgm:spPr/>
      <dgm:t>
        <a:bodyPr/>
        <a:lstStyle/>
        <a:p>
          <a:r>
            <a:rPr lang="en-US" b="1" dirty="0">
              <a:effectLst/>
              <a:latin typeface="Arial" panose="020B0604020202020204" pitchFamily="34" charset="0"/>
              <a:ea typeface="Calibri" panose="020F0502020204030204" pitchFamily="34" charset="0"/>
              <a:cs typeface="Times New Roman" panose="02020603050405020304" pitchFamily="18" charset="0"/>
            </a:rPr>
            <a:t>PO Attainment table</a:t>
          </a:r>
          <a:endParaRPr lang="en-US" dirty="0"/>
        </a:p>
      </dgm:t>
    </dgm:pt>
    <dgm:pt modelId="{26DFD94E-BEA8-45A2-8261-5AA181AEB446}" type="parTrans" cxnId="{D5FB00DF-0A5A-41CB-9EC7-DFA5C216D467}">
      <dgm:prSet/>
      <dgm:spPr/>
      <dgm:t>
        <a:bodyPr/>
        <a:lstStyle/>
        <a:p>
          <a:endParaRPr lang="en-US"/>
        </a:p>
      </dgm:t>
    </dgm:pt>
    <dgm:pt modelId="{23D26576-7ACB-4C75-AAC7-C8354C0082E4}" type="sibTrans" cxnId="{D5FB00DF-0A5A-41CB-9EC7-DFA5C216D467}">
      <dgm:prSet/>
      <dgm:spPr/>
      <dgm:t>
        <a:bodyPr/>
        <a:lstStyle/>
        <a:p>
          <a:endParaRPr lang="en-US"/>
        </a:p>
      </dgm:t>
    </dgm:pt>
    <dgm:pt modelId="{316D5758-A551-4692-8D26-EF40FC623750}" type="pres">
      <dgm:prSet presAssocID="{6E99AF79-CCD2-4C9D-AB38-6497B9D54406}" presName="Name0" presStyleCnt="0">
        <dgm:presLayoutVars>
          <dgm:chMax val="11"/>
          <dgm:chPref val="11"/>
          <dgm:dir/>
          <dgm:resizeHandles/>
        </dgm:presLayoutVars>
      </dgm:prSet>
      <dgm:spPr/>
    </dgm:pt>
    <dgm:pt modelId="{49DC3665-1292-4DBD-BE58-0DD6E098BFCF}" type="pres">
      <dgm:prSet presAssocID="{4DF3AA2E-60D9-45F3-9AE7-C2965A6FDADD}" presName="Accent7" presStyleCnt="0"/>
      <dgm:spPr/>
    </dgm:pt>
    <dgm:pt modelId="{2C4043A3-C04A-4FBF-A692-6D68F2A0C802}" type="pres">
      <dgm:prSet presAssocID="{4DF3AA2E-60D9-45F3-9AE7-C2965A6FDADD}" presName="Accent" presStyleLbl="node1" presStyleIdx="0" presStyleCnt="7"/>
      <dgm:spPr/>
    </dgm:pt>
    <dgm:pt modelId="{8FC4512E-E674-4D48-99A5-DBF0E0F459C3}" type="pres">
      <dgm:prSet presAssocID="{4DF3AA2E-60D9-45F3-9AE7-C2965A6FDADD}" presName="ParentBackground7" presStyleCnt="0"/>
      <dgm:spPr/>
    </dgm:pt>
    <dgm:pt modelId="{F09FD6DB-909A-4FF7-A671-DA986D305C1C}" type="pres">
      <dgm:prSet presAssocID="{4DF3AA2E-60D9-45F3-9AE7-C2965A6FDADD}" presName="ParentBackground" presStyleLbl="fgAcc1" presStyleIdx="0" presStyleCnt="7"/>
      <dgm:spPr/>
    </dgm:pt>
    <dgm:pt modelId="{3FA21E66-F20E-4B43-9190-B47B9A3599D1}" type="pres">
      <dgm:prSet presAssocID="{4DF3AA2E-60D9-45F3-9AE7-C2965A6FDADD}" presName="Parent7" presStyleLbl="revTx" presStyleIdx="0" presStyleCnt="0">
        <dgm:presLayoutVars>
          <dgm:chMax val="1"/>
          <dgm:chPref val="1"/>
          <dgm:bulletEnabled val="1"/>
        </dgm:presLayoutVars>
      </dgm:prSet>
      <dgm:spPr/>
    </dgm:pt>
    <dgm:pt modelId="{5C4DA6A7-D305-4835-8B2C-6224DFD664E0}" type="pres">
      <dgm:prSet presAssocID="{F084B136-30AD-462D-BE29-C725C57B01AE}" presName="Accent6" presStyleCnt="0"/>
      <dgm:spPr/>
    </dgm:pt>
    <dgm:pt modelId="{F0B163FB-A914-467C-8E79-CF18A5857384}" type="pres">
      <dgm:prSet presAssocID="{F084B136-30AD-462D-BE29-C725C57B01AE}" presName="Accent" presStyleLbl="node1" presStyleIdx="1" presStyleCnt="7"/>
      <dgm:spPr/>
    </dgm:pt>
    <dgm:pt modelId="{38496082-19EF-4EC8-93F5-B8906E661486}" type="pres">
      <dgm:prSet presAssocID="{F084B136-30AD-462D-BE29-C725C57B01AE}" presName="ParentBackground6" presStyleCnt="0"/>
      <dgm:spPr/>
    </dgm:pt>
    <dgm:pt modelId="{5D87CFE1-E295-4A2E-AEEA-85A88DD3E778}" type="pres">
      <dgm:prSet presAssocID="{F084B136-30AD-462D-BE29-C725C57B01AE}" presName="ParentBackground" presStyleLbl="fgAcc1" presStyleIdx="1" presStyleCnt="7"/>
      <dgm:spPr/>
    </dgm:pt>
    <dgm:pt modelId="{7EC8EB03-099F-4010-838B-8687278139EB}" type="pres">
      <dgm:prSet presAssocID="{F084B136-30AD-462D-BE29-C725C57B01AE}" presName="Parent6" presStyleLbl="revTx" presStyleIdx="0" presStyleCnt="0">
        <dgm:presLayoutVars>
          <dgm:chMax val="1"/>
          <dgm:chPref val="1"/>
          <dgm:bulletEnabled val="1"/>
        </dgm:presLayoutVars>
      </dgm:prSet>
      <dgm:spPr/>
    </dgm:pt>
    <dgm:pt modelId="{993CD2CA-2F36-463B-9E1B-947922EB57BD}" type="pres">
      <dgm:prSet presAssocID="{EB736C64-3B68-40A6-9FA1-FD7DE3AC2B0A}" presName="Accent5" presStyleCnt="0"/>
      <dgm:spPr/>
    </dgm:pt>
    <dgm:pt modelId="{497B7FBF-F84A-4889-929D-226C57292FD1}" type="pres">
      <dgm:prSet presAssocID="{EB736C64-3B68-40A6-9FA1-FD7DE3AC2B0A}" presName="Accent" presStyleLbl="node1" presStyleIdx="2" presStyleCnt="7"/>
      <dgm:spPr/>
    </dgm:pt>
    <dgm:pt modelId="{50AE3375-7FCD-4179-8EE8-78D81135155D}" type="pres">
      <dgm:prSet presAssocID="{EB736C64-3B68-40A6-9FA1-FD7DE3AC2B0A}" presName="ParentBackground5" presStyleCnt="0"/>
      <dgm:spPr/>
    </dgm:pt>
    <dgm:pt modelId="{87A2FDFE-79D3-4BC4-9C5D-DB8401CCDCCB}" type="pres">
      <dgm:prSet presAssocID="{EB736C64-3B68-40A6-9FA1-FD7DE3AC2B0A}" presName="ParentBackground" presStyleLbl="fgAcc1" presStyleIdx="2" presStyleCnt="7"/>
      <dgm:spPr/>
    </dgm:pt>
    <dgm:pt modelId="{2BB42C92-8178-4AD7-855B-325C8482ACE6}" type="pres">
      <dgm:prSet presAssocID="{EB736C64-3B68-40A6-9FA1-FD7DE3AC2B0A}" presName="Parent5" presStyleLbl="revTx" presStyleIdx="0" presStyleCnt="0">
        <dgm:presLayoutVars>
          <dgm:chMax val="1"/>
          <dgm:chPref val="1"/>
          <dgm:bulletEnabled val="1"/>
        </dgm:presLayoutVars>
      </dgm:prSet>
      <dgm:spPr/>
    </dgm:pt>
    <dgm:pt modelId="{A731EDA6-9691-4C92-B4F1-44EC215C9112}" type="pres">
      <dgm:prSet presAssocID="{79445710-BCEB-4C6E-A713-E7C1E5BA5653}" presName="Accent4" presStyleCnt="0"/>
      <dgm:spPr/>
    </dgm:pt>
    <dgm:pt modelId="{B24406D0-BCA4-4558-BEE2-C996D532A4AC}" type="pres">
      <dgm:prSet presAssocID="{79445710-BCEB-4C6E-A713-E7C1E5BA5653}" presName="Accent" presStyleLbl="node1" presStyleIdx="3" presStyleCnt="7"/>
      <dgm:spPr/>
    </dgm:pt>
    <dgm:pt modelId="{F89B6CB7-4A47-422E-B29F-8E3BD4AB0C75}" type="pres">
      <dgm:prSet presAssocID="{79445710-BCEB-4C6E-A713-E7C1E5BA5653}" presName="ParentBackground4" presStyleCnt="0"/>
      <dgm:spPr/>
    </dgm:pt>
    <dgm:pt modelId="{DBAC63EE-45F1-424D-9FBA-CCC73FEFE2FB}" type="pres">
      <dgm:prSet presAssocID="{79445710-BCEB-4C6E-A713-E7C1E5BA5653}" presName="ParentBackground" presStyleLbl="fgAcc1" presStyleIdx="3" presStyleCnt="7"/>
      <dgm:spPr/>
    </dgm:pt>
    <dgm:pt modelId="{73BF5AE8-3E02-4010-AF99-4AA8CBDAE495}" type="pres">
      <dgm:prSet presAssocID="{79445710-BCEB-4C6E-A713-E7C1E5BA5653}" presName="Parent4" presStyleLbl="revTx" presStyleIdx="0" presStyleCnt="0">
        <dgm:presLayoutVars>
          <dgm:chMax val="1"/>
          <dgm:chPref val="1"/>
          <dgm:bulletEnabled val="1"/>
        </dgm:presLayoutVars>
      </dgm:prSet>
      <dgm:spPr/>
    </dgm:pt>
    <dgm:pt modelId="{21121455-A114-4157-B946-D3B26244EC85}" type="pres">
      <dgm:prSet presAssocID="{5F60F499-5CB4-483A-B177-1A32C5A3C01D}" presName="Accent3" presStyleCnt="0"/>
      <dgm:spPr/>
    </dgm:pt>
    <dgm:pt modelId="{B46BA261-DCBB-44C4-9D19-4D38AA5E8F8E}" type="pres">
      <dgm:prSet presAssocID="{5F60F499-5CB4-483A-B177-1A32C5A3C01D}" presName="Accent" presStyleLbl="node1" presStyleIdx="4" presStyleCnt="7"/>
      <dgm:spPr/>
    </dgm:pt>
    <dgm:pt modelId="{203C4B14-8DA9-4037-BEB0-3E8114A05B52}" type="pres">
      <dgm:prSet presAssocID="{5F60F499-5CB4-483A-B177-1A32C5A3C01D}" presName="ParentBackground3" presStyleCnt="0"/>
      <dgm:spPr/>
    </dgm:pt>
    <dgm:pt modelId="{75701A2A-3750-42DD-9326-9E12A16F9E43}" type="pres">
      <dgm:prSet presAssocID="{5F60F499-5CB4-483A-B177-1A32C5A3C01D}" presName="ParentBackground" presStyleLbl="fgAcc1" presStyleIdx="4" presStyleCnt="7"/>
      <dgm:spPr/>
    </dgm:pt>
    <dgm:pt modelId="{B28E128F-1113-44D9-9AF6-E5D5A711B084}" type="pres">
      <dgm:prSet presAssocID="{5F60F499-5CB4-483A-B177-1A32C5A3C01D}" presName="Parent3" presStyleLbl="revTx" presStyleIdx="0" presStyleCnt="0">
        <dgm:presLayoutVars>
          <dgm:chMax val="1"/>
          <dgm:chPref val="1"/>
          <dgm:bulletEnabled val="1"/>
        </dgm:presLayoutVars>
      </dgm:prSet>
      <dgm:spPr/>
    </dgm:pt>
    <dgm:pt modelId="{01621010-5EC4-4E78-AD45-EB0009605D56}" type="pres">
      <dgm:prSet presAssocID="{6BF644EE-2670-4F56-B395-E075DD7FD03E}" presName="Accent2" presStyleCnt="0"/>
      <dgm:spPr/>
    </dgm:pt>
    <dgm:pt modelId="{FC150831-5255-45C0-B42A-A47D4321684D}" type="pres">
      <dgm:prSet presAssocID="{6BF644EE-2670-4F56-B395-E075DD7FD03E}" presName="Accent" presStyleLbl="node1" presStyleIdx="5" presStyleCnt="7"/>
      <dgm:spPr/>
    </dgm:pt>
    <dgm:pt modelId="{2BD3C415-6FED-4FB5-8BFB-3B82D1AC93AE}" type="pres">
      <dgm:prSet presAssocID="{6BF644EE-2670-4F56-B395-E075DD7FD03E}" presName="ParentBackground2" presStyleCnt="0"/>
      <dgm:spPr/>
    </dgm:pt>
    <dgm:pt modelId="{92CED118-CBE7-4D39-8118-E76E9A0A99E2}" type="pres">
      <dgm:prSet presAssocID="{6BF644EE-2670-4F56-B395-E075DD7FD03E}" presName="ParentBackground" presStyleLbl="fgAcc1" presStyleIdx="5" presStyleCnt="7"/>
      <dgm:spPr/>
    </dgm:pt>
    <dgm:pt modelId="{868283C9-9E22-409B-B9FF-62A6474BD56D}" type="pres">
      <dgm:prSet presAssocID="{6BF644EE-2670-4F56-B395-E075DD7FD03E}" presName="Parent2" presStyleLbl="revTx" presStyleIdx="0" presStyleCnt="0">
        <dgm:presLayoutVars>
          <dgm:chMax val="1"/>
          <dgm:chPref val="1"/>
          <dgm:bulletEnabled val="1"/>
        </dgm:presLayoutVars>
      </dgm:prSet>
      <dgm:spPr/>
    </dgm:pt>
    <dgm:pt modelId="{6A40094F-02E5-4F57-B53F-A4AFEC8E73BD}" type="pres">
      <dgm:prSet presAssocID="{9DFD9CF1-DCDD-40C7-8E1F-185941D3F9C5}" presName="Accent1" presStyleCnt="0"/>
      <dgm:spPr/>
    </dgm:pt>
    <dgm:pt modelId="{C19E6B7E-E47B-45F9-B33B-D83FD114C3F5}" type="pres">
      <dgm:prSet presAssocID="{9DFD9CF1-DCDD-40C7-8E1F-185941D3F9C5}" presName="Accent" presStyleLbl="node1" presStyleIdx="6" presStyleCnt="7"/>
      <dgm:spPr/>
    </dgm:pt>
    <dgm:pt modelId="{678748A1-FA46-4EB6-9BF0-E807385E4CD2}" type="pres">
      <dgm:prSet presAssocID="{9DFD9CF1-DCDD-40C7-8E1F-185941D3F9C5}" presName="ParentBackground1" presStyleCnt="0"/>
      <dgm:spPr/>
    </dgm:pt>
    <dgm:pt modelId="{F27C7FCA-CBF8-4B5F-8C57-352A0ED9D87C}" type="pres">
      <dgm:prSet presAssocID="{9DFD9CF1-DCDD-40C7-8E1F-185941D3F9C5}" presName="ParentBackground" presStyleLbl="fgAcc1" presStyleIdx="6" presStyleCnt="7"/>
      <dgm:spPr/>
    </dgm:pt>
    <dgm:pt modelId="{9CA16CE6-12C7-444C-AAC1-C3FA265C1503}" type="pres">
      <dgm:prSet presAssocID="{9DFD9CF1-DCDD-40C7-8E1F-185941D3F9C5}" presName="Parent1" presStyleLbl="revTx" presStyleIdx="0" presStyleCnt="0">
        <dgm:presLayoutVars>
          <dgm:chMax val="1"/>
          <dgm:chPref val="1"/>
          <dgm:bulletEnabled val="1"/>
        </dgm:presLayoutVars>
      </dgm:prSet>
      <dgm:spPr/>
    </dgm:pt>
  </dgm:ptLst>
  <dgm:cxnLst>
    <dgm:cxn modelId="{D8164000-2E95-4ADC-836F-70C546894F72}" srcId="{6E99AF79-CCD2-4C9D-AB38-6497B9D54406}" destId="{6BF644EE-2670-4F56-B395-E075DD7FD03E}" srcOrd="1" destOrd="0" parTransId="{31163DE0-E45C-46C6-A18E-117F3FCCB975}" sibTransId="{4B2886AB-F634-4F43-93A6-23AE0D7AD1EB}"/>
    <dgm:cxn modelId="{B0702404-7BA3-45D5-BE0B-F4E18C43A443}" type="presOf" srcId="{9DFD9CF1-DCDD-40C7-8E1F-185941D3F9C5}" destId="{F27C7FCA-CBF8-4B5F-8C57-352A0ED9D87C}" srcOrd="0" destOrd="0" presId="urn:microsoft.com/office/officeart/2011/layout/CircleProcess"/>
    <dgm:cxn modelId="{9E67480E-09C9-4409-B632-D4C5C3B0BC1E}" srcId="{6E99AF79-CCD2-4C9D-AB38-6497B9D54406}" destId="{79445710-BCEB-4C6E-A713-E7C1E5BA5653}" srcOrd="3" destOrd="0" parTransId="{735610C1-1EDD-4386-A1D1-A275863A0970}" sibTransId="{784058F9-A7D5-4E8C-AE5E-62E416A5205F}"/>
    <dgm:cxn modelId="{F8BA0E12-72AC-4429-806B-7B5F3877F231}" type="presOf" srcId="{6E99AF79-CCD2-4C9D-AB38-6497B9D54406}" destId="{316D5758-A551-4692-8D26-EF40FC623750}" srcOrd="0" destOrd="0" presId="urn:microsoft.com/office/officeart/2011/layout/CircleProcess"/>
    <dgm:cxn modelId="{2D77C51E-AEE6-4057-82D5-77BE2F61C38F}" type="presOf" srcId="{4DF3AA2E-60D9-45F3-9AE7-C2965A6FDADD}" destId="{3FA21E66-F20E-4B43-9190-B47B9A3599D1}" srcOrd="1" destOrd="0" presId="urn:microsoft.com/office/officeart/2011/layout/CircleProcess"/>
    <dgm:cxn modelId="{26D3E930-5C69-4D35-ABD6-E60769003B15}" type="presOf" srcId="{F084B136-30AD-462D-BE29-C725C57B01AE}" destId="{7EC8EB03-099F-4010-838B-8687278139EB}" srcOrd="1" destOrd="0" presId="urn:microsoft.com/office/officeart/2011/layout/CircleProcess"/>
    <dgm:cxn modelId="{EBAB3036-5410-4AC8-A69D-B857D15DE555}" srcId="{6E99AF79-CCD2-4C9D-AB38-6497B9D54406}" destId="{F084B136-30AD-462D-BE29-C725C57B01AE}" srcOrd="5" destOrd="0" parTransId="{6351DF39-1958-4A77-90AC-4EB16B3C5F0A}" sibTransId="{3B43706C-7F02-4794-B637-8CAD0CC2FEA6}"/>
    <dgm:cxn modelId="{1C16D260-A0DE-4ED3-A907-D1374D3945DC}" type="presOf" srcId="{5F60F499-5CB4-483A-B177-1A32C5A3C01D}" destId="{B28E128F-1113-44D9-9AF6-E5D5A711B084}" srcOrd="1" destOrd="0" presId="urn:microsoft.com/office/officeart/2011/layout/CircleProcess"/>
    <dgm:cxn modelId="{537EE86B-187D-4CE2-9ED2-30B0736DF173}" type="presOf" srcId="{4DF3AA2E-60D9-45F3-9AE7-C2965A6FDADD}" destId="{F09FD6DB-909A-4FF7-A671-DA986D305C1C}" srcOrd="0" destOrd="0" presId="urn:microsoft.com/office/officeart/2011/layout/CircleProcess"/>
    <dgm:cxn modelId="{4659394D-24E5-45F9-9918-C72E5CE60190}" srcId="{6E99AF79-CCD2-4C9D-AB38-6497B9D54406}" destId="{9DFD9CF1-DCDD-40C7-8E1F-185941D3F9C5}" srcOrd="0" destOrd="0" parTransId="{8EADACB1-FCAD-4519-882C-5EDD410A05EC}" sibTransId="{93892E50-760A-4D2F-B95D-E19423EC4E6E}"/>
    <dgm:cxn modelId="{C196099C-9B3B-4B8E-9463-9033482C9A58}" type="presOf" srcId="{6BF644EE-2670-4F56-B395-E075DD7FD03E}" destId="{868283C9-9E22-409B-B9FF-62A6474BD56D}" srcOrd="1" destOrd="0" presId="urn:microsoft.com/office/officeart/2011/layout/CircleProcess"/>
    <dgm:cxn modelId="{FDEA66A1-DC3F-42C5-9816-48BEA8E119CF}" type="presOf" srcId="{EB736C64-3B68-40A6-9FA1-FD7DE3AC2B0A}" destId="{87A2FDFE-79D3-4BC4-9C5D-DB8401CCDCCB}" srcOrd="0" destOrd="0" presId="urn:microsoft.com/office/officeart/2011/layout/CircleProcess"/>
    <dgm:cxn modelId="{606F6DA4-7912-47CB-9074-08BFBD41C2B0}" type="presOf" srcId="{5F60F499-5CB4-483A-B177-1A32C5A3C01D}" destId="{75701A2A-3750-42DD-9326-9E12A16F9E43}" srcOrd="0" destOrd="0" presId="urn:microsoft.com/office/officeart/2011/layout/CircleProcess"/>
    <dgm:cxn modelId="{A6C36DAA-CC49-43EA-BB73-B299623FC754}" type="presOf" srcId="{EB736C64-3B68-40A6-9FA1-FD7DE3AC2B0A}" destId="{2BB42C92-8178-4AD7-855B-325C8482ACE6}" srcOrd="1" destOrd="0" presId="urn:microsoft.com/office/officeart/2011/layout/CircleProcess"/>
    <dgm:cxn modelId="{66B165AE-7717-4EB9-BC89-F729910BA714}" type="presOf" srcId="{79445710-BCEB-4C6E-A713-E7C1E5BA5653}" destId="{73BF5AE8-3E02-4010-AF99-4AA8CBDAE495}" srcOrd="1" destOrd="0" presId="urn:microsoft.com/office/officeart/2011/layout/CircleProcess"/>
    <dgm:cxn modelId="{4BAC7EBB-1965-43FD-84C0-9D1A4FDF56C3}" type="presOf" srcId="{9DFD9CF1-DCDD-40C7-8E1F-185941D3F9C5}" destId="{9CA16CE6-12C7-444C-AAC1-C3FA265C1503}" srcOrd="1" destOrd="0" presId="urn:microsoft.com/office/officeart/2011/layout/CircleProcess"/>
    <dgm:cxn modelId="{D1845CD2-ED37-480E-A208-4CD77C9E03F5}" srcId="{6E99AF79-CCD2-4C9D-AB38-6497B9D54406}" destId="{5F60F499-5CB4-483A-B177-1A32C5A3C01D}" srcOrd="2" destOrd="0" parTransId="{BCE87B4B-1FA7-4A0C-B183-93A3EAAC043F}" sibTransId="{5300CAEA-862D-450B-99AB-8E32A0E221BB}"/>
    <dgm:cxn modelId="{CBBDDBD5-9E9A-41F1-BEB7-298A0B46A3A1}" type="presOf" srcId="{F084B136-30AD-462D-BE29-C725C57B01AE}" destId="{5D87CFE1-E295-4A2E-AEEA-85A88DD3E778}" srcOrd="0" destOrd="0" presId="urn:microsoft.com/office/officeart/2011/layout/CircleProcess"/>
    <dgm:cxn modelId="{D5FB00DF-0A5A-41CB-9EC7-DFA5C216D467}" srcId="{6E99AF79-CCD2-4C9D-AB38-6497B9D54406}" destId="{4DF3AA2E-60D9-45F3-9AE7-C2965A6FDADD}" srcOrd="6" destOrd="0" parTransId="{26DFD94E-BEA8-45A2-8261-5AA181AEB446}" sibTransId="{23D26576-7ACB-4C75-AAC7-C8354C0082E4}"/>
    <dgm:cxn modelId="{50520CEC-E746-4304-8BCB-3FCEA6D7025C}" srcId="{6E99AF79-CCD2-4C9D-AB38-6497B9D54406}" destId="{EB736C64-3B68-40A6-9FA1-FD7DE3AC2B0A}" srcOrd="4" destOrd="0" parTransId="{1E18F7DD-C648-4F04-A663-19530077F7FD}" sibTransId="{134D6099-432D-412D-9CF3-F2A1608C5D65}"/>
    <dgm:cxn modelId="{C2BC09EF-19AF-4EC2-A85C-91C3AD8306C5}" type="presOf" srcId="{6BF644EE-2670-4F56-B395-E075DD7FD03E}" destId="{92CED118-CBE7-4D39-8118-E76E9A0A99E2}" srcOrd="0" destOrd="0" presId="urn:microsoft.com/office/officeart/2011/layout/CircleProcess"/>
    <dgm:cxn modelId="{F7231CF1-41D3-43DF-ACEC-3317452BD976}" type="presOf" srcId="{79445710-BCEB-4C6E-A713-E7C1E5BA5653}" destId="{DBAC63EE-45F1-424D-9FBA-CCC73FEFE2FB}" srcOrd="0" destOrd="0" presId="urn:microsoft.com/office/officeart/2011/layout/CircleProcess"/>
    <dgm:cxn modelId="{33E81EBD-CAC4-4919-9549-5454AB01567F}" type="presParOf" srcId="{316D5758-A551-4692-8D26-EF40FC623750}" destId="{49DC3665-1292-4DBD-BE58-0DD6E098BFCF}" srcOrd="0" destOrd="0" presId="urn:microsoft.com/office/officeart/2011/layout/CircleProcess"/>
    <dgm:cxn modelId="{3BA7A90B-2803-4D07-9D9D-C739297C141A}" type="presParOf" srcId="{49DC3665-1292-4DBD-BE58-0DD6E098BFCF}" destId="{2C4043A3-C04A-4FBF-A692-6D68F2A0C802}" srcOrd="0" destOrd="0" presId="urn:microsoft.com/office/officeart/2011/layout/CircleProcess"/>
    <dgm:cxn modelId="{5ED422DD-D7F7-4370-BAC7-BC7FBF603958}" type="presParOf" srcId="{316D5758-A551-4692-8D26-EF40FC623750}" destId="{8FC4512E-E674-4D48-99A5-DBF0E0F459C3}" srcOrd="1" destOrd="0" presId="urn:microsoft.com/office/officeart/2011/layout/CircleProcess"/>
    <dgm:cxn modelId="{991CD063-6A00-4C40-B71C-BBB3BD89FCF7}" type="presParOf" srcId="{8FC4512E-E674-4D48-99A5-DBF0E0F459C3}" destId="{F09FD6DB-909A-4FF7-A671-DA986D305C1C}" srcOrd="0" destOrd="0" presId="urn:microsoft.com/office/officeart/2011/layout/CircleProcess"/>
    <dgm:cxn modelId="{006C82E5-D740-4FAE-97FB-47B8B6003593}" type="presParOf" srcId="{316D5758-A551-4692-8D26-EF40FC623750}" destId="{3FA21E66-F20E-4B43-9190-B47B9A3599D1}" srcOrd="2" destOrd="0" presId="urn:microsoft.com/office/officeart/2011/layout/CircleProcess"/>
    <dgm:cxn modelId="{BE5B257A-207A-43C2-A2A1-BD795063EFB3}" type="presParOf" srcId="{316D5758-A551-4692-8D26-EF40FC623750}" destId="{5C4DA6A7-D305-4835-8B2C-6224DFD664E0}" srcOrd="3" destOrd="0" presId="urn:microsoft.com/office/officeart/2011/layout/CircleProcess"/>
    <dgm:cxn modelId="{A55569A1-E344-4DB1-AD99-3525FB0479C9}" type="presParOf" srcId="{5C4DA6A7-D305-4835-8B2C-6224DFD664E0}" destId="{F0B163FB-A914-467C-8E79-CF18A5857384}" srcOrd="0" destOrd="0" presId="urn:microsoft.com/office/officeart/2011/layout/CircleProcess"/>
    <dgm:cxn modelId="{6A442FCE-2CB9-4426-B11C-4F39B00B5125}" type="presParOf" srcId="{316D5758-A551-4692-8D26-EF40FC623750}" destId="{38496082-19EF-4EC8-93F5-B8906E661486}" srcOrd="4" destOrd="0" presId="urn:microsoft.com/office/officeart/2011/layout/CircleProcess"/>
    <dgm:cxn modelId="{17872D69-4DB3-457C-A0B1-396A5CD76D75}" type="presParOf" srcId="{38496082-19EF-4EC8-93F5-B8906E661486}" destId="{5D87CFE1-E295-4A2E-AEEA-85A88DD3E778}" srcOrd="0" destOrd="0" presId="urn:microsoft.com/office/officeart/2011/layout/CircleProcess"/>
    <dgm:cxn modelId="{7CC03E9C-C6CB-4441-A7FB-AB4AEB024DBE}" type="presParOf" srcId="{316D5758-A551-4692-8D26-EF40FC623750}" destId="{7EC8EB03-099F-4010-838B-8687278139EB}" srcOrd="5" destOrd="0" presId="urn:microsoft.com/office/officeart/2011/layout/CircleProcess"/>
    <dgm:cxn modelId="{A3CCF443-3309-4732-B096-3D082036449F}" type="presParOf" srcId="{316D5758-A551-4692-8D26-EF40FC623750}" destId="{993CD2CA-2F36-463B-9E1B-947922EB57BD}" srcOrd="6" destOrd="0" presId="urn:microsoft.com/office/officeart/2011/layout/CircleProcess"/>
    <dgm:cxn modelId="{0DA096EA-2E76-4846-8F40-E97D1BE657DC}" type="presParOf" srcId="{993CD2CA-2F36-463B-9E1B-947922EB57BD}" destId="{497B7FBF-F84A-4889-929D-226C57292FD1}" srcOrd="0" destOrd="0" presId="urn:microsoft.com/office/officeart/2011/layout/CircleProcess"/>
    <dgm:cxn modelId="{30DE91E1-63C3-44D3-8606-B28569AA024B}" type="presParOf" srcId="{316D5758-A551-4692-8D26-EF40FC623750}" destId="{50AE3375-7FCD-4179-8EE8-78D81135155D}" srcOrd="7" destOrd="0" presId="urn:microsoft.com/office/officeart/2011/layout/CircleProcess"/>
    <dgm:cxn modelId="{ABE9B304-F07D-4F29-B11C-13BBBF53D19C}" type="presParOf" srcId="{50AE3375-7FCD-4179-8EE8-78D81135155D}" destId="{87A2FDFE-79D3-4BC4-9C5D-DB8401CCDCCB}" srcOrd="0" destOrd="0" presId="urn:microsoft.com/office/officeart/2011/layout/CircleProcess"/>
    <dgm:cxn modelId="{DD6C71C4-F2EF-4B45-B16F-84959EDFBF3F}" type="presParOf" srcId="{316D5758-A551-4692-8D26-EF40FC623750}" destId="{2BB42C92-8178-4AD7-855B-325C8482ACE6}" srcOrd="8" destOrd="0" presId="urn:microsoft.com/office/officeart/2011/layout/CircleProcess"/>
    <dgm:cxn modelId="{FA4CB694-D448-4097-8E72-84393B0242CA}" type="presParOf" srcId="{316D5758-A551-4692-8D26-EF40FC623750}" destId="{A731EDA6-9691-4C92-B4F1-44EC215C9112}" srcOrd="9" destOrd="0" presId="urn:microsoft.com/office/officeart/2011/layout/CircleProcess"/>
    <dgm:cxn modelId="{A9694C2B-93F4-46C0-B713-87F6B66FABF4}" type="presParOf" srcId="{A731EDA6-9691-4C92-B4F1-44EC215C9112}" destId="{B24406D0-BCA4-4558-BEE2-C996D532A4AC}" srcOrd="0" destOrd="0" presId="urn:microsoft.com/office/officeart/2011/layout/CircleProcess"/>
    <dgm:cxn modelId="{2AB85B0A-F7AF-4193-B47F-595E6ED83876}" type="presParOf" srcId="{316D5758-A551-4692-8D26-EF40FC623750}" destId="{F89B6CB7-4A47-422E-B29F-8E3BD4AB0C75}" srcOrd="10" destOrd="0" presId="urn:microsoft.com/office/officeart/2011/layout/CircleProcess"/>
    <dgm:cxn modelId="{784B219C-830B-4C70-819B-E5191C3FB039}" type="presParOf" srcId="{F89B6CB7-4A47-422E-B29F-8E3BD4AB0C75}" destId="{DBAC63EE-45F1-424D-9FBA-CCC73FEFE2FB}" srcOrd="0" destOrd="0" presId="urn:microsoft.com/office/officeart/2011/layout/CircleProcess"/>
    <dgm:cxn modelId="{72C99DD4-6B47-4CA2-8B09-3FA20616CD87}" type="presParOf" srcId="{316D5758-A551-4692-8D26-EF40FC623750}" destId="{73BF5AE8-3E02-4010-AF99-4AA8CBDAE495}" srcOrd="11" destOrd="0" presId="urn:microsoft.com/office/officeart/2011/layout/CircleProcess"/>
    <dgm:cxn modelId="{90246408-BA87-4ADD-A492-AA57CB27F846}" type="presParOf" srcId="{316D5758-A551-4692-8D26-EF40FC623750}" destId="{21121455-A114-4157-B946-D3B26244EC85}" srcOrd="12" destOrd="0" presId="urn:microsoft.com/office/officeart/2011/layout/CircleProcess"/>
    <dgm:cxn modelId="{F6EC8B88-ABCC-41A6-AC9C-89399149AB3C}" type="presParOf" srcId="{21121455-A114-4157-B946-D3B26244EC85}" destId="{B46BA261-DCBB-44C4-9D19-4D38AA5E8F8E}" srcOrd="0" destOrd="0" presId="urn:microsoft.com/office/officeart/2011/layout/CircleProcess"/>
    <dgm:cxn modelId="{70D33C76-9FB9-4AAE-9858-902D1F8AEF60}" type="presParOf" srcId="{316D5758-A551-4692-8D26-EF40FC623750}" destId="{203C4B14-8DA9-4037-BEB0-3E8114A05B52}" srcOrd="13" destOrd="0" presId="urn:microsoft.com/office/officeart/2011/layout/CircleProcess"/>
    <dgm:cxn modelId="{D094DAC4-F921-4CA2-8AA7-5AF23119FFC2}" type="presParOf" srcId="{203C4B14-8DA9-4037-BEB0-3E8114A05B52}" destId="{75701A2A-3750-42DD-9326-9E12A16F9E43}" srcOrd="0" destOrd="0" presId="urn:microsoft.com/office/officeart/2011/layout/CircleProcess"/>
    <dgm:cxn modelId="{E5F3ADD9-ADA2-48CE-A23A-F6802C2135CC}" type="presParOf" srcId="{316D5758-A551-4692-8D26-EF40FC623750}" destId="{B28E128F-1113-44D9-9AF6-E5D5A711B084}" srcOrd="14" destOrd="0" presId="urn:microsoft.com/office/officeart/2011/layout/CircleProcess"/>
    <dgm:cxn modelId="{20F2A139-C8C4-437D-9E17-32DAC6B99EDE}" type="presParOf" srcId="{316D5758-A551-4692-8D26-EF40FC623750}" destId="{01621010-5EC4-4E78-AD45-EB0009605D56}" srcOrd="15" destOrd="0" presId="urn:microsoft.com/office/officeart/2011/layout/CircleProcess"/>
    <dgm:cxn modelId="{17662554-8EFE-473B-9AE7-14994274CDEF}" type="presParOf" srcId="{01621010-5EC4-4E78-AD45-EB0009605D56}" destId="{FC150831-5255-45C0-B42A-A47D4321684D}" srcOrd="0" destOrd="0" presId="urn:microsoft.com/office/officeart/2011/layout/CircleProcess"/>
    <dgm:cxn modelId="{4CA1BC26-FB1E-4064-BCD1-2301CDC9DDFB}" type="presParOf" srcId="{316D5758-A551-4692-8D26-EF40FC623750}" destId="{2BD3C415-6FED-4FB5-8BFB-3B82D1AC93AE}" srcOrd="16" destOrd="0" presId="urn:microsoft.com/office/officeart/2011/layout/CircleProcess"/>
    <dgm:cxn modelId="{3B432AB0-E309-4E99-87F9-4EC363681484}" type="presParOf" srcId="{2BD3C415-6FED-4FB5-8BFB-3B82D1AC93AE}" destId="{92CED118-CBE7-4D39-8118-E76E9A0A99E2}" srcOrd="0" destOrd="0" presId="urn:microsoft.com/office/officeart/2011/layout/CircleProcess"/>
    <dgm:cxn modelId="{84E23FC7-C301-4EDB-B3F9-941CAA4609EC}" type="presParOf" srcId="{316D5758-A551-4692-8D26-EF40FC623750}" destId="{868283C9-9E22-409B-B9FF-62A6474BD56D}" srcOrd="17" destOrd="0" presId="urn:microsoft.com/office/officeart/2011/layout/CircleProcess"/>
    <dgm:cxn modelId="{902AF569-B473-4F8F-A45F-D465EFA4F203}" type="presParOf" srcId="{316D5758-A551-4692-8D26-EF40FC623750}" destId="{6A40094F-02E5-4F57-B53F-A4AFEC8E73BD}" srcOrd="18" destOrd="0" presId="urn:microsoft.com/office/officeart/2011/layout/CircleProcess"/>
    <dgm:cxn modelId="{7259B3A0-3B85-494F-8C28-8E104B072C4D}" type="presParOf" srcId="{6A40094F-02E5-4F57-B53F-A4AFEC8E73BD}" destId="{C19E6B7E-E47B-45F9-B33B-D83FD114C3F5}" srcOrd="0" destOrd="0" presId="urn:microsoft.com/office/officeart/2011/layout/CircleProcess"/>
    <dgm:cxn modelId="{1AAA4E12-2AD9-4D20-9F17-0EAECEC420B4}" type="presParOf" srcId="{316D5758-A551-4692-8D26-EF40FC623750}" destId="{678748A1-FA46-4EB6-9BF0-E807385E4CD2}" srcOrd="19" destOrd="0" presId="urn:microsoft.com/office/officeart/2011/layout/CircleProcess"/>
    <dgm:cxn modelId="{025FF73C-4711-47D6-862F-6DB43FD27FBB}" type="presParOf" srcId="{678748A1-FA46-4EB6-9BF0-E807385E4CD2}" destId="{F27C7FCA-CBF8-4B5F-8C57-352A0ED9D87C}" srcOrd="0" destOrd="0" presId="urn:microsoft.com/office/officeart/2011/layout/CircleProcess"/>
    <dgm:cxn modelId="{80792441-0421-4A71-92B5-BC9A3A36BE39}" type="presParOf" srcId="{316D5758-A551-4692-8D26-EF40FC623750}" destId="{9CA16CE6-12C7-444C-AAC1-C3FA265C1503}" srcOrd="20"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1A4AEC-21E5-48D7-80FF-0B83E3FF4274}" type="doc">
      <dgm:prSet loTypeId="urn:microsoft.com/office/officeart/2005/8/layout/hierarchy1" loCatId="hierarchy" qsTypeId="urn:microsoft.com/office/officeart/2005/8/quickstyle/3d4" qsCatId="3D" csTypeId="urn:microsoft.com/office/officeart/2005/8/colors/colorful4" csCatId="colorful" phldr="1"/>
      <dgm:spPr/>
      <dgm:t>
        <a:bodyPr/>
        <a:lstStyle/>
        <a:p>
          <a:endParaRPr lang="en-IN"/>
        </a:p>
      </dgm:t>
    </dgm:pt>
    <dgm:pt modelId="{231041B7-B38F-44E5-9DFF-0FB16DBB3E8C}">
      <dgm:prSet phldrT="[Text]"/>
      <dgm:spPr/>
      <dgm:t>
        <a:bodyPr/>
        <a:lstStyle/>
        <a:p>
          <a:pPr algn="ctr"/>
          <a:r>
            <a:rPr lang="en-IN" b="1" dirty="0"/>
            <a:t>PO Assessment </a:t>
          </a:r>
        </a:p>
      </dgm:t>
    </dgm:pt>
    <dgm:pt modelId="{BB15E670-6C0B-4D29-BA09-8D06F5B1EEBB}" type="parTrans" cxnId="{459746E5-02EA-4D36-8B5C-7FD65431E475}">
      <dgm:prSet/>
      <dgm:spPr/>
      <dgm:t>
        <a:bodyPr/>
        <a:lstStyle/>
        <a:p>
          <a:pPr algn="ctr"/>
          <a:endParaRPr lang="en-IN" b="1"/>
        </a:p>
      </dgm:t>
    </dgm:pt>
    <dgm:pt modelId="{B3B78F6B-F1D2-46BB-96BA-F878DD36181E}" type="sibTrans" cxnId="{459746E5-02EA-4D36-8B5C-7FD65431E475}">
      <dgm:prSet/>
      <dgm:spPr/>
      <dgm:t>
        <a:bodyPr/>
        <a:lstStyle/>
        <a:p>
          <a:pPr algn="ctr"/>
          <a:endParaRPr lang="en-IN" b="1"/>
        </a:p>
      </dgm:t>
    </dgm:pt>
    <dgm:pt modelId="{1DE60802-95C7-47B1-B93D-DBE6CA1698B8}">
      <dgm:prSet phldrT="[Text]"/>
      <dgm:spPr/>
      <dgm:t>
        <a:bodyPr/>
        <a:lstStyle/>
        <a:p>
          <a:pPr algn="ctr"/>
          <a:r>
            <a:rPr lang="en-IN" b="1"/>
            <a:t>Direct Assesment (80%)</a:t>
          </a:r>
        </a:p>
      </dgm:t>
    </dgm:pt>
    <dgm:pt modelId="{33802122-5CF2-4074-A7D0-15FA02767110}" type="parTrans" cxnId="{B0AF8B06-5435-408E-98AA-EBA14E7A3BF6}">
      <dgm:prSet/>
      <dgm:spPr/>
      <dgm:t>
        <a:bodyPr/>
        <a:lstStyle/>
        <a:p>
          <a:pPr algn="ctr"/>
          <a:endParaRPr lang="en-IN" b="1"/>
        </a:p>
      </dgm:t>
    </dgm:pt>
    <dgm:pt modelId="{4D3BB413-2498-444D-B041-90C94D1E45F8}" type="sibTrans" cxnId="{B0AF8B06-5435-408E-98AA-EBA14E7A3BF6}">
      <dgm:prSet/>
      <dgm:spPr/>
      <dgm:t>
        <a:bodyPr/>
        <a:lstStyle/>
        <a:p>
          <a:pPr algn="ctr"/>
          <a:endParaRPr lang="en-IN" b="1"/>
        </a:p>
      </dgm:t>
    </dgm:pt>
    <dgm:pt modelId="{5DA244F9-9EC3-4AC4-85BC-2C92E938B8AF}">
      <dgm:prSet phldrT="[Text]"/>
      <dgm:spPr/>
      <dgm:t>
        <a:bodyPr/>
        <a:lstStyle/>
        <a:p>
          <a:pPr algn="ctr"/>
          <a:r>
            <a:rPr lang="en-US" b="1"/>
            <a:t>Continuous Internal Assessment  (20%)</a:t>
          </a:r>
          <a:endParaRPr lang="en-IN" b="1"/>
        </a:p>
      </dgm:t>
    </dgm:pt>
    <dgm:pt modelId="{B8A1EE1C-95CE-490A-BC8F-2ABA1C924B8A}" type="parTrans" cxnId="{9E0DE343-EC7A-4F16-AF5E-11941057BB9D}">
      <dgm:prSet/>
      <dgm:spPr/>
      <dgm:t>
        <a:bodyPr/>
        <a:lstStyle/>
        <a:p>
          <a:pPr algn="ctr"/>
          <a:endParaRPr lang="en-IN" b="1"/>
        </a:p>
      </dgm:t>
    </dgm:pt>
    <dgm:pt modelId="{61610FC6-C507-4AC6-B768-CAC4DBDFDE46}" type="sibTrans" cxnId="{9E0DE343-EC7A-4F16-AF5E-11941057BB9D}">
      <dgm:prSet/>
      <dgm:spPr/>
      <dgm:t>
        <a:bodyPr/>
        <a:lstStyle/>
        <a:p>
          <a:pPr algn="ctr"/>
          <a:endParaRPr lang="en-IN" b="1"/>
        </a:p>
      </dgm:t>
    </dgm:pt>
    <dgm:pt modelId="{B406587E-095E-4C02-902C-09522813E7B2}">
      <dgm:prSet phldrT="[Text]"/>
      <dgm:spPr/>
      <dgm:t>
        <a:bodyPr/>
        <a:lstStyle/>
        <a:p>
          <a:pPr algn="ctr"/>
          <a:r>
            <a:rPr lang="en-US" b="1"/>
            <a:t>End semester examination (80%)</a:t>
          </a:r>
          <a:endParaRPr lang="en-IN" b="1"/>
        </a:p>
      </dgm:t>
    </dgm:pt>
    <dgm:pt modelId="{4F4E83B9-6A71-49DD-A8EA-7C3BAC6395B1}" type="parTrans" cxnId="{590A2AEC-F811-4F78-AD9F-7DC8777F6C10}">
      <dgm:prSet/>
      <dgm:spPr/>
      <dgm:t>
        <a:bodyPr/>
        <a:lstStyle/>
        <a:p>
          <a:pPr algn="ctr"/>
          <a:endParaRPr lang="en-IN" b="1"/>
        </a:p>
      </dgm:t>
    </dgm:pt>
    <dgm:pt modelId="{9E8B9217-AACF-47DE-9C6F-2916E6B19D45}" type="sibTrans" cxnId="{590A2AEC-F811-4F78-AD9F-7DC8777F6C10}">
      <dgm:prSet/>
      <dgm:spPr/>
      <dgm:t>
        <a:bodyPr/>
        <a:lstStyle/>
        <a:p>
          <a:pPr algn="ctr"/>
          <a:endParaRPr lang="en-IN" b="1"/>
        </a:p>
      </dgm:t>
    </dgm:pt>
    <dgm:pt modelId="{B753807F-2F6C-4C55-A8F7-B8E600BE66F0}">
      <dgm:prSet phldrT="[Text]"/>
      <dgm:spPr/>
      <dgm:t>
        <a:bodyPr/>
        <a:lstStyle/>
        <a:p>
          <a:pPr algn="ctr"/>
          <a:r>
            <a:rPr lang="en-IN" b="1" dirty="0"/>
            <a:t>Indirect Assessment (20%)</a:t>
          </a:r>
        </a:p>
      </dgm:t>
    </dgm:pt>
    <dgm:pt modelId="{F6009E02-0593-4E07-9F3E-4FB16911442A}" type="parTrans" cxnId="{82E59832-7CBA-4F9F-9E24-DFC72A28AD57}">
      <dgm:prSet/>
      <dgm:spPr/>
      <dgm:t>
        <a:bodyPr/>
        <a:lstStyle/>
        <a:p>
          <a:pPr algn="ctr"/>
          <a:endParaRPr lang="en-IN" b="1"/>
        </a:p>
      </dgm:t>
    </dgm:pt>
    <dgm:pt modelId="{A982CA6A-29F1-4E64-8F33-CE1300CA98CC}" type="sibTrans" cxnId="{82E59832-7CBA-4F9F-9E24-DFC72A28AD57}">
      <dgm:prSet/>
      <dgm:spPr/>
      <dgm:t>
        <a:bodyPr/>
        <a:lstStyle/>
        <a:p>
          <a:pPr algn="ctr"/>
          <a:endParaRPr lang="en-IN" b="1"/>
        </a:p>
      </dgm:t>
    </dgm:pt>
    <dgm:pt modelId="{83837BC1-D52D-4171-89F3-34B2DD8C0362}" type="pres">
      <dgm:prSet presAssocID="{861A4AEC-21E5-48D7-80FF-0B83E3FF4274}" presName="hierChild1" presStyleCnt="0">
        <dgm:presLayoutVars>
          <dgm:chPref val="1"/>
          <dgm:dir/>
          <dgm:animOne val="branch"/>
          <dgm:animLvl val="lvl"/>
          <dgm:resizeHandles/>
        </dgm:presLayoutVars>
      </dgm:prSet>
      <dgm:spPr/>
    </dgm:pt>
    <dgm:pt modelId="{831D561B-7B56-4C90-B3EF-82698E3BF7C5}" type="pres">
      <dgm:prSet presAssocID="{231041B7-B38F-44E5-9DFF-0FB16DBB3E8C}" presName="hierRoot1" presStyleCnt="0"/>
      <dgm:spPr/>
    </dgm:pt>
    <dgm:pt modelId="{69379635-541E-46E1-8BE8-48603DD0D0FD}" type="pres">
      <dgm:prSet presAssocID="{231041B7-B38F-44E5-9DFF-0FB16DBB3E8C}" presName="composite" presStyleCnt="0"/>
      <dgm:spPr/>
    </dgm:pt>
    <dgm:pt modelId="{BD6B1102-C620-4375-8404-B2FB57352F65}" type="pres">
      <dgm:prSet presAssocID="{231041B7-B38F-44E5-9DFF-0FB16DBB3E8C}" presName="background" presStyleLbl="node0" presStyleIdx="0" presStyleCnt="1"/>
      <dgm:spPr/>
    </dgm:pt>
    <dgm:pt modelId="{128B90DA-2086-4200-A938-8322DC4AD904}" type="pres">
      <dgm:prSet presAssocID="{231041B7-B38F-44E5-9DFF-0FB16DBB3E8C}" presName="text" presStyleLbl="fgAcc0" presStyleIdx="0" presStyleCnt="1" custScaleX="254408">
        <dgm:presLayoutVars>
          <dgm:chPref val="3"/>
        </dgm:presLayoutVars>
      </dgm:prSet>
      <dgm:spPr/>
    </dgm:pt>
    <dgm:pt modelId="{F1DDDEBD-C7DE-4E7B-B965-2D98878974A6}" type="pres">
      <dgm:prSet presAssocID="{231041B7-B38F-44E5-9DFF-0FB16DBB3E8C}" presName="hierChild2" presStyleCnt="0"/>
      <dgm:spPr/>
    </dgm:pt>
    <dgm:pt modelId="{B3B1EC5C-38BF-4FB8-8872-437C2393BE58}" type="pres">
      <dgm:prSet presAssocID="{33802122-5CF2-4074-A7D0-15FA02767110}" presName="Name10" presStyleLbl="parChTrans1D2" presStyleIdx="0" presStyleCnt="2"/>
      <dgm:spPr/>
    </dgm:pt>
    <dgm:pt modelId="{79CCE421-7F6F-430C-89AC-7C1B716A9438}" type="pres">
      <dgm:prSet presAssocID="{1DE60802-95C7-47B1-B93D-DBE6CA1698B8}" presName="hierRoot2" presStyleCnt="0"/>
      <dgm:spPr/>
    </dgm:pt>
    <dgm:pt modelId="{54DF5CA5-DA92-41F5-9586-8BE0A5EFAA52}" type="pres">
      <dgm:prSet presAssocID="{1DE60802-95C7-47B1-B93D-DBE6CA1698B8}" presName="composite2" presStyleCnt="0"/>
      <dgm:spPr/>
    </dgm:pt>
    <dgm:pt modelId="{42E90DCE-F2AD-418D-A7E0-79A305941CA5}" type="pres">
      <dgm:prSet presAssocID="{1DE60802-95C7-47B1-B93D-DBE6CA1698B8}" presName="background2" presStyleLbl="node2" presStyleIdx="0" presStyleCnt="2"/>
      <dgm:spPr/>
    </dgm:pt>
    <dgm:pt modelId="{D012565A-0180-4B83-A3AC-AED6BACFCAE8}" type="pres">
      <dgm:prSet presAssocID="{1DE60802-95C7-47B1-B93D-DBE6CA1698B8}" presName="text2" presStyleLbl="fgAcc2" presStyleIdx="0" presStyleCnt="2" custScaleX="168062">
        <dgm:presLayoutVars>
          <dgm:chPref val="3"/>
        </dgm:presLayoutVars>
      </dgm:prSet>
      <dgm:spPr/>
    </dgm:pt>
    <dgm:pt modelId="{BA73929B-8ED8-481B-A6EE-A62D8A4F42DE}" type="pres">
      <dgm:prSet presAssocID="{1DE60802-95C7-47B1-B93D-DBE6CA1698B8}" presName="hierChild3" presStyleCnt="0"/>
      <dgm:spPr/>
    </dgm:pt>
    <dgm:pt modelId="{B1ECF802-F61F-460A-A025-028A6A5B10F0}" type="pres">
      <dgm:prSet presAssocID="{B8A1EE1C-95CE-490A-BC8F-2ABA1C924B8A}" presName="Name17" presStyleLbl="parChTrans1D3" presStyleIdx="0" presStyleCnt="2"/>
      <dgm:spPr/>
    </dgm:pt>
    <dgm:pt modelId="{19DB8978-69B8-497D-9773-C8AEE341649B}" type="pres">
      <dgm:prSet presAssocID="{5DA244F9-9EC3-4AC4-85BC-2C92E938B8AF}" presName="hierRoot3" presStyleCnt="0"/>
      <dgm:spPr/>
    </dgm:pt>
    <dgm:pt modelId="{B50CB7F1-3484-41ED-AAD8-6E098A7BA4A6}" type="pres">
      <dgm:prSet presAssocID="{5DA244F9-9EC3-4AC4-85BC-2C92E938B8AF}" presName="composite3" presStyleCnt="0"/>
      <dgm:spPr/>
    </dgm:pt>
    <dgm:pt modelId="{684EAD86-312B-4FDC-BFA1-D86BDB3B32BC}" type="pres">
      <dgm:prSet presAssocID="{5DA244F9-9EC3-4AC4-85BC-2C92E938B8AF}" presName="background3" presStyleLbl="node3" presStyleIdx="0" presStyleCnt="2"/>
      <dgm:spPr/>
    </dgm:pt>
    <dgm:pt modelId="{EF596F3B-BCC2-4FE3-82C4-21AB65261A43}" type="pres">
      <dgm:prSet presAssocID="{5DA244F9-9EC3-4AC4-85BC-2C92E938B8AF}" presName="text3" presStyleLbl="fgAcc3" presStyleIdx="0" presStyleCnt="2" custScaleX="244230">
        <dgm:presLayoutVars>
          <dgm:chPref val="3"/>
        </dgm:presLayoutVars>
      </dgm:prSet>
      <dgm:spPr/>
    </dgm:pt>
    <dgm:pt modelId="{709DE253-CD37-4988-9FD3-A6D63F321054}" type="pres">
      <dgm:prSet presAssocID="{5DA244F9-9EC3-4AC4-85BC-2C92E938B8AF}" presName="hierChild4" presStyleCnt="0"/>
      <dgm:spPr/>
    </dgm:pt>
    <dgm:pt modelId="{0E8680F9-D0B0-42AD-B555-429BD0A02CD2}" type="pres">
      <dgm:prSet presAssocID="{4F4E83B9-6A71-49DD-A8EA-7C3BAC6395B1}" presName="Name17" presStyleLbl="parChTrans1D3" presStyleIdx="1" presStyleCnt="2"/>
      <dgm:spPr/>
    </dgm:pt>
    <dgm:pt modelId="{819D5C5D-1301-47A2-ABEB-B56250FECD6A}" type="pres">
      <dgm:prSet presAssocID="{B406587E-095E-4C02-902C-09522813E7B2}" presName="hierRoot3" presStyleCnt="0"/>
      <dgm:spPr/>
    </dgm:pt>
    <dgm:pt modelId="{DEEAF034-FAAC-44DE-A654-355F60D62953}" type="pres">
      <dgm:prSet presAssocID="{B406587E-095E-4C02-902C-09522813E7B2}" presName="composite3" presStyleCnt="0"/>
      <dgm:spPr/>
    </dgm:pt>
    <dgm:pt modelId="{42A55D0D-7A39-4313-8B83-2902BE307174}" type="pres">
      <dgm:prSet presAssocID="{B406587E-095E-4C02-902C-09522813E7B2}" presName="background3" presStyleLbl="node3" presStyleIdx="1" presStyleCnt="2"/>
      <dgm:spPr/>
    </dgm:pt>
    <dgm:pt modelId="{EAC5C949-0DBD-4B87-B84A-CF2C4DBDA848}" type="pres">
      <dgm:prSet presAssocID="{B406587E-095E-4C02-902C-09522813E7B2}" presName="text3" presStyleLbl="fgAcc3" presStyleIdx="1" presStyleCnt="2" custScaleX="226687">
        <dgm:presLayoutVars>
          <dgm:chPref val="3"/>
        </dgm:presLayoutVars>
      </dgm:prSet>
      <dgm:spPr/>
    </dgm:pt>
    <dgm:pt modelId="{33368350-137A-4C66-AB69-FC0B6E99B2D9}" type="pres">
      <dgm:prSet presAssocID="{B406587E-095E-4C02-902C-09522813E7B2}" presName="hierChild4" presStyleCnt="0"/>
      <dgm:spPr/>
    </dgm:pt>
    <dgm:pt modelId="{337D051D-CB71-4716-8696-8A25AC15877F}" type="pres">
      <dgm:prSet presAssocID="{F6009E02-0593-4E07-9F3E-4FB16911442A}" presName="Name10" presStyleLbl="parChTrans1D2" presStyleIdx="1" presStyleCnt="2"/>
      <dgm:spPr/>
    </dgm:pt>
    <dgm:pt modelId="{898AFA5C-E5E6-433D-A00D-CC7F463B1283}" type="pres">
      <dgm:prSet presAssocID="{B753807F-2F6C-4C55-A8F7-B8E600BE66F0}" presName="hierRoot2" presStyleCnt="0"/>
      <dgm:spPr/>
    </dgm:pt>
    <dgm:pt modelId="{7BC636D9-CE34-46FF-8E84-E6361257F749}" type="pres">
      <dgm:prSet presAssocID="{B753807F-2F6C-4C55-A8F7-B8E600BE66F0}" presName="composite2" presStyleCnt="0"/>
      <dgm:spPr/>
    </dgm:pt>
    <dgm:pt modelId="{8E46C016-E454-4410-B8B9-2F25AFD1A73B}" type="pres">
      <dgm:prSet presAssocID="{B753807F-2F6C-4C55-A8F7-B8E600BE66F0}" presName="background2" presStyleLbl="node2" presStyleIdx="1" presStyleCnt="2"/>
      <dgm:spPr/>
    </dgm:pt>
    <dgm:pt modelId="{2B6D3CD4-2785-4AEA-B305-D3CF02675D10}" type="pres">
      <dgm:prSet presAssocID="{B753807F-2F6C-4C55-A8F7-B8E600BE66F0}" presName="text2" presStyleLbl="fgAcc2" presStyleIdx="1" presStyleCnt="2" custScaleX="185447">
        <dgm:presLayoutVars>
          <dgm:chPref val="3"/>
        </dgm:presLayoutVars>
      </dgm:prSet>
      <dgm:spPr/>
    </dgm:pt>
    <dgm:pt modelId="{1D77FA24-F188-4335-B8B2-9193C13C0E36}" type="pres">
      <dgm:prSet presAssocID="{B753807F-2F6C-4C55-A8F7-B8E600BE66F0}" presName="hierChild3" presStyleCnt="0"/>
      <dgm:spPr/>
    </dgm:pt>
  </dgm:ptLst>
  <dgm:cxnLst>
    <dgm:cxn modelId="{2AFA1004-7A66-4A6B-87C8-0C4551D3B54B}" type="presOf" srcId="{B406587E-095E-4C02-902C-09522813E7B2}" destId="{EAC5C949-0DBD-4B87-B84A-CF2C4DBDA848}" srcOrd="0" destOrd="0" presId="urn:microsoft.com/office/officeart/2005/8/layout/hierarchy1"/>
    <dgm:cxn modelId="{B0AF8B06-5435-408E-98AA-EBA14E7A3BF6}" srcId="{231041B7-B38F-44E5-9DFF-0FB16DBB3E8C}" destId="{1DE60802-95C7-47B1-B93D-DBE6CA1698B8}" srcOrd="0" destOrd="0" parTransId="{33802122-5CF2-4074-A7D0-15FA02767110}" sibTransId="{4D3BB413-2498-444D-B041-90C94D1E45F8}"/>
    <dgm:cxn modelId="{3B1E580E-CDEC-4CFC-AF18-5D9D7E93BB88}" type="presOf" srcId="{1DE60802-95C7-47B1-B93D-DBE6CA1698B8}" destId="{D012565A-0180-4B83-A3AC-AED6BACFCAE8}" srcOrd="0" destOrd="0" presId="urn:microsoft.com/office/officeart/2005/8/layout/hierarchy1"/>
    <dgm:cxn modelId="{35628C10-3242-4500-A076-6C2472736FCB}" type="presOf" srcId="{861A4AEC-21E5-48D7-80FF-0B83E3FF4274}" destId="{83837BC1-D52D-4171-89F3-34B2DD8C0362}" srcOrd="0" destOrd="0" presId="urn:microsoft.com/office/officeart/2005/8/layout/hierarchy1"/>
    <dgm:cxn modelId="{23405C18-E718-423E-AFC7-2CA1253AE8F7}" type="presOf" srcId="{B8A1EE1C-95CE-490A-BC8F-2ABA1C924B8A}" destId="{B1ECF802-F61F-460A-A025-028A6A5B10F0}" srcOrd="0" destOrd="0" presId="urn:microsoft.com/office/officeart/2005/8/layout/hierarchy1"/>
    <dgm:cxn modelId="{82E59832-7CBA-4F9F-9E24-DFC72A28AD57}" srcId="{231041B7-B38F-44E5-9DFF-0FB16DBB3E8C}" destId="{B753807F-2F6C-4C55-A8F7-B8E600BE66F0}" srcOrd="1" destOrd="0" parTransId="{F6009E02-0593-4E07-9F3E-4FB16911442A}" sibTransId="{A982CA6A-29F1-4E64-8F33-CE1300CA98CC}"/>
    <dgm:cxn modelId="{06030B5E-A3B2-47E3-B724-8B68D1E42D1C}" type="presOf" srcId="{4F4E83B9-6A71-49DD-A8EA-7C3BAC6395B1}" destId="{0E8680F9-D0B0-42AD-B555-429BD0A02CD2}" srcOrd="0" destOrd="0" presId="urn:microsoft.com/office/officeart/2005/8/layout/hierarchy1"/>
    <dgm:cxn modelId="{9E0DE343-EC7A-4F16-AF5E-11941057BB9D}" srcId="{1DE60802-95C7-47B1-B93D-DBE6CA1698B8}" destId="{5DA244F9-9EC3-4AC4-85BC-2C92E938B8AF}" srcOrd="0" destOrd="0" parTransId="{B8A1EE1C-95CE-490A-BC8F-2ABA1C924B8A}" sibTransId="{61610FC6-C507-4AC6-B768-CAC4DBDFDE46}"/>
    <dgm:cxn modelId="{A8F05B4C-808B-482B-9E4F-5B81B7555C5A}" type="presOf" srcId="{33802122-5CF2-4074-A7D0-15FA02767110}" destId="{B3B1EC5C-38BF-4FB8-8872-437C2393BE58}" srcOrd="0" destOrd="0" presId="urn:microsoft.com/office/officeart/2005/8/layout/hierarchy1"/>
    <dgm:cxn modelId="{538EB774-1569-4C65-A913-DFF457A3C3C2}" type="presOf" srcId="{231041B7-B38F-44E5-9DFF-0FB16DBB3E8C}" destId="{128B90DA-2086-4200-A938-8322DC4AD904}" srcOrd="0" destOrd="0" presId="urn:microsoft.com/office/officeart/2005/8/layout/hierarchy1"/>
    <dgm:cxn modelId="{0A4FF655-B2B4-40FF-A812-B5503EE3BCC8}" type="presOf" srcId="{B753807F-2F6C-4C55-A8F7-B8E600BE66F0}" destId="{2B6D3CD4-2785-4AEA-B305-D3CF02675D10}" srcOrd="0" destOrd="0" presId="urn:microsoft.com/office/officeart/2005/8/layout/hierarchy1"/>
    <dgm:cxn modelId="{A25EAE99-709D-4100-BBBB-66C17263F5C2}" type="presOf" srcId="{F6009E02-0593-4E07-9F3E-4FB16911442A}" destId="{337D051D-CB71-4716-8696-8A25AC15877F}" srcOrd="0" destOrd="0" presId="urn:microsoft.com/office/officeart/2005/8/layout/hierarchy1"/>
    <dgm:cxn modelId="{459746E5-02EA-4D36-8B5C-7FD65431E475}" srcId="{861A4AEC-21E5-48D7-80FF-0B83E3FF4274}" destId="{231041B7-B38F-44E5-9DFF-0FB16DBB3E8C}" srcOrd="0" destOrd="0" parTransId="{BB15E670-6C0B-4D29-BA09-8D06F5B1EEBB}" sibTransId="{B3B78F6B-F1D2-46BB-96BA-F878DD36181E}"/>
    <dgm:cxn modelId="{590A2AEC-F811-4F78-AD9F-7DC8777F6C10}" srcId="{1DE60802-95C7-47B1-B93D-DBE6CA1698B8}" destId="{B406587E-095E-4C02-902C-09522813E7B2}" srcOrd="1" destOrd="0" parTransId="{4F4E83B9-6A71-49DD-A8EA-7C3BAC6395B1}" sibTransId="{9E8B9217-AACF-47DE-9C6F-2916E6B19D45}"/>
    <dgm:cxn modelId="{874141F9-71D0-4DB0-9B7C-82942FA1EF42}" type="presOf" srcId="{5DA244F9-9EC3-4AC4-85BC-2C92E938B8AF}" destId="{EF596F3B-BCC2-4FE3-82C4-21AB65261A43}" srcOrd="0" destOrd="0" presId="urn:microsoft.com/office/officeart/2005/8/layout/hierarchy1"/>
    <dgm:cxn modelId="{EB3EC1EC-B1D9-4AD2-927F-961346ED80BE}" type="presParOf" srcId="{83837BC1-D52D-4171-89F3-34B2DD8C0362}" destId="{831D561B-7B56-4C90-B3EF-82698E3BF7C5}" srcOrd="0" destOrd="0" presId="urn:microsoft.com/office/officeart/2005/8/layout/hierarchy1"/>
    <dgm:cxn modelId="{9ED6A4AC-0C22-481D-AF83-7AFFACA5C783}" type="presParOf" srcId="{831D561B-7B56-4C90-B3EF-82698E3BF7C5}" destId="{69379635-541E-46E1-8BE8-48603DD0D0FD}" srcOrd="0" destOrd="0" presId="urn:microsoft.com/office/officeart/2005/8/layout/hierarchy1"/>
    <dgm:cxn modelId="{378DC657-607F-45D7-A537-6F60455D622B}" type="presParOf" srcId="{69379635-541E-46E1-8BE8-48603DD0D0FD}" destId="{BD6B1102-C620-4375-8404-B2FB57352F65}" srcOrd="0" destOrd="0" presId="urn:microsoft.com/office/officeart/2005/8/layout/hierarchy1"/>
    <dgm:cxn modelId="{167A57D1-A998-4948-BBA5-A0B6B6F3C767}" type="presParOf" srcId="{69379635-541E-46E1-8BE8-48603DD0D0FD}" destId="{128B90DA-2086-4200-A938-8322DC4AD904}" srcOrd="1" destOrd="0" presId="urn:microsoft.com/office/officeart/2005/8/layout/hierarchy1"/>
    <dgm:cxn modelId="{908EEF51-5859-49FB-9AC7-0F3C30F41679}" type="presParOf" srcId="{831D561B-7B56-4C90-B3EF-82698E3BF7C5}" destId="{F1DDDEBD-C7DE-4E7B-B965-2D98878974A6}" srcOrd="1" destOrd="0" presId="urn:microsoft.com/office/officeart/2005/8/layout/hierarchy1"/>
    <dgm:cxn modelId="{6DF50CBC-29EE-494E-BF74-5B50E0E52B75}" type="presParOf" srcId="{F1DDDEBD-C7DE-4E7B-B965-2D98878974A6}" destId="{B3B1EC5C-38BF-4FB8-8872-437C2393BE58}" srcOrd="0" destOrd="0" presId="urn:microsoft.com/office/officeart/2005/8/layout/hierarchy1"/>
    <dgm:cxn modelId="{1FFF1979-57C6-438F-A562-0F9B73FB1212}" type="presParOf" srcId="{F1DDDEBD-C7DE-4E7B-B965-2D98878974A6}" destId="{79CCE421-7F6F-430C-89AC-7C1B716A9438}" srcOrd="1" destOrd="0" presId="urn:microsoft.com/office/officeart/2005/8/layout/hierarchy1"/>
    <dgm:cxn modelId="{97C579D0-10B7-4659-B070-AA22F70EA813}" type="presParOf" srcId="{79CCE421-7F6F-430C-89AC-7C1B716A9438}" destId="{54DF5CA5-DA92-41F5-9586-8BE0A5EFAA52}" srcOrd="0" destOrd="0" presId="urn:microsoft.com/office/officeart/2005/8/layout/hierarchy1"/>
    <dgm:cxn modelId="{AD0D0CB7-9CF6-4321-97D2-285675340F2F}" type="presParOf" srcId="{54DF5CA5-DA92-41F5-9586-8BE0A5EFAA52}" destId="{42E90DCE-F2AD-418D-A7E0-79A305941CA5}" srcOrd="0" destOrd="0" presId="urn:microsoft.com/office/officeart/2005/8/layout/hierarchy1"/>
    <dgm:cxn modelId="{B42EA76B-50FC-44F2-B14D-F33C6C7C64F4}" type="presParOf" srcId="{54DF5CA5-DA92-41F5-9586-8BE0A5EFAA52}" destId="{D012565A-0180-4B83-A3AC-AED6BACFCAE8}" srcOrd="1" destOrd="0" presId="urn:microsoft.com/office/officeart/2005/8/layout/hierarchy1"/>
    <dgm:cxn modelId="{736A3C6D-EC99-43CA-835C-88D4898AE653}" type="presParOf" srcId="{79CCE421-7F6F-430C-89AC-7C1B716A9438}" destId="{BA73929B-8ED8-481B-A6EE-A62D8A4F42DE}" srcOrd="1" destOrd="0" presId="urn:microsoft.com/office/officeart/2005/8/layout/hierarchy1"/>
    <dgm:cxn modelId="{E90A09BB-3156-468A-921B-8B36ED99B91E}" type="presParOf" srcId="{BA73929B-8ED8-481B-A6EE-A62D8A4F42DE}" destId="{B1ECF802-F61F-460A-A025-028A6A5B10F0}" srcOrd="0" destOrd="0" presId="urn:microsoft.com/office/officeart/2005/8/layout/hierarchy1"/>
    <dgm:cxn modelId="{12A48691-5011-4BC7-8769-F3023837A564}" type="presParOf" srcId="{BA73929B-8ED8-481B-A6EE-A62D8A4F42DE}" destId="{19DB8978-69B8-497D-9773-C8AEE341649B}" srcOrd="1" destOrd="0" presId="urn:microsoft.com/office/officeart/2005/8/layout/hierarchy1"/>
    <dgm:cxn modelId="{7AAE70AF-38CB-45C3-ABAA-5345AE375973}" type="presParOf" srcId="{19DB8978-69B8-497D-9773-C8AEE341649B}" destId="{B50CB7F1-3484-41ED-AAD8-6E098A7BA4A6}" srcOrd="0" destOrd="0" presId="urn:microsoft.com/office/officeart/2005/8/layout/hierarchy1"/>
    <dgm:cxn modelId="{13687CAA-DC39-47C8-A674-5094518AC79B}" type="presParOf" srcId="{B50CB7F1-3484-41ED-AAD8-6E098A7BA4A6}" destId="{684EAD86-312B-4FDC-BFA1-D86BDB3B32BC}" srcOrd="0" destOrd="0" presId="urn:microsoft.com/office/officeart/2005/8/layout/hierarchy1"/>
    <dgm:cxn modelId="{205892E7-E0A0-4B54-96EC-67509661C41B}" type="presParOf" srcId="{B50CB7F1-3484-41ED-AAD8-6E098A7BA4A6}" destId="{EF596F3B-BCC2-4FE3-82C4-21AB65261A43}" srcOrd="1" destOrd="0" presId="urn:microsoft.com/office/officeart/2005/8/layout/hierarchy1"/>
    <dgm:cxn modelId="{37752581-B472-4EAC-84F6-606E7876DF4C}" type="presParOf" srcId="{19DB8978-69B8-497D-9773-C8AEE341649B}" destId="{709DE253-CD37-4988-9FD3-A6D63F321054}" srcOrd="1" destOrd="0" presId="urn:microsoft.com/office/officeart/2005/8/layout/hierarchy1"/>
    <dgm:cxn modelId="{1B474EC9-A97E-4BDE-96D9-084E50FBDE41}" type="presParOf" srcId="{BA73929B-8ED8-481B-A6EE-A62D8A4F42DE}" destId="{0E8680F9-D0B0-42AD-B555-429BD0A02CD2}" srcOrd="2" destOrd="0" presId="urn:microsoft.com/office/officeart/2005/8/layout/hierarchy1"/>
    <dgm:cxn modelId="{FA6D832B-FACC-4A85-8773-00D53E2A814C}" type="presParOf" srcId="{BA73929B-8ED8-481B-A6EE-A62D8A4F42DE}" destId="{819D5C5D-1301-47A2-ABEB-B56250FECD6A}" srcOrd="3" destOrd="0" presId="urn:microsoft.com/office/officeart/2005/8/layout/hierarchy1"/>
    <dgm:cxn modelId="{D072E914-CDA4-4D4D-8267-4E2C956CE139}" type="presParOf" srcId="{819D5C5D-1301-47A2-ABEB-B56250FECD6A}" destId="{DEEAF034-FAAC-44DE-A654-355F60D62953}" srcOrd="0" destOrd="0" presId="urn:microsoft.com/office/officeart/2005/8/layout/hierarchy1"/>
    <dgm:cxn modelId="{CAF33D8D-48DB-401C-A4BA-9986E09D0833}" type="presParOf" srcId="{DEEAF034-FAAC-44DE-A654-355F60D62953}" destId="{42A55D0D-7A39-4313-8B83-2902BE307174}" srcOrd="0" destOrd="0" presId="urn:microsoft.com/office/officeart/2005/8/layout/hierarchy1"/>
    <dgm:cxn modelId="{5909DC4B-CA4A-40C1-B813-C5635182E379}" type="presParOf" srcId="{DEEAF034-FAAC-44DE-A654-355F60D62953}" destId="{EAC5C949-0DBD-4B87-B84A-CF2C4DBDA848}" srcOrd="1" destOrd="0" presId="urn:microsoft.com/office/officeart/2005/8/layout/hierarchy1"/>
    <dgm:cxn modelId="{2D6926E6-5B17-4115-8081-DFA853DE3BD7}" type="presParOf" srcId="{819D5C5D-1301-47A2-ABEB-B56250FECD6A}" destId="{33368350-137A-4C66-AB69-FC0B6E99B2D9}" srcOrd="1" destOrd="0" presId="urn:microsoft.com/office/officeart/2005/8/layout/hierarchy1"/>
    <dgm:cxn modelId="{C6BE9470-0820-45ED-B565-812249999EA4}" type="presParOf" srcId="{F1DDDEBD-C7DE-4E7B-B965-2D98878974A6}" destId="{337D051D-CB71-4716-8696-8A25AC15877F}" srcOrd="2" destOrd="0" presId="urn:microsoft.com/office/officeart/2005/8/layout/hierarchy1"/>
    <dgm:cxn modelId="{1DE9272E-B936-4E74-BBE4-57959FAAD5A8}" type="presParOf" srcId="{F1DDDEBD-C7DE-4E7B-B965-2D98878974A6}" destId="{898AFA5C-E5E6-433D-A00D-CC7F463B1283}" srcOrd="3" destOrd="0" presId="urn:microsoft.com/office/officeart/2005/8/layout/hierarchy1"/>
    <dgm:cxn modelId="{CCFE2072-17DF-4F1D-A9AD-D9C62D0B62D9}" type="presParOf" srcId="{898AFA5C-E5E6-433D-A00D-CC7F463B1283}" destId="{7BC636D9-CE34-46FF-8E84-E6361257F749}" srcOrd="0" destOrd="0" presId="urn:microsoft.com/office/officeart/2005/8/layout/hierarchy1"/>
    <dgm:cxn modelId="{879885F2-7D3F-426C-BF4B-87D10880C4C0}" type="presParOf" srcId="{7BC636D9-CE34-46FF-8E84-E6361257F749}" destId="{8E46C016-E454-4410-B8B9-2F25AFD1A73B}" srcOrd="0" destOrd="0" presId="urn:microsoft.com/office/officeart/2005/8/layout/hierarchy1"/>
    <dgm:cxn modelId="{DE951F71-E8FC-4887-BDC0-D55423B7CE54}" type="presParOf" srcId="{7BC636D9-CE34-46FF-8E84-E6361257F749}" destId="{2B6D3CD4-2785-4AEA-B305-D3CF02675D10}" srcOrd="1" destOrd="0" presId="urn:microsoft.com/office/officeart/2005/8/layout/hierarchy1"/>
    <dgm:cxn modelId="{F2D19FED-87B3-4062-95BC-E220BB565996}" type="presParOf" srcId="{898AFA5C-E5E6-433D-A00D-CC7F463B1283}" destId="{1D77FA24-F188-4335-B8B2-9193C13C0E3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41605B-3396-4BCC-8784-B066850C8B1D}" type="doc">
      <dgm:prSet loTypeId="urn:microsoft.com/office/officeart/2005/8/layout/hierarchy1" loCatId="hierarchy" qsTypeId="urn:microsoft.com/office/officeart/2005/8/quickstyle/3d7" qsCatId="3D" csTypeId="urn:microsoft.com/office/officeart/2005/8/colors/accent1_2" csCatId="accent1" phldr="1"/>
      <dgm:spPr/>
      <dgm:t>
        <a:bodyPr/>
        <a:lstStyle/>
        <a:p>
          <a:endParaRPr lang="en-US"/>
        </a:p>
      </dgm:t>
    </dgm:pt>
    <dgm:pt modelId="{CE2EA867-86E1-44D0-B311-B2964E64C5E5}">
      <dgm:prSet phldrT="[Text]"/>
      <dgm:spPr/>
      <dgm:t>
        <a:bodyPr/>
        <a:lstStyle/>
        <a:p>
          <a:r>
            <a:rPr lang="en-US" dirty="0"/>
            <a:t>Co Assessment</a:t>
          </a:r>
        </a:p>
      </dgm:t>
    </dgm:pt>
    <dgm:pt modelId="{8EA11033-7B26-4BCD-84DC-9A66A40EEBF2}" type="parTrans" cxnId="{9543ACB8-1C51-4C56-B3C3-1363B942B6E6}">
      <dgm:prSet/>
      <dgm:spPr/>
      <dgm:t>
        <a:bodyPr/>
        <a:lstStyle/>
        <a:p>
          <a:endParaRPr lang="en-US"/>
        </a:p>
      </dgm:t>
    </dgm:pt>
    <dgm:pt modelId="{4E1FB465-356B-4586-898C-D29F6862DC20}" type="sibTrans" cxnId="{9543ACB8-1C51-4C56-B3C3-1363B942B6E6}">
      <dgm:prSet/>
      <dgm:spPr/>
      <dgm:t>
        <a:bodyPr/>
        <a:lstStyle/>
        <a:p>
          <a:endParaRPr lang="en-US"/>
        </a:p>
      </dgm:t>
    </dgm:pt>
    <dgm:pt modelId="{10A98BB5-1AF1-4DCE-AA83-3BE1FB99999D}">
      <dgm:prSet phldrT="[Text]"/>
      <dgm:spPr/>
      <dgm:t>
        <a:bodyPr/>
        <a:lstStyle/>
        <a:p>
          <a:r>
            <a:rPr lang="en-US" dirty="0"/>
            <a:t>Internal Assessment </a:t>
          </a:r>
        </a:p>
        <a:p>
          <a:r>
            <a:rPr lang="en-US" dirty="0"/>
            <a:t>(20% Weightage)</a:t>
          </a:r>
        </a:p>
      </dgm:t>
    </dgm:pt>
    <dgm:pt modelId="{CBADE268-E741-42C6-B83A-7ABA4701A0C0}" type="parTrans" cxnId="{EA958EAE-CA70-43BD-9E2F-F59016EA85EB}">
      <dgm:prSet/>
      <dgm:spPr/>
      <dgm:t>
        <a:bodyPr/>
        <a:lstStyle/>
        <a:p>
          <a:endParaRPr lang="en-US"/>
        </a:p>
      </dgm:t>
    </dgm:pt>
    <dgm:pt modelId="{5FB0AEB2-8953-44FB-A49E-B0B90B9DFD15}" type="sibTrans" cxnId="{EA958EAE-CA70-43BD-9E2F-F59016EA85EB}">
      <dgm:prSet/>
      <dgm:spPr/>
      <dgm:t>
        <a:bodyPr/>
        <a:lstStyle/>
        <a:p>
          <a:endParaRPr lang="en-US"/>
        </a:p>
      </dgm:t>
    </dgm:pt>
    <dgm:pt modelId="{69FE70FB-55BB-457F-9EC8-9EA726F5569E}">
      <dgm:prSet phldrT="[Text]"/>
      <dgm:spPr/>
      <dgm:t>
        <a:bodyPr/>
        <a:lstStyle/>
        <a:p>
          <a:r>
            <a:rPr lang="en-US" dirty="0"/>
            <a:t>University Assessment </a:t>
          </a:r>
        </a:p>
        <a:p>
          <a:r>
            <a:rPr lang="en-US" dirty="0"/>
            <a:t>(80% Weightage)</a:t>
          </a:r>
        </a:p>
      </dgm:t>
    </dgm:pt>
    <dgm:pt modelId="{3D683493-1181-4FC8-95F2-1157064864C5}" type="parTrans" cxnId="{3E84C0FF-7F15-48B6-954D-35FAE5A6CE9D}">
      <dgm:prSet/>
      <dgm:spPr/>
      <dgm:t>
        <a:bodyPr/>
        <a:lstStyle/>
        <a:p>
          <a:endParaRPr lang="en-US"/>
        </a:p>
      </dgm:t>
    </dgm:pt>
    <dgm:pt modelId="{042922F2-6872-4A2E-8768-DA23654DB946}" type="sibTrans" cxnId="{3E84C0FF-7F15-48B6-954D-35FAE5A6CE9D}">
      <dgm:prSet/>
      <dgm:spPr/>
      <dgm:t>
        <a:bodyPr/>
        <a:lstStyle/>
        <a:p>
          <a:endParaRPr lang="en-US"/>
        </a:p>
      </dgm:t>
    </dgm:pt>
    <dgm:pt modelId="{669799DB-F0CF-4FFD-B844-7A9A24263A51}" type="pres">
      <dgm:prSet presAssocID="{0E41605B-3396-4BCC-8784-B066850C8B1D}" presName="hierChild1" presStyleCnt="0">
        <dgm:presLayoutVars>
          <dgm:chPref val="1"/>
          <dgm:dir/>
          <dgm:animOne val="branch"/>
          <dgm:animLvl val="lvl"/>
          <dgm:resizeHandles/>
        </dgm:presLayoutVars>
      </dgm:prSet>
      <dgm:spPr/>
    </dgm:pt>
    <dgm:pt modelId="{12A2C549-147A-4E17-8377-41EA46979F30}" type="pres">
      <dgm:prSet presAssocID="{CE2EA867-86E1-44D0-B311-B2964E64C5E5}" presName="hierRoot1" presStyleCnt="0"/>
      <dgm:spPr/>
    </dgm:pt>
    <dgm:pt modelId="{E426A901-6B4D-4238-A187-267C87FD2D47}" type="pres">
      <dgm:prSet presAssocID="{CE2EA867-86E1-44D0-B311-B2964E64C5E5}" presName="composite" presStyleCnt="0"/>
      <dgm:spPr/>
    </dgm:pt>
    <dgm:pt modelId="{62484B48-9DBC-4EB3-A96C-C0C1AFC9F5AD}" type="pres">
      <dgm:prSet presAssocID="{CE2EA867-86E1-44D0-B311-B2964E64C5E5}" presName="background" presStyleLbl="node0" presStyleIdx="0" presStyleCnt="1"/>
      <dgm:spPr/>
    </dgm:pt>
    <dgm:pt modelId="{C4937DCC-1A7B-40B1-9BD6-2D3772AA6249}" type="pres">
      <dgm:prSet presAssocID="{CE2EA867-86E1-44D0-B311-B2964E64C5E5}" presName="text" presStyleLbl="fgAcc0" presStyleIdx="0" presStyleCnt="1">
        <dgm:presLayoutVars>
          <dgm:chPref val="3"/>
        </dgm:presLayoutVars>
      </dgm:prSet>
      <dgm:spPr/>
    </dgm:pt>
    <dgm:pt modelId="{16692F78-DAD5-4FE1-989F-CADAB7949C6A}" type="pres">
      <dgm:prSet presAssocID="{CE2EA867-86E1-44D0-B311-B2964E64C5E5}" presName="hierChild2" presStyleCnt="0"/>
      <dgm:spPr/>
    </dgm:pt>
    <dgm:pt modelId="{FE885C48-D51F-44E7-99F2-278943DA95F9}" type="pres">
      <dgm:prSet presAssocID="{CBADE268-E741-42C6-B83A-7ABA4701A0C0}" presName="Name10" presStyleLbl="parChTrans1D2" presStyleIdx="0" presStyleCnt="2"/>
      <dgm:spPr/>
    </dgm:pt>
    <dgm:pt modelId="{8D933C03-2CAA-4F60-A9B9-68EFB3B70212}" type="pres">
      <dgm:prSet presAssocID="{10A98BB5-1AF1-4DCE-AA83-3BE1FB99999D}" presName="hierRoot2" presStyleCnt="0"/>
      <dgm:spPr/>
    </dgm:pt>
    <dgm:pt modelId="{4F383B78-36D0-4A6E-9914-EEA2FE5C19E6}" type="pres">
      <dgm:prSet presAssocID="{10A98BB5-1AF1-4DCE-AA83-3BE1FB99999D}" presName="composite2" presStyleCnt="0"/>
      <dgm:spPr/>
    </dgm:pt>
    <dgm:pt modelId="{65149387-A1D4-44BD-AF35-2744DC072DDE}" type="pres">
      <dgm:prSet presAssocID="{10A98BB5-1AF1-4DCE-AA83-3BE1FB99999D}" presName="background2" presStyleLbl="node2" presStyleIdx="0" presStyleCnt="2"/>
      <dgm:spPr/>
    </dgm:pt>
    <dgm:pt modelId="{3C10BDD6-0A89-4C57-9476-BEF64060A1F1}" type="pres">
      <dgm:prSet presAssocID="{10A98BB5-1AF1-4DCE-AA83-3BE1FB99999D}" presName="text2" presStyleLbl="fgAcc2" presStyleIdx="0" presStyleCnt="2">
        <dgm:presLayoutVars>
          <dgm:chPref val="3"/>
        </dgm:presLayoutVars>
      </dgm:prSet>
      <dgm:spPr/>
    </dgm:pt>
    <dgm:pt modelId="{FE1EF05F-338D-4254-B438-B7B03A7AB639}" type="pres">
      <dgm:prSet presAssocID="{10A98BB5-1AF1-4DCE-AA83-3BE1FB99999D}" presName="hierChild3" presStyleCnt="0"/>
      <dgm:spPr/>
    </dgm:pt>
    <dgm:pt modelId="{D8347A6C-1330-400C-8D02-32A97E1EC270}" type="pres">
      <dgm:prSet presAssocID="{3D683493-1181-4FC8-95F2-1157064864C5}" presName="Name10" presStyleLbl="parChTrans1D2" presStyleIdx="1" presStyleCnt="2"/>
      <dgm:spPr/>
    </dgm:pt>
    <dgm:pt modelId="{2D24FF9C-2FD8-41F7-BAA5-DEFD202A4E39}" type="pres">
      <dgm:prSet presAssocID="{69FE70FB-55BB-457F-9EC8-9EA726F5569E}" presName="hierRoot2" presStyleCnt="0"/>
      <dgm:spPr/>
    </dgm:pt>
    <dgm:pt modelId="{EE1EF949-DDA6-45B7-85CA-99DC767183D6}" type="pres">
      <dgm:prSet presAssocID="{69FE70FB-55BB-457F-9EC8-9EA726F5569E}" presName="composite2" presStyleCnt="0"/>
      <dgm:spPr/>
    </dgm:pt>
    <dgm:pt modelId="{2A7692B1-ECFA-4599-BE35-289F4DA83407}" type="pres">
      <dgm:prSet presAssocID="{69FE70FB-55BB-457F-9EC8-9EA726F5569E}" presName="background2" presStyleLbl="node2" presStyleIdx="1" presStyleCnt="2"/>
      <dgm:spPr/>
    </dgm:pt>
    <dgm:pt modelId="{26FCFAB1-85A3-4969-8BAC-87743C2CB100}" type="pres">
      <dgm:prSet presAssocID="{69FE70FB-55BB-457F-9EC8-9EA726F5569E}" presName="text2" presStyleLbl="fgAcc2" presStyleIdx="1" presStyleCnt="2">
        <dgm:presLayoutVars>
          <dgm:chPref val="3"/>
        </dgm:presLayoutVars>
      </dgm:prSet>
      <dgm:spPr/>
    </dgm:pt>
    <dgm:pt modelId="{F90CB7AA-C391-4A81-94C7-6F722D0CA0DD}" type="pres">
      <dgm:prSet presAssocID="{69FE70FB-55BB-457F-9EC8-9EA726F5569E}" presName="hierChild3" presStyleCnt="0"/>
      <dgm:spPr/>
    </dgm:pt>
  </dgm:ptLst>
  <dgm:cxnLst>
    <dgm:cxn modelId="{CEC26D13-8DA2-44CE-8B24-C494014E546E}" type="presOf" srcId="{CBADE268-E741-42C6-B83A-7ABA4701A0C0}" destId="{FE885C48-D51F-44E7-99F2-278943DA95F9}" srcOrd="0" destOrd="0" presId="urn:microsoft.com/office/officeart/2005/8/layout/hierarchy1"/>
    <dgm:cxn modelId="{135BE236-3026-455E-8517-F93E82B314B0}" type="presOf" srcId="{CE2EA867-86E1-44D0-B311-B2964E64C5E5}" destId="{C4937DCC-1A7B-40B1-9BD6-2D3772AA6249}" srcOrd="0" destOrd="0" presId="urn:microsoft.com/office/officeart/2005/8/layout/hierarchy1"/>
    <dgm:cxn modelId="{EF80D246-4E11-4472-BD04-2759CB487300}" type="presOf" srcId="{69FE70FB-55BB-457F-9EC8-9EA726F5569E}" destId="{26FCFAB1-85A3-4969-8BAC-87743C2CB100}" srcOrd="0" destOrd="0" presId="urn:microsoft.com/office/officeart/2005/8/layout/hierarchy1"/>
    <dgm:cxn modelId="{B6054D53-565A-4FC3-B16F-A9FFB0B51069}" type="presOf" srcId="{10A98BB5-1AF1-4DCE-AA83-3BE1FB99999D}" destId="{3C10BDD6-0A89-4C57-9476-BEF64060A1F1}" srcOrd="0" destOrd="0" presId="urn:microsoft.com/office/officeart/2005/8/layout/hierarchy1"/>
    <dgm:cxn modelId="{EA958EAE-CA70-43BD-9E2F-F59016EA85EB}" srcId="{CE2EA867-86E1-44D0-B311-B2964E64C5E5}" destId="{10A98BB5-1AF1-4DCE-AA83-3BE1FB99999D}" srcOrd="0" destOrd="0" parTransId="{CBADE268-E741-42C6-B83A-7ABA4701A0C0}" sibTransId="{5FB0AEB2-8953-44FB-A49E-B0B90B9DFD15}"/>
    <dgm:cxn modelId="{BD134CB5-73BA-4F8F-A0CB-54886B00F7CF}" type="presOf" srcId="{3D683493-1181-4FC8-95F2-1157064864C5}" destId="{D8347A6C-1330-400C-8D02-32A97E1EC270}" srcOrd="0" destOrd="0" presId="urn:microsoft.com/office/officeart/2005/8/layout/hierarchy1"/>
    <dgm:cxn modelId="{9543ACB8-1C51-4C56-B3C3-1363B942B6E6}" srcId="{0E41605B-3396-4BCC-8784-B066850C8B1D}" destId="{CE2EA867-86E1-44D0-B311-B2964E64C5E5}" srcOrd="0" destOrd="0" parTransId="{8EA11033-7B26-4BCD-84DC-9A66A40EEBF2}" sibTransId="{4E1FB465-356B-4586-898C-D29F6862DC20}"/>
    <dgm:cxn modelId="{D960E2D7-187C-4C9F-A2EB-1D849D958504}" type="presOf" srcId="{0E41605B-3396-4BCC-8784-B066850C8B1D}" destId="{669799DB-F0CF-4FFD-B844-7A9A24263A51}" srcOrd="0" destOrd="0" presId="urn:microsoft.com/office/officeart/2005/8/layout/hierarchy1"/>
    <dgm:cxn modelId="{3E84C0FF-7F15-48B6-954D-35FAE5A6CE9D}" srcId="{CE2EA867-86E1-44D0-B311-B2964E64C5E5}" destId="{69FE70FB-55BB-457F-9EC8-9EA726F5569E}" srcOrd="1" destOrd="0" parTransId="{3D683493-1181-4FC8-95F2-1157064864C5}" sibTransId="{042922F2-6872-4A2E-8768-DA23654DB946}"/>
    <dgm:cxn modelId="{6A554595-6F2F-4D5C-A30D-F292889EDE7E}" type="presParOf" srcId="{669799DB-F0CF-4FFD-B844-7A9A24263A51}" destId="{12A2C549-147A-4E17-8377-41EA46979F30}" srcOrd="0" destOrd="0" presId="urn:microsoft.com/office/officeart/2005/8/layout/hierarchy1"/>
    <dgm:cxn modelId="{B5ABCC4C-15AB-427B-9B58-C424F5171A31}" type="presParOf" srcId="{12A2C549-147A-4E17-8377-41EA46979F30}" destId="{E426A901-6B4D-4238-A187-267C87FD2D47}" srcOrd="0" destOrd="0" presId="urn:microsoft.com/office/officeart/2005/8/layout/hierarchy1"/>
    <dgm:cxn modelId="{A3D2278F-2E77-4373-A129-B3C2A811FB4C}" type="presParOf" srcId="{E426A901-6B4D-4238-A187-267C87FD2D47}" destId="{62484B48-9DBC-4EB3-A96C-C0C1AFC9F5AD}" srcOrd="0" destOrd="0" presId="urn:microsoft.com/office/officeart/2005/8/layout/hierarchy1"/>
    <dgm:cxn modelId="{DC3E4D99-AA03-4947-91E1-9A8834FA879F}" type="presParOf" srcId="{E426A901-6B4D-4238-A187-267C87FD2D47}" destId="{C4937DCC-1A7B-40B1-9BD6-2D3772AA6249}" srcOrd="1" destOrd="0" presId="urn:microsoft.com/office/officeart/2005/8/layout/hierarchy1"/>
    <dgm:cxn modelId="{FC9B2C10-8390-4024-B700-7A945117AAE2}" type="presParOf" srcId="{12A2C549-147A-4E17-8377-41EA46979F30}" destId="{16692F78-DAD5-4FE1-989F-CADAB7949C6A}" srcOrd="1" destOrd="0" presId="urn:microsoft.com/office/officeart/2005/8/layout/hierarchy1"/>
    <dgm:cxn modelId="{9FBECDA7-D083-483D-B129-C86FC0E8B690}" type="presParOf" srcId="{16692F78-DAD5-4FE1-989F-CADAB7949C6A}" destId="{FE885C48-D51F-44E7-99F2-278943DA95F9}" srcOrd="0" destOrd="0" presId="urn:microsoft.com/office/officeart/2005/8/layout/hierarchy1"/>
    <dgm:cxn modelId="{5C98ADF8-2B5E-4D84-8CED-736E692C1156}" type="presParOf" srcId="{16692F78-DAD5-4FE1-989F-CADAB7949C6A}" destId="{8D933C03-2CAA-4F60-A9B9-68EFB3B70212}" srcOrd="1" destOrd="0" presId="urn:microsoft.com/office/officeart/2005/8/layout/hierarchy1"/>
    <dgm:cxn modelId="{4B503A6E-0F88-4B65-9D35-3830C725D8E7}" type="presParOf" srcId="{8D933C03-2CAA-4F60-A9B9-68EFB3B70212}" destId="{4F383B78-36D0-4A6E-9914-EEA2FE5C19E6}" srcOrd="0" destOrd="0" presId="urn:microsoft.com/office/officeart/2005/8/layout/hierarchy1"/>
    <dgm:cxn modelId="{A83390A1-1F86-4AD5-B8D2-1BA5E26C37F6}" type="presParOf" srcId="{4F383B78-36D0-4A6E-9914-EEA2FE5C19E6}" destId="{65149387-A1D4-44BD-AF35-2744DC072DDE}" srcOrd="0" destOrd="0" presId="urn:microsoft.com/office/officeart/2005/8/layout/hierarchy1"/>
    <dgm:cxn modelId="{C33B55B2-B7C3-41DA-8DA2-FED69C862177}" type="presParOf" srcId="{4F383B78-36D0-4A6E-9914-EEA2FE5C19E6}" destId="{3C10BDD6-0A89-4C57-9476-BEF64060A1F1}" srcOrd="1" destOrd="0" presId="urn:microsoft.com/office/officeart/2005/8/layout/hierarchy1"/>
    <dgm:cxn modelId="{3AC9BC02-B922-4496-9DB1-4F350D73938A}" type="presParOf" srcId="{8D933C03-2CAA-4F60-A9B9-68EFB3B70212}" destId="{FE1EF05F-338D-4254-B438-B7B03A7AB639}" srcOrd="1" destOrd="0" presId="urn:microsoft.com/office/officeart/2005/8/layout/hierarchy1"/>
    <dgm:cxn modelId="{C8584800-6FBB-40DB-BF8E-2716399DE761}" type="presParOf" srcId="{16692F78-DAD5-4FE1-989F-CADAB7949C6A}" destId="{D8347A6C-1330-400C-8D02-32A97E1EC270}" srcOrd="2" destOrd="0" presId="urn:microsoft.com/office/officeart/2005/8/layout/hierarchy1"/>
    <dgm:cxn modelId="{44F85DC3-0A8B-4AD2-B325-6AE2EC7698E5}" type="presParOf" srcId="{16692F78-DAD5-4FE1-989F-CADAB7949C6A}" destId="{2D24FF9C-2FD8-41F7-BAA5-DEFD202A4E39}" srcOrd="3" destOrd="0" presId="urn:microsoft.com/office/officeart/2005/8/layout/hierarchy1"/>
    <dgm:cxn modelId="{C876E7D1-A0EC-41C5-8F17-A3F2ADEE4198}" type="presParOf" srcId="{2D24FF9C-2FD8-41F7-BAA5-DEFD202A4E39}" destId="{EE1EF949-DDA6-45B7-85CA-99DC767183D6}" srcOrd="0" destOrd="0" presId="urn:microsoft.com/office/officeart/2005/8/layout/hierarchy1"/>
    <dgm:cxn modelId="{DB8D73AC-A90B-4E5F-8FCC-F4EE273ED3B0}" type="presParOf" srcId="{EE1EF949-DDA6-45B7-85CA-99DC767183D6}" destId="{2A7692B1-ECFA-4599-BE35-289F4DA83407}" srcOrd="0" destOrd="0" presId="urn:microsoft.com/office/officeart/2005/8/layout/hierarchy1"/>
    <dgm:cxn modelId="{F9115099-00ED-458F-AF39-3C373C174715}" type="presParOf" srcId="{EE1EF949-DDA6-45B7-85CA-99DC767183D6}" destId="{26FCFAB1-85A3-4969-8BAC-87743C2CB100}" srcOrd="1" destOrd="0" presId="urn:microsoft.com/office/officeart/2005/8/layout/hierarchy1"/>
    <dgm:cxn modelId="{FD27B99F-40B8-443E-A7E3-2F0194D43396}" type="presParOf" srcId="{2D24FF9C-2FD8-41F7-BAA5-DEFD202A4E39}" destId="{F90CB7AA-C391-4A81-94C7-6F722D0CA0D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732934-B6F1-4BE7-8824-20BA44353BAD}"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E2959A58-7327-4710-BB5F-EB7A80504B70}">
      <dgm:prSet/>
      <dgm:spPr/>
      <dgm:t>
        <a:bodyPr/>
        <a:lstStyle/>
        <a:p>
          <a:pPr algn="ctr"/>
          <a:r>
            <a:rPr lang="en-IN" b="1"/>
            <a:t>Gap Analysis</a:t>
          </a:r>
        </a:p>
      </dgm:t>
    </dgm:pt>
    <dgm:pt modelId="{C1737C0F-73A5-4D9B-A316-F599B9B769BB}" type="parTrans" cxnId="{FA4527D5-6039-4821-8FD4-A9057B3E6868}">
      <dgm:prSet/>
      <dgm:spPr/>
      <dgm:t>
        <a:bodyPr/>
        <a:lstStyle/>
        <a:p>
          <a:endParaRPr lang="en-IN"/>
        </a:p>
      </dgm:t>
    </dgm:pt>
    <dgm:pt modelId="{F84746A9-53B0-4847-BAAF-3E68D3C35949}" type="sibTrans" cxnId="{FA4527D5-6039-4821-8FD4-A9057B3E6868}">
      <dgm:prSet/>
      <dgm:spPr/>
      <dgm:t>
        <a:bodyPr/>
        <a:lstStyle/>
        <a:p>
          <a:endParaRPr lang="en-IN"/>
        </a:p>
      </dgm:t>
    </dgm:pt>
    <dgm:pt modelId="{B4B41DA0-CA2A-4D6C-8DAA-889AF9B6CB93}" type="pres">
      <dgm:prSet presAssocID="{2D732934-B6F1-4BE7-8824-20BA44353BAD}" presName="linear" presStyleCnt="0">
        <dgm:presLayoutVars>
          <dgm:animLvl val="lvl"/>
          <dgm:resizeHandles val="exact"/>
        </dgm:presLayoutVars>
      </dgm:prSet>
      <dgm:spPr/>
    </dgm:pt>
    <dgm:pt modelId="{397EF0EE-2210-4196-9EB6-EABB4C9FE138}" type="pres">
      <dgm:prSet presAssocID="{E2959A58-7327-4710-BB5F-EB7A80504B70}" presName="parentText" presStyleLbl="node1" presStyleIdx="0" presStyleCnt="1" custScaleX="46018" custLinFactNeighborY="-2151">
        <dgm:presLayoutVars>
          <dgm:chMax val="0"/>
          <dgm:bulletEnabled val="1"/>
        </dgm:presLayoutVars>
      </dgm:prSet>
      <dgm:spPr/>
    </dgm:pt>
  </dgm:ptLst>
  <dgm:cxnLst>
    <dgm:cxn modelId="{EE1A11CA-EDD9-4C49-95F9-5710AC8A7FCB}" type="presOf" srcId="{2D732934-B6F1-4BE7-8824-20BA44353BAD}" destId="{B4B41DA0-CA2A-4D6C-8DAA-889AF9B6CB93}" srcOrd="0" destOrd="0" presId="urn:microsoft.com/office/officeart/2005/8/layout/vList2"/>
    <dgm:cxn modelId="{FA4527D5-6039-4821-8FD4-A9057B3E6868}" srcId="{2D732934-B6F1-4BE7-8824-20BA44353BAD}" destId="{E2959A58-7327-4710-BB5F-EB7A80504B70}" srcOrd="0" destOrd="0" parTransId="{C1737C0F-73A5-4D9B-A316-F599B9B769BB}" sibTransId="{F84746A9-53B0-4847-BAAF-3E68D3C35949}"/>
    <dgm:cxn modelId="{77E000E2-7C3D-488E-933B-14BF80994F0C}" type="presOf" srcId="{E2959A58-7327-4710-BB5F-EB7A80504B70}" destId="{397EF0EE-2210-4196-9EB6-EABB4C9FE138}" srcOrd="0" destOrd="0" presId="urn:microsoft.com/office/officeart/2005/8/layout/vList2"/>
    <dgm:cxn modelId="{413A13DB-B6CD-414D-856F-2F3817EFD131}" type="presParOf" srcId="{B4B41DA0-CA2A-4D6C-8DAA-889AF9B6CB93}" destId="{397EF0EE-2210-4196-9EB6-EABB4C9FE13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732934-B6F1-4BE7-8824-20BA44353BAD}"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E2959A58-7327-4710-BB5F-EB7A80504B70}">
      <dgm:prSet/>
      <dgm:spPr/>
      <dgm:t>
        <a:bodyPr/>
        <a:lstStyle/>
        <a:p>
          <a:pPr algn="ctr"/>
          <a:r>
            <a:rPr lang="en-IN" b="1"/>
            <a:t>Gap Analysis</a:t>
          </a:r>
        </a:p>
      </dgm:t>
    </dgm:pt>
    <dgm:pt modelId="{C1737C0F-73A5-4D9B-A316-F599B9B769BB}" type="parTrans" cxnId="{FA4527D5-6039-4821-8FD4-A9057B3E6868}">
      <dgm:prSet/>
      <dgm:spPr/>
      <dgm:t>
        <a:bodyPr/>
        <a:lstStyle/>
        <a:p>
          <a:endParaRPr lang="en-IN"/>
        </a:p>
      </dgm:t>
    </dgm:pt>
    <dgm:pt modelId="{F84746A9-53B0-4847-BAAF-3E68D3C35949}" type="sibTrans" cxnId="{FA4527D5-6039-4821-8FD4-A9057B3E6868}">
      <dgm:prSet/>
      <dgm:spPr/>
      <dgm:t>
        <a:bodyPr/>
        <a:lstStyle/>
        <a:p>
          <a:endParaRPr lang="en-IN"/>
        </a:p>
      </dgm:t>
    </dgm:pt>
    <dgm:pt modelId="{B4B41DA0-CA2A-4D6C-8DAA-889AF9B6CB93}" type="pres">
      <dgm:prSet presAssocID="{2D732934-B6F1-4BE7-8824-20BA44353BAD}" presName="linear" presStyleCnt="0">
        <dgm:presLayoutVars>
          <dgm:animLvl val="lvl"/>
          <dgm:resizeHandles val="exact"/>
        </dgm:presLayoutVars>
      </dgm:prSet>
      <dgm:spPr/>
    </dgm:pt>
    <dgm:pt modelId="{397EF0EE-2210-4196-9EB6-EABB4C9FE138}" type="pres">
      <dgm:prSet presAssocID="{E2959A58-7327-4710-BB5F-EB7A80504B70}" presName="parentText" presStyleLbl="node1" presStyleIdx="0" presStyleCnt="1" custScaleX="46018" custLinFactNeighborY="-2151">
        <dgm:presLayoutVars>
          <dgm:chMax val="0"/>
          <dgm:bulletEnabled val="1"/>
        </dgm:presLayoutVars>
      </dgm:prSet>
      <dgm:spPr/>
    </dgm:pt>
  </dgm:ptLst>
  <dgm:cxnLst>
    <dgm:cxn modelId="{EE1A11CA-EDD9-4C49-95F9-5710AC8A7FCB}" type="presOf" srcId="{2D732934-B6F1-4BE7-8824-20BA44353BAD}" destId="{B4B41DA0-CA2A-4D6C-8DAA-889AF9B6CB93}" srcOrd="0" destOrd="0" presId="urn:microsoft.com/office/officeart/2005/8/layout/vList2"/>
    <dgm:cxn modelId="{FA4527D5-6039-4821-8FD4-A9057B3E6868}" srcId="{2D732934-B6F1-4BE7-8824-20BA44353BAD}" destId="{E2959A58-7327-4710-BB5F-EB7A80504B70}" srcOrd="0" destOrd="0" parTransId="{C1737C0F-73A5-4D9B-A316-F599B9B769BB}" sibTransId="{F84746A9-53B0-4847-BAAF-3E68D3C35949}"/>
    <dgm:cxn modelId="{77E000E2-7C3D-488E-933B-14BF80994F0C}" type="presOf" srcId="{E2959A58-7327-4710-BB5F-EB7A80504B70}" destId="{397EF0EE-2210-4196-9EB6-EABB4C9FE138}" srcOrd="0" destOrd="0" presId="urn:microsoft.com/office/officeart/2005/8/layout/vList2"/>
    <dgm:cxn modelId="{413A13DB-B6CD-414D-856F-2F3817EFD131}" type="presParOf" srcId="{B4B41DA0-CA2A-4D6C-8DAA-889AF9B6CB93}" destId="{397EF0EE-2210-4196-9EB6-EABB4C9FE13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732934-B6F1-4BE7-8824-20BA44353BAD}"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E2959A58-7327-4710-BB5F-EB7A80504B70}">
      <dgm:prSet/>
      <dgm:spPr/>
      <dgm:t>
        <a:bodyPr/>
        <a:lstStyle/>
        <a:p>
          <a:pPr algn="ctr"/>
          <a:r>
            <a:rPr lang="en-IN" b="1"/>
            <a:t>Gap Analysis</a:t>
          </a:r>
        </a:p>
      </dgm:t>
    </dgm:pt>
    <dgm:pt modelId="{C1737C0F-73A5-4D9B-A316-F599B9B769BB}" type="parTrans" cxnId="{FA4527D5-6039-4821-8FD4-A9057B3E6868}">
      <dgm:prSet/>
      <dgm:spPr/>
      <dgm:t>
        <a:bodyPr/>
        <a:lstStyle/>
        <a:p>
          <a:endParaRPr lang="en-IN"/>
        </a:p>
      </dgm:t>
    </dgm:pt>
    <dgm:pt modelId="{F84746A9-53B0-4847-BAAF-3E68D3C35949}" type="sibTrans" cxnId="{FA4527D5-6039-4821-8FD4-A9057B3E6868}">
      <dgm:prSet/>
      <dgm:spPr/>
      <dgm:t>
        <a:bodyPr/>
        <a:lstStyle/>
        <a:p>
          <a:endParaRPr lang="en-IN"/>
        </a:p>
      </dgm:t>
    </dgm:pt>
    <dgm:pt modelId="{B4B41DA0-CA2A-4D6C-8DAA-889AF9B6CB93}" type="pres">
      <dgm:prSet presAssocID="{2D732934-B6F1-4BE7-8824-20BA44353BAD}" presName="linear" presStyleCnt="0">
        <dgm:presLayoutVars>
          <dgm:animLvl val="lvl"/>
          <dgm:resizeHandles val="exact"/>
        </dgm:presLayoutVars>
      </dgm:prSet>
      <dgm:spPr/>
    </dgm:pt>
    <dgm:pt modelId="{397EF0EE-2210-4196-9EB6-EABB4C9FE138}" type="pres">
      <dgm:prSet presAssocID="{E2959A58-7327-4710-BB5F-EB7A80504B70}" presName="parentText" presStyleLbl="node1" presStyleIdx="0" presStyleCnt="1" custScaleX="46018" custLinFactNeighborY="-2151">
        <dgm:presLayoutVars>
          <dgm:chMax val="0"/>
          <dgm:bulletEnabled val="1"/>
        </dgm:presLayoutVars>
      </dgm:prSet>
      <dgm:spPr/>
    </dgm:pt>
  </dgm:ptLst>
  <dgm:cxnLst>
    <dgm:cxn modelId="{EE1A11CA-EDD9-4C49-95F9-5710AC8A7FCB}" type="presOf" srcId="{2D732934-B6F1-4BE7-8824-20BA44353BAD}" destId="{B4B41DA0-CA2A-4D6C-8DAA-889AF9B6CB93}" srcOrd="0" destOrd="0" presId="urn:microsoft.com/office/officeart/2005/8/layout/vList2"/>
    <dgm:cxn modelId="{FA4527D5-6039-4821-8FD4-A9057B3E6868}" srcId="{2D732934-B6F1-4BE7-8824-20BA44353BAD}" destId="{E2959A58-7327-4710-BB5F-EB7A80504B70}" srcOrd="0" destOrd="0" parTransId="{C1737C0F-73A5-4D9B-A316-F599B9B769BB}" sibTransId="{F84746A9-53B0-4847-BAAF-3E68D3C35949}"/>
    <dgm:cxn modelId="{77E000E2-7C3D-488E-933B-14BF80994F0C}" type="presOf" srcId="{E2959A58-7327-4710-BB5F-EB7A80504B70}" destId="{397EF0EE-2210-4196-9EB6-EABB4C9FE138}" srcOrd="0" destOrd="0" presId="urn:microsoft.com/office/officeart/2005/8/layout/vList2"/>
    <dgm:cxn modelId="{413A13DB-B6CD-414D-856F-2F3817EFD131}" type="presParOf" srcId="{B4B41DA0-CA2A-4D6C-8DAA-889AF9B6CB93}" destId="{397EF0EE-2210-4196-9EB6-EABB4C9FE13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D56D49-A820-4196-AA4D-85749D6BFA6D}" type="doc">
      <dgm:prSet loTypeId="urn:microsoft.com/office/officeart/2005/8/layout/hierarchy1" loCatId="hierarchy" qsTypeId="urn:microsoft.com/office/officeart/2005/8/quickstyle/3d3" qsCatId="3D" csTypeId="urn:microsoft.com/office/officeart/2005/8/colors/colorful1" csCatId="colorful" phldr="1"/>
      <dgm:spPr/>
      <dgm:t>
        <a:bodyPr/>
        <a:lstStyle/>
        <a:p>
          <a:endParaRPr lang="en-IN"/>
        </a:p>
      </dgm:t>
    </dgm:pt>
    <dgm:pt modelId="{2491AF86-C602-434C-A532-5057C7452962}">
      <dgm:prSet phldrT="[Text]"/>
      <dgm:spPr/>
      <dgm:t>
        <a:bodyPr/>
        <a:lstStyle/>
        <a:p>
          <a:r>
            <a:rPr lang="en-IN" b="1" dirty="0"/>
            <a:t>Faculty Initiatives </a:t>
          </a:r>
        </a:p>
      </dgm:t>
    </dgm:pt>
    <dgm:pt modelId="{A1B7D545-D2E1-4154-B66F-D58D2EF45214}" type="parTrans" cxnId="{15C7B9B1-E611-4496-83E6-A6AABC4162EF}">
      <dgm:prSet/>
      <dgm:spPr/>
      <dgm:t>
        <a:bodyPr/>
        <a:lstStyle/>
        <a:p>
          <a:endParaRPr lang="en-IN" b="1"/>
        </a:p>
      </dgm:t>
    </dgm:pt>
    <dgm:pt modelId="{57986CB2-0668-4061-94B0-C110522B19E8}" type="sibTrans" cxnId="{15C7B9B1-E611-4496-83E6-A6AABC4162EF}">
      <dgm:prSet/>
      <dgm:spPr/>
      <dgm:t>
        <a:bodyPr/>
        <a:lstStyle/>
        <a:p>
          <a:endParaRPr lang="en-IN" b="1"/>
        </a:p>
      </dgm:t>
    </dgm:pt>
    <dgm:pt modelId="{F37881B7-FF12-4530-A3A3-9EAE005A946F}">
      <dgm:prSet phldrT="[Text]"/>
      <dgm:spPr/>
      <dgm:t>
        <a:bodyPr/>
        <a:lstStyle/>
        <a:p>
          <a:r>
            <a:rPr lang="en-IN" b="1" dirty="0"/>
            <a:t>Collaborative Learning</a:t>
          </a:r>
        </a:p>
      </dgm:t>
    </dgm:pt>
    <dgm:pt modelId="{63EB1620-23EB-47AA-9F01-00F8567EF186}" type="parTrans" cxnId="{751AC14C-F99B-464E-B2D3-7697BA71E8E1}">
      <dgm:prSet/>
      <dgm:spPr/>
      <dgm:t>
        <a:bodyPr/>
        <a:lstStyle/>
        <a:p>
          <a:endParaRPr lang="en-IN" b="1"/>
        </a:p>
      </dgm:t>
    </dgm:pt>
    <dgm:pt modelId="{D4A07D22-62D6-4FEE-A11A-24ADAF86A054}" type="sibTrans" cxnId="{751AC14C-F99B-464E-B2D3-7697BA71E8E1}">
      <dgm:prSet/>
      <dgm:spPr/>
      <dgm:t>
        <a:bodyPr/>
        <a:lstStyle/>
        <a:p>
          <a:endParaRPr lang="en-IN" b="1"/>
        </a:p>
      </dgm:t>
    </dgm:pt>
    <dgm:pt modelId="{A33BE620-3B5D-4FC4-A0D7-B1C318B47900}">
      <dgm:prSet phldrT="[Text]"/>
      <dgm:spPr/>
      <dgm:t>
        <a:bodyPr/>
        <a:lstStyle/>
        <a:p>
          <a:r>
            <a:rPr lang="en-IN" b="1" dirty="0"/>
            <a:t>Focussed Learning</a:t>
          </a:r>
        </a:p>
      </dgm:t>
    </dgm:pt>
    <dgm:pt modelId="{01E52827-3D1C-43C9-9614-704C52313496}" type="parTrans" cxnId="{D6FB7293-B9B8-4D54-8EB4-DEBB38B00124}">
      <dgm:prSet/>
      <dgm:spPr/>
      <dgm:t>
        <a:bodyPr/>
        <a:lstStyle/>
        <a:p>
          <a:endParaRPr lang="en-IN" b="1"/>
        </a:p>
      </dgm:t>
    </dgm:pt>
    <dgm:pt modelId="{A155A101-7AB5-42CA-80CA-D294013013DD}" type="sibTrans" cxnId="{D6FB7293-B9B8-4D54-8EB4-DEBB38B00124}">
      <dgm:prSet/>
      <dgm:spPr/>
      <dgm:t>
        <a:bodyPr/>
        <a:lstStyle/>
        <a:p>
          <a:endParaRPr lang="en-IN" b="1"/>
        </a:p>
      </dgm:t>
    </dgm:pt>
    <dgm:pt modelId="{EFFD2875-EB94-40FB-87F6-CAC0EBA04B36}">
      <dgm:prSet phldrT="[Text]"/>
      <dgm:spPr/>
      <dgm:t>
        <a:bodyPr/>
        <a:lstStyle/>
        <a:p>
          <a:r>
            <a:rPr lang="en-IN" b="1" dirty="0"/>
            <a:t>Independent Learning</a:t>
          </a:r>
        </a:p>
      </dgm:t>
    </dgm:pt>
    <dgm:pt modelId="{9638781F-F079-4F4B-9BC7-BA35729960AF}" type="parTrans" cxnId="{76816EDF-8456-4683-9994-A553AFA73AAF}">
      <dgm:prSet/>
      <dgm:spPr/>
      <dgm:t>
        <a:bodyPr/>
        <a:lstStyle/>
        <a:p>
          <a:endParaRPr lang="en-IN" b="1"/>
        </a:p>
      </dgm:t>
    </dgm:pt>
    <dgm:pt modelId="{92BD6696-7150-413C-A29D-B8412EFD7915}" type="sibTrans" cxnId="{76816EDF-8456-4683-9994-A553AFA73AAF}">
      <dgm:prSet/>
      <dgm:spPr/>
      <dgm:t>
        <a:bodyPr/>
        <a:lstStyle/>
        <a:p>
          <a:endParaRPr lang="en-IN" b="1"/>
        </a:p>
      </dgm:t>
    </dgm:pt>
    <dgm:pt modelId="{AD32E2A1-778E-4EBD-997F-B14AD88802F5}">
      <dgm:prSet phldrT="[Text]"/>
      <dgm:spPr/>
      <dgm:t>
        <a:bodyPr/>
        <a:lstStyle/>
        <a:p>
          <a:r>
            <a:rPr lang="en-IN" b="1" dirty="0"/>
            <a:t>Interactive Learning</a:t>
          </a:r>
        </a:p>
      </dgm:t>
    </dgm:pt>
    <dgm:pt modelId="{61D7E5D6-8553-4073-B4B1-8D14FD3CBCC6}" type="parTrans" cxnId="{72099C84-51A2-4133-A663-E0E8AE4BD2A8}">
      <dgm:prSet/>
      <dgm:spPr/>
      <dgm:t>
        <a:bodyPr/>
        <a:lstStyle/>
        <a:p>
          <a:endParaRPr lang="en-IN" b="1"/>
        </a:p>
      </dgm:t>
    </dgm:pt>
    <dgm:pt modelId="{5D0D445D-3504-441A-AE20-E42D14BAB500}" type="sibTrans" cxnId="{72099C84-51A2-4133-A663-E0E8AE4BD2A8}">
      <dgm:prSet/>
      <dgm:spPr/>
      <dgm:t>
        <a:bodyPr/>
        <a:lstStyle/>
        <a:p>
          <a:endParaRPr lang="en-IN" b="1"/>
        </a:p>
      </dgm:t>
    </dgm:pt>
    <dgm:pt modelId="{6A53ABBB-F639-4815-85D2-4E70B5C3B478}">
      <dgm:prSet phldrT="[Text]"/>
      <dgm:spPr/>
      <dgm:t>
        <a:bodyPr/>
        <a:lstStyle/>
        <a:p>
          <a:r>
            <a:rPr lang="en-IN" b="1" dirty="0"/>
            <a:t>Life-skills Learning</a:t>
          </a:r>
        </a:p>
      </dgm:t>
    </dgm:pt>
    <dgm:pt modelId="{D4D64F8B-039C-4018-A2F9-3B6A51E9AD6B}" type="parTrans" cxnId="{3597F912-3438-496F-A45C-5417209A12C2}">
      <dgm:prSet/>
      <dgm:spPr/>
      <dgm:t>
        <a:bodyPr/>
        <a:lstStyle/>
        <a:p>
          <a:endParaRPr lang="en-IN" b="1"/>
        </a:p>
      </dgm:t>
    </dgm:pt>
    <dgm:pt modelId="{896BF21B-E8C9-4D46-A621-D50B7517CB20}" type="sibTrans" cxnId="{3597F912-3438-496F-A45C-5417209A12C2}">
      <dgm:prSet/>
      <dgm:spPr/>
      <dgm:t>
        <a:bodyPr/>
        <a:lstStyle/>
        <a:p>
          <a:endParaRPr lang="en-IN" b="1"/>
        </a:p>
      </dgm:t>
    </dgm:pt>
    <dgm:pt modelId="{625D699F-D4B6-449C-AF40-F1CD732CB422}" type="pres">
      <dgm:prSet presAssocID="{48D56D49-A820-4196-AA4D-85749D6BFA6D}" presName="hierChild1" presStyleCnt="0">
        <dgm:presLayoutVars>
          <dgm:chPref val="1"/>
          <dgm:dir/>
          <dgm:animOne val="branch"/>
          <dgm:animLvl val="lvl"/>
          <dgm:resizeHandles/>
        </dgm:presLayoutVars>
      </dgm:prSet>
      <dgm:spPr/>
    </dgm:pt>
    <dgm:pt modelId="{53966A5E-9AF0-4F42-8E7D-2B833D93473F}" type="pres">
      <dgm:prSet presAssocID="{2491AF86-C602-434C-A532-5057C7452962}" presName="hierRoot1" presStyleCnt="0"/>
      <dgm:spPr/>
    </dgm:pt>
    <dgm:pt modelId="{356DE5DF-915F-44C9-B8F2-BC7253FB2454}" type="pres">
      <dgm:prSet presAssocID="{2491AF86-C602-434C-A532-5057C7452962}" presName="composite" presStyleCnt="0"/>
      <dgm:spPr/>
    </dgm:pt>
    <dgm:pt modelId="{43C2826B-3046-4BC6-8C63-60F82B622393}" type="pres">
      <dgm:prSet presAssocID="{2491AF86-C602-434C-A532-5057C7452962}" presName="background" presStyleLbl="node0" presStyleIdx="0" presStyleCnt="1"/>
      <dgm:spPr>
        <a:solidFill>
          <a:schemeClr val="accent2"/>
        </a:solidFill>
      </dgm:spPr>
    </dgm:pt>
    <dgm:pt modelId="{187B5F33-6E07-4E34-9719-2A9403CDABEF}" type="pres">
      <dgm:prSet presAssocID="{2491AF86-C602-434C-A532-5057C7452962}" presName="text" presStyleLbl="fgAcc0" presStyleIdx="0" presStyleCnt="1" custScaleX="179389" custLinFactNeighborY="-85320">
        <dgm:presLayoutVars>
          <dgm:chPref val="3"/>
        </dgm:presLayoutVars>
      </dgm:prSet>
      <dgm:spPr/>
    </dgm:pt>
    <dgm:pt modelId="{2005729D-8426-4D11-B77C-A2EE6D487422}" type="pres">
      <dgm:prSet presAssocID="{2491AF86-C602-434C-A532-5057C7452962}" presName="hierChild2" presStyleCnt="0"/>
      <dgm:spPr/>
    </dgm:pt>
    <dgm:pt modelId="{344BF74F-0A7D-4247-842C-86C9CAB28B42}" type="pres">
      <dgm:prSet presAssocID="{63EB1620-23EB-47AA-9F01-00F8567EF186}" presName="Name10" presStyleLbl="parChTrans1D2" presStyleIdx="0" presStyleCnt="5"/>
      <dgm:spPr/>
    </dgm:pt>
    <dgm:pt modelId="{0A42C750-2BBB-4B1F-AB4A-7AEFE4C8A30E}" type="pres">
      <dgm:prSet presAssocID="{F37881B7-FF12-4530-A3A3-9EAE005A946F}" presName="hierRoot2" presStyleCnt="0"/>
      <dgm:spPr/>
    </dgm:pt>
    <dgm:pt modelId="{2ABCE951-9148-4442-A8CD-C7DD7BE5EFBC}" type="pres">
      <dgm:prSet presAssocID="{F37881B7-FF12-4530-A3A3-9EAE005A946F}" presName="composite2" presStyleCnt="0"/>
      <dgm:spPr/>
    </dgm:pt>
    <dgm:pt modelId="{7841B8C6-56B9-4BE2-87BF-622F1096BDB2}" type="pres">
      <dgm:prSet presAssocID="{F37881B7-FF12-4530-A3A3-9EAE005A946F}" presName="background2" presStyleLbl="node2" presStyleIdx="0" presStyleCnt="5"/>
      <dgm:spPr/>
    </dgm:pt>
    <dgm:pt modelId="{C062906E-2DDE-404E-B4C0-32126C0CC0D8}" type="pres">
      <dgm:prSet presAssocID="{F37881B7-FF12-4530-A3A3-9EAE005A946F}" presName="text2" presStyleLbl="fgAcc2" presStyleIdx="0" presStyleCnt="5" custLinFactNeighborY="-75871">
        <dgm:presLayoutVars>
          <dgm:chPref val="3"/>
        </dgm:presLayoutVars>
      </dgm:prSet>
      <dgm:spPr/>
    </dgm:pt>
    <dgm:pt modelId="{0D6758B5-4C19-4235-B87E-93E87F6BE21B}" type="pres">
      <dgm:prSet presAssocID="{F37881B7-FF12-4530-A3A3-9EAE005A946F}" presName="hierChild3" presStyleCnt="0"/>
      <dgm:spPr/>
    </dgm:pt>
    <dgm:pt modelId="{6314E506-4F8A-4F07-A1FF-C220C356EADF}" type="pres">
      <dgm:prSet presAssocID="{61D7E5D6-8553-4073-B4B1-8D14FD3CBCC6}" presName="Name10" presStyleLbl="parChTrans1D2" presStyleIdx="1" presStyleCnt="5"/>
      <dgm:spPr/>
    </dgm:pt>
    <dgm:pt modelId="{B0291EB0-8744-42EA-8088-D9FB4B30F85F}" type="pres">
      <dgm:prSet presAssocID="{AD32E2A1-778E-4EBD-997F-B14AD88802F5}" presName="hierRoot2" presStyleCnt="0"/>
      <dgm:spPr/>
    </dgm:pt>
    <dgm:pt modelId="{BADEB72C-CAED-49B4-8AED-084442DE0F12}" type="pres">
      <dgm:prSet presAssocID="{AD32E2A1-778E-4EBD-997F-B14AD88802F5}" presName="composite2" presStyleCnt="0"/>
      <dgm:spPr/>
    </dgm:pt>
    <dgm:pt modelId="{DB8CD006-6041-46A9-8DE0-C88C9030DD4D}" type="pres">
      <dgm:prSet presAssocID="{AD32E2A1-778E-4EBD-997F-B14AD88802F5}" presName="background2" presStyleLbl="node2" presStyleIdx="1" presStyleCnt="5"/>
      <dgm:spPr/>
    </dgm:pt>
    <dgm:pt modelId="{D1DB5714-3EF9-4133-8FFF-7E3760AEA7BE}" type="pres">
      <dgm:prSet presAssocID="{AD32E2A1-778E-4EBD-997F-B14AD88802F5}" presName="text2" presStyleLbl="fgAcc2" presStyleIdx="1" presStyleCnt="5" custScaleX="94270" custScaleY="104319" custLinFactNeighborY="-74928">
        <dgm:presLayoutVars>
          <dgm:chPref val="3"/>
        </dgm:presLayoutVars>
      </dgm:prSet>
      <dgm:spPr/>
    </dgm:pt>
    <dgm:pt modelId="{F18342A6-9D14-4A2C-B027-ED3E0FEB3D04}" type="pres">
      <dgm:prSet presAssocID="{AD32E2A1-778E-4EBD-997F-B14AD88802F5}" presName="hierChild3" presStyleCnt="0"/>
      <dgm:spPr/>
    </dgm:pt>
    <dgm:pt modelId="{43AC19FE-029C-43AC-8549-07D0D7ABF1BC}" type="pres">
      <dgm:prSet presAssocID="{D4D64F8B-039C-4018-A2F9-3B6A51E9AD6B}" presName="Name10" presStyleLbl="parChTrans1D2" presStyleIdx="2" presStyleCnt="5"/>
      <dgm:spPr/>
    </dgm:pt>
    <dgm:pt modelId="{33AAE2F3-5C54-4B57-AF40-D601271D22C9}" type="pres">
      <dgm:prSet presAssocID="{6A53ABBB-F639-4815-85D2-4E70B5C3B478}" presName="hierRoot2" presStyleCnt="0"/>
      <dgm:spPr/>
    </dgm:pt>
    <dgm:pt modelId="{4BD2EFFA-5971-45DE-8997-C3434634F8B0}" type="pres">
      <dgm:prSet presAssocID="{6A53ABBB-F639-4815-85D2-4E70B5C3B478}" presName="composite2" presStyleCnt="0"/>
      <dgm:spPr/>
    </dgm:pt>
    <dgm:pt modelId="{8EC1058F-AC36-4F4B-9605-47223D43926D}" type="pres">
      <dgm:prSet presAssocID="{6A53ABBB-F639-4815-85D2-4E70B5C3B478}" presName="background2" presStyleLbl="node2" presStyleIdx="2" presStyleCnt="5"/>
      <dgm:spPr/>
    </dgm:pt>
    <dgm:pt modelId="{D2374A7B-AA0F-4BFE-AB57-535F7B77F6EB}" type="pres">
      <dgm:prSet presAssocID="{6A53ABBB-F639-4815-85D2-4E70B5C3B478}" presName="text2" presStyleLbl="fgAcc2" presStyleIdx="2" presStyleCnt="5" custScaleY="96591" custLinFactNeighborX="8560" custLinFactNeighborY="-74864">
        <dgm:presLayoutVars>
          <dgm:chPref val="3"/>
        </dgm:presLayoutVars>
      </dgm:prSet>
      <dgm:spPr/>
    </dgm:pt>
    <dgm:pt modelId="{32AE6845-50EA-497D-AFB2-CF995FAEC716}" type="pres">
      <dgm:prSet presAssocID="{6A53ABBB-F639-4815-85D2-4E70B5C3B478}" presName="hierChild3" presStyleCnt="0"/>
      <dgm:spPr/>
    </dgm:pt>
    <dgm:pt modelId="{5CDE74B1-BD47-4632-B839-CF47AC97D2AF}" type="pres">
      <dgm:prSet presAssocID="{9638781F-F079-4F4B-9BC7-BA35729960AF}" presName="Name10" presStyleLbl="parChTrans1D2" presStyleIdx="3" presStyleCnt="5"/>
      <dgm:spPr/>
    </dgm:pt>
    <dgm:pt modelId="{E0B5539A-9501-40F6-B2A4-469FCDFFB5A6}" type="pres">
      <dgm:prSet presAssocID="{EFFD2875-EB94-40FB-87F6-CAC0EBA04B36}" presName="hierRoot2" presStyleCnt="0"/>
      <dgm:spPr/>
    </dgm:pt>
    <dgm:pt modelId="{392FF01B-F100-4A5D-B03D-B3ECBFD1028A}" type="pres">
      <dgm:prSet presAssocID="{EFFD2875-EB94-40FB-87F6-CAC0EBA04B36}" presName="composite2" presStyleCnt="0"/>
      <dgm:spPr/>
    </dgm:pt>
    <dgm:pt modelId="{74BA4712-18C1-451F-A865-1D68EC1C5AAF}" type="pres">
      <dgm:prSet presAssocID="{EFFD2875-EB94-40FB-87F6-CAC0EBA04B36}" presName="background2" presStyleLbl="node2" presStyleIdx="3" presStyleCnt="5"/>
      <dgm:spPr/>
    </dgm:pt>
    <dgm:pt modelId="{77880B8D-0F5E-461F-A6E0-6E25D2E73EC5}" type="pres">
      <dgm:prSet presAssocID="{EFFD2875-EB94-40FB-87F6-CAC0EBA04B36}" presName="text2" presStyleLbl="fgAcc2" presStyleIdx="3" presStyleCnt="5" custScaleX="82529" custScaleY="92310" custLinFactNeighborX="3952" custLinFactNeighborY="-74053">
        <dgm:presLayoutVars>
          <dgm:chPref val="3"/>
        </dgm:presLayoutVars>
      </dgm:prSet>
      <dgm:spPr/>
    </dgm:pt>
    <dgm:pt modelId="{6DA0CF4E-F587-4C89-987C-19F7CCC896AD}" type="pres">
      <dgm:prSet presAssocID="{EFFD2875-EB94-40FB-87F6-CAC0EBA04B36}" presName="hierChild3" presStyleCnt="0"/>
      <dgm:spPr/>
    </dgm:pt>
    <dgm:pt modelId="{72A5F5D7-6E81-4225-80D7-568AD1B8ED31}" type="pres">
      <dgm:prSet presAssocID="{01E52827-3D1C-43C9-9614-704C52313496}" presName="Name10" presStyleLbl="parChTrans1D2" presStyleIdx="4" presStyleCnt="5"/>
      <dgm:spPr/>
    </dgm:pt>
    <dgm:pt modelId="{056DB304-A51A-438F-A0E3-B68F20F3725E}" type="pres">
      <dgm:prSet presAssocID="{A33BE620-3B5D-4FC4-A0D7-B1C318B47900}" presName="hierRoot2" presStyleCnt="0"/>
      <dgm:spPr/>
    </dgm:pt>
    <dgm:pt modelId="{68AA8ADC-8ABE-4988-94A3-8F9F97AAB41B}" type="pres">
      <dgm:prSet presAssocID="{A33BE620-3B5D-4FC4-A0D7-B1C318B47900}" presName="composite2" presStyleCnt="0"/>
      <dgm:spPr/>
    </dgm:pt>
    <dgm:pt modelId="{459C9B97-F0CD-4A40-BD3C-1D4F6C867F79}" type="pres">
      <dgm:prSet presAssocID="{A33BE620-3B5D-4FC4-A0D7-B1C318B47900}" presName="background2" presStyleLbl="node2" presStyleIdx="4" presStyleCnt="5"/>
      <dgm:spPr/>
    </dgm:pt>
    <dgm:pt modelId="{D67AE119-DDB1-44CA-BD6D-27DCA01712A3}" type="pres">
      <dgm:prSet presAssocID="{A33BE620-3B5D-4FC4-A0D7-B1C318B47900}" presName="text2" presStyleLbl="fgAcc2" presStyleIdx="4" presStyleCnt="5" custLinFactNeighborY="-74797">
        <dgm:presLayoutVars>
          <dgm:chPref val="3"/>
        </dgm:presLayoutVars>
      </dgm:prSet>
      <dgm:spPr/>
    </dgm:pt>
    <dgm:pt modelId="{7775A98C-6022-4D6F-891F-4227A31E3B02}" type="pres">
      <dgm:prSet presAssocID="{A33BE620-3B5D-4FC4-A0D7-B1C318B47900}" presName="hierChild3" presStyleCnt="0"/>
      <dgm:spPr/>
    </dgm:pt>
  </dgm:ptLst>
  <dgm:cxnLst>
    <dgm:cxn modelId="{D23AC409-ADF9-4620-8321-9BE34B4C703E}" type="presOf" srcId="{63EB1620-23EB-47AA-9F01-00F8567EF186}" destId="{344BF74F-0A7D-4247-842C-86C9CAB28B42}" srcOrd="0" destOrd="0" presId="urn:microsoft.com/office/officeart/2005/8/layout/hierarchy1"/>
    <dgm:cxn modelId="{3597F912-3438-496F-A45C-5417209A12C2}" srcId="{2491AF86-C602-434C-A532-5057C7452962}" destId="{6A53ABBB-F639-4815-85D2-4E70B5C3B478}" srcOrd="2" destOrd="0" parTransId="{D4D64F8B-039C-4018-A2F9-3B6A51E9AD6B}" sibTransId="{896BF21B-E8C9-4D46-A621-D50B7517CB20}"/>
    <dgm:cxn modelId="{DE98E918-1CE6-4E64-889C-3DFFFA7DABD3}" type="presOf" srcId="{2491AF86-C602-434C-A532-5057C7452962}" destId="{187B5F33-6E07-4E34-9719-2A9403CDABEF}" srcOrd="0" destOrd="0" presId="urn:microsoft.com/office/officeart/2005/8/layout/hierarchy1"/>
    <dgm:cxn modelId="{438BD723-42B0-47E8-9BE6-21AC4C9616C4}" type="presOf" srcId="{F37881B7-FF12-4530-A3A3-9EAE005A946F}" destId="{C062906E-2DDE-404E-B4C0-32126C0CC0D8}" srcOrd="0" destOrd="0" presId="urn:microsoft.com/office/officeart/2005/8/layout/hierarchy1"/>
    <dgm:cxn modelId="{C2EEB542-ECE0-4F0E-8EDE-1D7EC7CE1178}" type="presOf" srcId="{D4D64F8B-039C-4018-A2F9-3B6A51E9AD6B}" destId="{43AC19FE-029C-43AC-8549-07D0D7ABF1BC}" srcOrd="0" destOrd="0" presId="urn:microsoft.com/office/officeart/2005/8/layout/hierarchy1"/>
    <dgm:cxn modelId="{72F4EF65-6091-4779-96C8-5CA4500BCAA0}" type="presOf" srcId="{9638781F-F079-4F4B-9BC7-BA35729960AF}" destId="{5CDE74B1-BD47-4632-B839-CF47AC97D2AF}" srcOrd="0" destOrd="0" presId="urn:microsoft.com/office/officeart/2005/8/layout/hierarchy1"/>
    <dgm:cxn modelId="{A0CC1C6B-96E3-4312-A40C-8F78E5ACDE5E}" type="presOf" srcId="{61D7E5D6-8553-4073-B4B1-8D14FD3CBCC6}" destId="{6314E506-4F8A-4F07-A1FF-C220C356EADF}" srcOrd="0" destOrd="0" presId="urn:microsoft.com/office/officeart/2005/8/layout/hierarchy1"/>
    <dgm:cxn modelId="{751AC14C-F99B-464E-B2D3-7697BA71E8E1}" srcId="{2491AF86-C602-434C-A532-5057C7452962}" destId="{F37881B7-FF12-4530-A3A3-9EAE005A946F}" srcOrd="0" destOrd="0" parTransId="{63EB1620-23EB-47AA-9F01-00F8567EF186}" sibTransId="{D4A07D22-62D6-4FEE-A11A-24ADAF86A054}"/>
    <dgm:cxn modelId="{72099C84-51A2-4133-A663-E0E8AE4BD2A8}" srcId="{2491AF86-C602-434C-A532-5057C7452962}" destId="{AD32E2A1-778E-4EBD-997F-B14AD88802F5}" srcOrd="1" destOrd="0" parTransId="{61D7E5D6-8553-4073-B4B1-8D14FD3CBCC6}" sibTransId="{5D0D445D-3504-441A-AE20-E42D14BAB500}"/>
    <dgm:cxn modelId="{D6FB7293-B9B8-4D54-8EB4-DEBB38B00124}" srcId="{2491AF86-C602-434C-A532-5057C7452962}" destId="{A33BE620-3B5D-4FC4-A0D7-B1C318B47900}" srcOrd="4" destOrd="0" parTransId="{01E52827-3D1C-43C9-9614-704C52313496}" sibTransId="{A155A101-7AB5-42CA-80CA-D294013013DD}"/>
    <dgm:cxn modelId="{15C7B9B1-E611-4496-83E6-A6AABC4162EF}" srcId="{48D56D49-A820-4196-AA4D-85749D6BFA6D}" destId="{2491AF86-C602-434C-A532-5057C7452962}" srcOrd="0" destOrd="0" parTransId="{A1B7D545-D2E1-4154-B66F-D58D2EF45214}" sibTransId="{57986CB2-0668-4061-94B0-C110522B19E8}"/>
    <dgm:cxn modelId="{DD7153D3-C48E-4565-BCFD-D82A33EFEBB0}" type="presOf" srcId="{01E52827-3D1C-43C9-9614-704C52313496}" destId="{72A5F5D7-6E81-4225-80D7-568AD1B8ED31}" srcOrd="0" destOrd="0" presId="urn:microsoft.com/office/officeart/2005/8/layout/hierarchy1"/>
    <dgm:cxn modelId="{42D26FDC-B2C2-48FE-868C-F6145FFF4E53}" type="presOf" srcId="{6A53ABBB-F639-4815-85D2-4E70B5C3B478}" destId="{D2374A7B-AA0F-4BFE-AB57-535F7B77F6EB}" srcOrd="0" destOrd="0" presId="urn:microsoft.com/office/officeart/2005/8/layout/hierarchy1"/>
    <dgm:cxn modelId="{07D5E1DE-DF9B-4D3A-B067-89C0F22D8DB6}" type="presOf" srcId="{A33BE620-3B5D-4FC4-A0D7-B1C318B47900}" destId="{D67AE119-DDB1-44CA-BD6D-27DCA01712A3}" srcOrd="0" destOrd="0" presId="urn:microsoft.com/office/officeart/2005/8/layout/hierarchy1"/>
    <dgm:cxn modelId="{76816EDF-8456-4683-9994-A553AFA73AAF}" srcId="{2491AF86-C602-434C-A532-5057C7452962}" destId="{EFFD2875-EB94-40FB-87F6-CAC0EBA04B36}" srcOrd="3" destOrd="0" parTransId="{9638781F-F079-4F4B-9BC7-BA35729960AF}" sibTransId="{92BD6696-7150-413C-A29D-B8412EFD7915}"/>
    <dgm:cxn modelId="{CB3B96E4-8853-49C1-B2F8-19B62DD733B3}" type="presOf" srcId="{AD32E2A1-778E-4EBD-997F-B14AD88802F5}" destId="{D1DB5714-3EF9-4133-8FFF-7E3760AEA7BE}" srcOrd="0" destOrd="0" presId="urn:microsoft.com/office/officeart/2005/8/layout/hierarchy1"/>
    <dgm:cxn modelId="{601E19E7-ABD6-474D-943E-DF3055581EF6}" type="presOf" srcId="{48D56D49-A820-4196-AA4D-85749D6BFA6D}" destId="{625D699F-D4B6-449C-AF40-F1CD732CB422}" srcOrd="0" destOrd="0" presId="urn:microsoft.com/office/officeart/2005/8/layout/hierarchy1"/>
    <dgm:cxn modelId="{9581A6F5-52CE-4493-95AA-22E3F2391BD3}" type="presOf" srcId="{EFFD2875-EB94-40FB-87F6-CAC0EBA04B36}" destId="{77880B8D-0F5E-461F-A6E0-6E25D2E73EC5}" srcOrd="0" destOrd="0" presId="urn:microsoft.com/office/officeart/2005/8/layout/hierarchy1"/>
    <dgm:cxn modelId="{1A17761C-4FE5-4532-9D44-55A365FD2D69}" type="presParOf" srcId="{625D699F-D4B6-449C-AF40-F1CD732CB422}" destId="{53966A5E-9AF0-4F42-8E7D-2B833D93473F}" srcOrd="0" destOrd="0" presId="urn:microsoft.com/office/officeart/2005/8/layout/hierarchy1"/>
    <dgm:cxn modelId="{0838E79F-7F21-4F19-86FE-5DD591571E7B}" type="presParOf" srcId="{53966A5E-9AF0-4F42-8E7D-2B833D93473F}" destId="{356DE5DF-915F-44C9-B8F2-BC7253FB2454}" srcOrd="0" destOrd="0" presId="urn:microsoft.com/office/officeart/2005/8/layout/hierarchy1"/>
    <dgm:cxn modelId="{66791AF0-3D76-471C-905E-3A3F9EF4D00E}" type="presParOf" srcId="{356DE5DF-915F-44C9-B8F2-BC7253FB2454}" destId="{43C2826B-3046-4BC6-8C63-60F82B622393}" srcOrd="0" destOrd="0" presId="urn:microsoft.com/office/officeart/2005/8/layout/hierarchy1"/>
    <dgm:cxn modelId="{8BCC2868-4855-434B-AB66-6DEA47320DD2}" type="presParOf" srcId="{356DE5DF-915F-44C9-B8F2-BC7253FB2454}" destId="{187B5F33-6E07-4E34-9719-2A9403CDABEF}" srcOrd="1" destOrd="0" presId="urn:microsoft.com/office/officeart/2005/8/layout/hierarchy1"/>
    <dgm:cxn modelId="{97AA1F73-E343-4474-9BA9-E433D6ABF0B2}" type="presParOf" srcId="{53966A5E-9AF0-4F42-8E7D-2B833D93473F}" destId="{2005729D-8426-4D11-B77C-A2EE6D487422}" srcOrd="1" destOrd="0" presId="urn:microsoft.com/office/officeart/2005/8/layout/hierarchy1"/>
    <dgm:cxn modelId="{42E03AB6-B133-4C46-85A7-EF9B42FF33FE}" type="presParOf" srcId="{2005729D-8426-4D11-B77C-A2EE6D487422}" destId="{344BF74F-0A7D-4247-842C-86C9CAB28B42}" srcOrd="0" destOrd="0" presId="urn:microsoft.com/office/officeart/2005/8/layout/hierarchy1"/>
    <dgm:cxn modelId="{5859DE40-4D07-4E0D-B7C0-3C6AB6A4DA13}" type="presParOf" srcId="{2005729D-8426-4D11-B77C-A2EE6D487422}" destId="{0A42C750-2BBB-4B1F-AB4A-7AEFE4C8A30E}" srcOrd="1" destOrd="0" presId="urn:microsoft.com/office/officeart/2005/8/layout/hierarchy1"/>
    <dgm:cxn modelId="{6A38EDF2-9F6F-4090-8763-FC4599B38320}" type="presParOf" srcId="{0A42C750-2BBB-4B1F-AB4A-7AEFE4C8A30E}" destId="{2ABCE951-9148-4442-A8CD-C7DD7BE5EFBC}" srcOrd="0" destOrd="0" presId="urn:microsoft.com/office/officeart/2005/8/layout/hierarchy1"/>
    <dgm:cxn modelId="{204E20AD-DCBE-4083-BE5C-9F10A2F11626}" type="presParOf" srcId="{2ABCE951-9148-4442-A8CD-C7DD7BE5EFBC}" destId="{7841B8C6-56B9-4BE2-87BF-622F1096BDB2}" srcOrd="0" destOrd="0" presId="urn:microsoft.com/office/officeart/2005/8/layout/hierarchy1"/>
    <dgm:cxn modelId="{BF7FED00-1BB1-469A-96AD-3BCF51F83092}" type="presParOf" srcId="{2ABCE951-9148-4442-A8CD-C7DD7BE5EFBC}" destId="{C062906E-2DDE-404E-B4C0-32126C0CC0D8}" srcOrd="1" destOrd="0" presId="urn:microsoft.com/office/officeart/2005/8/layout/hierarchy1"/>
    <dgm:cxn modelId="{69AD9604-FD71-4B3C-A09C-51D60E86FE46}" type="presParOf" srcId="{0A42C750-2BBB-4B1F-AB4A-7AEFE4C8A30E}" destId="{0D6758B5-4C19-4235-B87E-93E87F6BE21B}" srcOrd="1" destOrd="0" presId="urn:microsoft.com/office/officeart/2005/8/layout/hierarchy1"/>
    <dgm:cxn modelId="{46E736BE-3ED2-43A1-846E-FEDF0E9497C0}" type="presParOf" srcId="{2005729D-8426-4D11-B77C-A2EE6D487422}" destId="{6314E506-4F8A-4F07-A1FF-C220C356EADF}" srcOrd="2" destOrd="0" presId="urn:microsoft.com/office/officeart/2005/8/layout/hierarchy1"/>
    <dgm:cxn modelId="{F0990589-9BD4-423E-BBCF-F90F9094D2F5}" type="presParOf" srcId="{2005729D-8426-4D11-B77C-A2EE6D487422}" destId="{B0291EB0-8744-42EA-8088-D9FB4B30F85F}" srcOrd="3" destOrd="0" presId="urn:microsoft.com/office/officeart/2005/8/layout/hierarchy1"/>
    <dgm:cxn modelId="{0EAFF3FD-0A1B-4EFA-B285-DA65419955D3}" type="presParOf" srcId="{B0291EB0-8744-42EA-8088-D9FB4B30F85F}" destId="{BADEB72C-CAED-49B4-8AED-084442DE0F12}" srcOrd="0" destOrd="0" presId="urn:microsoft.com/office/officeart/2005/8/layout/hierarchy1"/>
    <dgm:cxn modelId="{1BE32E5A-F651-4B4E-A2B1-EFDDE0857AEC}" type="presParOf" srcId="{BADEB72C-CAED-49B4-8AED-084442DE0F12}" destId="{DB8CD006-6041-46A9-8DE0-C88C9030DD4D}" srcOrd="0" destOrd="0" presId="urn:microsoft.com/office/officeart/2005/8/layout/hierarchy1"/>
    <dgm:cxn modelId="{ABDA51F6-716D-41A2-9848-3A5B51D74688}" type="presParOf" srcId="{BADEB72C-CAED-49B4-8AED-084442DE0F12}" destId="{D1DB5714-3EF9-4133-8FFF-7E3760AEA7BE}" srcOrd="1" destOrd="0" presId="urn:microsoft.com/office/officeart/2005/8/layout/hierarchy1"/>
    <dgm:cxn modelId="{321CE81E-CF6A-4901-BE32-6562E1126396}" type="presParOf" srcId="{B0291EB0-8744-42EA-8088-D9FB4B30F85F}" destId="{F18342A6-9D14-4A2C-B027-ED3E0FEB3D04}" srcOrd="1" destOrd="0" presId="urn:microsoft.com/office/officeart/2005/8/layout/hierarchy1"/>
    <dgm:cxn modelId="{8C2E2B59-9DC2-4B22-82F0-8D386DEDF80C}" type="presParOf" srcId="{2005729D-8426-4D11-B77C-A2EE6D487422}" destId="{43AC19FE-029C-43AC-8549-07D0D7ABF1BC}" srcOrd="4" destOrd="0" presId="urn:microsoft.com/office/officeart/2005/8/layout/hierarchy1"/>
    <dgm:cxn modelId="{57C27983-5AC6-48FD-91E3-7D595B2C334A}" type="presParOf" srcId="{2005729D-8426-4D11-B77C-A2EE6D487422}" destId="{33AAE2F3-5C54-4B57-AF40-D601271D22C9}" srcOrd="5" destOrd="0" presId="urn:microsoft.com/office/officeart/2005/8/layout/hierarchy1"/>
    <dgm:cxn modelId="{2593C7F5-F620-4E99-8F32-331558C75EE3}" type="presParOf" srcId="{33AAE2F3-5C54-4B57-AF40-D601271D22C9}" destId="{4BD2EFFA-5971-45DE-8997-C3434634F8B0}" srcOrd="0" destOrd="0" presId="urn:microsoft.com/office/officeart/2005/8/layout/hierarchy1"/>
    <dgm:cxn modelId="{8B6C5679-A644-4925-8F33-C4FBC7C98751}" type="presParOf" srcId="{4BD2EFFA-5971-45DE-8997-C3434634F8B0}" destId="{8EC1058F-AC36-4F4B-9605-47223D43926D}" srcOrd="0" destOrd="0" presId="urn:microsoft.com/office/officeart/2005/8/layout/hierarchy1"/>
    <dgm:cxn modelId="{182A0767-EED0-4B86-944E-9D32B00C7AF5}" type="presParOf" srcId="{4BD2EFFA-5971-45DE-8997-C3434634F8B0}" destId="{D2374A7B-AA0F-4BFE-AB57-535F7B77F6EB}" srcOrd="1" destOrd="0" presId="urn:microsoft.com/office/officeart/2005/8/layout/hierarchy1"/>
    <dgm:cxn modelId="{6DA1E1B5-75CA-49F6-8DB7-05F207A95DC7}" type="presParOf" srcId="{33AAE2F3-5C54-4B57-AF40-D601271D22C9}" destId="{32AE6845-50EA-497D-AFB2-CF995FAEC716}" srcOrd="1" destOrd="0" presId="urn:microsoft.com/office/officeart/2005/8/layout/hierarchy1"/>
    <dgm:cxn modelId="{02FAB31B-AEE1-444B-86BB-0B7123424B3E}" type="presParOf" srcId="{2005729D-8426-4D11-B77C-A2EE6D487422}" destId="{5CDE74B1-BD47-4632-B839-CF47AC97D2AF}" srcOrd="6" destOrd="0" presId="urn:microsoft.com/office/officeart/2005/8/layout/hierarchy1"/>
    <dgm:cxn modelId="{6EF6A63B-01D5-44A6-93C5-75833D2B2E92}" type="presParOf" srcId="{2005729D-8426-4D11-B77C-A2EE6D487422}" destId="{E0B5539A-9501-40F6-B2A4-469FCDFFB5A6}" srcOrd="7" destOrd="0" presId="urn:microsoft.com/office/officeart/2005/8/layout/hierarchy1"/>
    <dgm:cxn modelId="{5515B468-EEDE-4C92-897E-6EDC01649B2B}" type="presParOf" srcId="{E0B5539A-9501-40F6-B2A4-469FCDFFB5A6}" destId="{392FF01B-F100-4A5D-B03D-B3ECBFD1028A}" srcOrd="0" destOrd="0" presId="urn:microsoft.com/office/officeart/2005/8/layout/hierarchy1"/>
    <dgm:cxn modelId="{987BEECD-AB04-4A74-A745-5C42BD50223B}" type="presParOf" srcId="{392FF01B-F100-4A5D-B03D-B3ECBFD1028A}" destId="{74BA4712-18C1-451F-A865-1D68EC1C5AAF}" srcOrd="0" destOrd="0" presId="urn:microsoft.com/office/officeart/2005/8/layout/hierarchy1"/>
    <dgm:cxn modelId="{A724E58A-C2F1-44A1-BD60-33DA4E164C8A}" type="presParOf" srcId="{392FF01B-F100-4A5D-B03D-B3ECBFD1028A}" destId="{77880B8D-0F5E-461F-A6E0-6E25D2E73EC5}" srcOrd="1" destOrd="0" presId="urn:microsoft.com/office/officeart/2005/8/layout/hierarchy1"/>
    <dgm:cxn modelId="{8FE57683-A0F6-48EB-A668-B8136822212C}" type="presParOf" srcId="{E0B5539A-9501-40F6-B2A4-469FCDFFB5A6}" destId="{6DA0CF4E-F587-4C89-987C-19F7CCC896AD}" srcOrd="1" destOrd="0" presId="urn:microsoft.com/office/officeart/2005/8/layout/hierarchy1"/>
    <dgm:cxn modelId="{BD0D4B99-2B71-47CC-A2A0-880F5D7951AE}" type="presParOf" srcId="{2005729D-8426-4D11-B77C-A2EE6D487422}" destId="{72A5F5D7-6E81-4225-80D7-568AD1B8ED31}" srcOrd="8" destOrd="0" presId="urn:microsoft.com/office/officeart/2005/8/layout/hierarchy1"/>
    <dgm:cxn modelId="{EADFC3B5-32E1-4869-8A02-CC6A2CE97F0D}" type="presParOf" srcId="{2005729D-8426-4D11-B77C-A2EE6D487422}" destId="{056DB304-A51A-438F-A0E3-B68F20F3725E}" srcOrd="9" destOrd="0" presId="urn:microsoft.com/office/officeart/2005/8/layout/hierarchy1"/>
    <dgm:cxn modelId="{3EB92536-A74B-475A-93CB-12E6F5F23F7C}" type="presParOf" srcId="{056DB304-A51A-438F-A0E3-B68F20F3725E}" destId="{68AA8ADC-8ABE-4988-94A3-8F9F97AAB41B}" srcOrd="0" destOrd="0" presId="urn:microsoft.com/office/officeart/2005/8/layout/hierarchy1"/>
    <dgm:cxn modelId="{88AFFD12-DD65-414D-8141-6353FC9334A4}" type="presParOf" srcId="{68AA8ADC-8ABE-4988-94A3-8F9F97AAB41B}" destId="{459C9B97-F0CD-4A40-BD3C-1D4F6C867F79}" srcOrd="0" destOrd="0" presId="urn:microsoft.com/office/officeart/2005/8/layout/hierarchy1"/>
    <dgm:cxn modelId="{13B1F9D7-6ADD-4B54-9A59-9CCF7EC75AAD}" type="presParOf" srcId="{68AA8ADC-8ABE-4988-94A3-8F9F97AAB41B}" destId="{D67AE119-DDB1-44CA-BD6D-27DCA01712A3}" srcOrd="1" destOrd="0" presId="urn:microsoft.com/office/officeart/2005/8/layout/hierarchy1"/>
    <dgm:cxn modelId="{B28766DD-573C-4DAF-8131-162AD38D101D}" type="presParOf" srcId="{056DB304-A51A-438F-A0E3-B68F20F3725E}" destId="{7775A98C-6022-4D6F-891F-4227A31E3B0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059553-156D-4CAB-8D60-5DC958EABBC9}"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ABBD3530-99A6-4A57-B1C0-A6E909379016}">
      <dgm:prSet/>
      <dgm:spPr>
        <a:solidFill>
          <a:schemeClr val="accent2">
            <a:lumMod val="40000"/>
            <a:lumOff val="60000"/>
          </a:schemeClr>
        </a:solidFill>
      </dgm:spPr>
      <dgm:t>
        <a:bodyPr/>
        <a:lstStyle/>
        <a:p>
          <a:pPr algn="ctr"/>
          <a:r>
            <a:rPr lang="en-IN" b="1" dirty="0"/>
            <a:t>Faculty Qualification</a:t>
          </a:r>
        </a:p>
      </dgm:t>
    </dgm:pt>
    <dgm:pt modelId="{E034837C-4518-4C84-812E-B3E76202E8E0}" type="parTrans" cxnId="{75EEC033-23C6-431B-9C77-9A5CC848D3A7}">
      <dgm:prSet/>
      <dgm:spPr/>
      <dgm:t>
        <a:bodyPr/>
        <a:lstStyle/>
        <a:p>
          <a:pPr algn="ctr"/>
          <a:endParaRPr lang="en-IN" b="1"/>
        </a:p>
      </dgm:t>
    </dgm:pt>
    <dgm:pt modelId="{1BAFD3EE-74BF-46E7-893C-D46AA3F3FA7D}" type="sibTrans" cxnId="{75EEC033-23C6-431B-9C77-9A5CC848D3A7}">
      <dgm:prSet/>
      <dgm:spPr/>
      <dgm:t>
        <a:bodyPr/>
        <a:lstStyle/>
        <a:p>
          <a:pPr algn="ctr"/>
          <a:endParaRPr lang="en-IN" b="1"/>
        </a:p>
      </dgm:t>
    </dgm:pt>
    <dgm:pt modelId="{2878B11E-B4C0-461A-B03B-EEB828108ACD}" type="pres">
      <dgm:prSet presAssocID="{83059553-156D-4CAB-8D60-5DC958EABBC9}" presName="linear" presStyleCnt="0">
        <dgm:presLayoutVars>
          <dgm:animLvl val="lvl"/>
          <dgm:resizeHandles val="exact"/>
        </dgm:presLayoutVars>
      </dgm:prSet>
      <dgm:spPr/>
    </dgm:pt>
    <dgm:pt modelId="{E8FE1C5A-EDA7-4283-AEE2-F546565155AB}" type="pres">
      <dgm:prSet presAssocID="{ABBD3530-99A6-4A57-B1C0-A6E909379016}" presName="parentText" presStyleLbl="node1" presStyleIdx="0" presStyleCnt="1" custScaleY="97127">
        <dgm:presLayoutVars>
          <dgm:chMax val="0"/>
          <dgm:bulletEnabled val="1"/>
        </dgm:presLayoutVars>
      </dgm:prSet>
      <dgm:spPr/>
    </dgm:pt>
  </dgm:ptLst>
  <dgm:cxnLst>
    <dgm:cxn modelId="{75EEC033-23C6-431B-9C77-9A5CC848D3A7}" srcId="{83059553-156D-4CAB-8D60-5DC958EABBC9}" destId="{ABBD3530-99A6-4A57-B1C0-A6E909379016}" srcOrd="0" destOrd="0" parTransId="{E034837C-4518-4C84-812E-B3E76202E8E0}" sibTransId="{1BAFD3EE-74BF-46E7-893C-D46AA3F3FA7D}"/>
    <dgm:cxn modelId="{AED9BC5F-29DC-48E3-9EAC-12F564E87ACC}" type="presOf" srcId="{ABBD3530-99A6-4A57-B1C0-A6E909379016}" destId="{E8FE1C5A-EDA7-4283-AEE2-F546565155AB}" srcOrd="0" destOrd="0" presId="urn:microsoft.com/office/officeart/2005/8/layout/vList2"/>
    <dgm:cxn modelId="{7148F3DB-0740-4106-B74F-0AB90AB222F5}" type="presOf" srcId="{83059553-156D-4CAB-8D60-5DC958EABBC9}" destId="{2878B11E-B4C0-461A-B03B-EEB828108ACD}" srcOrd="0" destOrd="0" presId="urn:microsoft.com/office/officeart/2005/8/layout/vList2"/>
    <dgm:cxn modelId="{26A0BD52-AD5C-443C-A63A-C8C4D72E4D93}" type="presParOf" srcId="{2878B11E-B4C0-461A-B03B-EEB828108ACD}" destId="{E8FE1C5A-EDA7-4283-AEE2-F546565155A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40DECD-DB79-414B-A323-E6ED9C86D0EE}" type="doc">
      <dgm:prSet loTypeId="urn:microsoft.com/office/officeart/2008/layout/AlternatingPictureBlocks" loCatId="list" qsTypeId="urn:microsoft.com/office/officeart/2005/8/quickstyle/3d7" qsCatId="3D" csTypeId="urn:microsoft.com/office/officeart/2005/8/colors/accent0_1" csCatId="mainScheme" phldr="1"/>
      <dgm:spPr/>
      <dgm:t>
        <a:bodyPr/>
        <a:lstStyle/>
        <a:p>
          <a:endParaRPr lang="en-IN"/>
        </a:p>
      </dgm:t>
    </dgm:pt>
    <dgm:pt modelId="{DB9C573A-4024-4681-ADC8-9541022DC975}">
      <dgm:prSet/>
      <dgm:spPr>
        <a:solidFill>
          <a:srgbClr val="00B0F0"/>
        </a:solidFill>
      </dgm:spPr>
      <dgm:t>
        <a:bodyPr/>
        <a:lstStyle/>
        <a:p>
          <a:r>
            <a:rPr lang="en-IN" i="1" dirty="0"/>
            <a:t>Aspiring to South – up the blue marble (globe) of Business Studies. </a:t>
          </a:r>
        </a:p>
        <a:p>
          <a:r>
            <a:rPr lang="en-IN" i="1" dirty="0"/>
            <a:t>True to cartography, with </a:t>
          </a:r>
          <a:r>
            <a:rPr lang="en-IN" i="1"/>
            <a:t>a North </a:t>
          </a:r>
          <a:r>
            <a:rPr lang="en-IN" i="1" dirty="0"/>
            <a:t>on top </a:t>
          </a:r>
          <a:r>
            <a:rPr lang="en-IN" i="1"/>
            <a:t>and South </a:t>
          </a:r>
          <a:r>
            <a:rPr lang="en-IN" i="1" dirty="0"/>
            <a:t>at the bottom we </a:t>
          </a:r>
          <a:r>
            <a:rPr lang="en-IN" i="1"/>
            <a:t>at Happy Valley Business School </a:t>
          </a:r>
          <a:r>
            <a:rPr lang="en-IN" i="1" dirty="0"/>
            <a:t>aspire to be an institution of eminence from the south</a:t>
          </a:r>
        </a:p>
      </dgm:t>
    </dgm:pt>
    <dgm:pt modelId="{6D672A05-B7CB-437B-8366-587F80BED8CF}" type="parTrans" cxnId="{7AB01952-2B0B-4808-9B74-8D2AD6727EE2}">
      <dgm:prSet/>
      <dgm:spPr/>
      <dgm:t>
        <a:bodyPr/>
        <a:lstStyle/>
        <a:p>
          <a:endParaRPr lang="en-IN" i="1"/>
        </a:p>
      </dgm:t>
    </dgm:pt>
    <dgm:pt modelId="{63883130-28C5-4C02-BC2B-CEB11CC02C91}" type="sibTrans" cxnId="{7AB01952-2B0B-4808-9B74-8D2AD6727EE2}">
      <dgm:prSet/>
      <dgm:spPr/>
      <dgm:t>
        <a:bodyPr/>
        <a:lstStyle/>
        <a:p>
          <a:endParaRPr lang="en-IN" i="1"/>
        </a:p>
      </dgm:t>
    </dgm:pt>
    <dgm:pt modelId="{FC459111-5725-443C-A3F7-E31549053E32}" type="pres">
      <dgm:prSet presAssocID="{6840DECD-DB79-414B-A323-E6ED9C86D0EE}" presName="linearFlow" presStyleCnt="0">
        <dgm:presLayoutVars>
          <dgm:dir/>
          <dgm:resizeHandles val="exact"/>
        </dgm:presLayoutVars>
      </dgm:prSet>
      <dgm:spPr/>
    </dgm:pt>
    <dgm:pt modelId="{28C98ED1-CD47-4636-A26F-269DBB26EA1D}" type="pres">
      <dgm:prSet presAssocID="{DB9C573A-4024-4681-ADC8-9541022DC975}" presName="comp" presStyleCnt="0"/>
      <dgm:spPr/>
    </dgm:pt>
    <dgm:pt modelId="{80F80414-5AB8-4C4C-9BB3-384BB532AA7D}" type="pres">
      <dgm:prSet presAssocID="{DB9C573A-4024-4681-ADC8-9541022DC975}" presName="rect2" presStyleLbl="node1" presStyleIdx="0" presStyleCnt="1">
        <dgm:presLayoutVars>
          <dgm:bulletEnabled val="1"/>
        </dgm:presLayoutVars>
      </dgm:prSet>
      <dgm:spPr/>
    </dgm:pt>
    <dgm:pt modelId="{FE3FF8D4-6269-4181-AFE0-76A36F0EB1DA}" type="pres">
      <dgm:prSet presAssocID="{DB9C573A-4024-4681-ADC8-9541022DC975}" presName="rect1" presStyleLbl="ln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dgm:spPr>
    </dgm:pt>
  </dgm:ptLst>
  <dgm:cxnLst>
    <dgm:cxn modelId="{9B892A3B-48CB-408D-93BA-9A11F746239A}" type="presOf" srcId="{DB9C573A-4024-4681-ADC8-9541022DC975}" destId="{80F80414-5AB8-4C4C-9BB3-384BB532AA7D}" srcOrd="0" destOrd="0" presId="urn:microsoft.com/office/officeart/2008/layout/AlternatingPictureBlocks"/>
    <dgm:cxn modelId="{7AB01952-2B0B-4808-9B74-8D2AD6727EE2}" srcId="{6840DECD-DB79-414B-A323-E6ED9C86D0EE}" destId="{DB9C573A-4024-4681-ADC8-9541022DC975}" srcOrd="0" destOrd="0" parTransId="{6D672A05-B7CB-437B-8366-587F80BED8CF}" sibTransId="{63883130-28C5-4C02-BC2B-CEB11CC02C91}"/>
    <dgm:cxn modelId="{2045F791-49E3-4C5D-B447-F14EBBAF48FE}" type="presOf" srcId="{6840DECD-DB79-414B-A323-E6ED9C86D0EE}" destId="{FC459111-5725-443C-A3F7-E31549053E32}" srcOrd="0" destOrd="0" presId="urn:microsoft.com/office/officeart/2008/layout/AlternatingPictureBlocks"/>
    <dgm:cxn modelId="{E47F5E75-5D04-4338-9A88-85EE7379240B}" type="presParOf" srcId="{FC459111-5725-443C-A3F7-E31549053E32}" destId="{28C98ED1-CD47-4636-A26F-269DBB26EA1D}" srcOrd="0" destOrd="0" presId="urn:microsoft.com/office/officeart/2008/layout/AlternatingPictureBlocks"/>
    <dgm:cxn modelId="{CE7591AD-A141-43C0-A1F4-DCFE35548639}" type="presParOf" srcId="{28C98ED1-CD47-4636-A26F-269DBB26EA1D}" destId="{80F80414-5AB8-4C4C-9BB3-384BB532AA7D}" srcOrd="0" destOrd="0" presId="urn:microsoft.com/office/officeart/2008/layout/AlternatingPictureBlocks"/>
    <dgm:cxn modelId="{294ACA6B-6F11-4D65-B5E4-CD753E8A74DD}" type="presParOf" srcId="{28C98ED1-CD47-4636-A26F-269DBB26EA1D}" destId="{FE3FF8D4-6269-4181-AFE0-76A36F0EB1DA}" srcOrd="1" destOrd="0" presId="urn:microsoft.com/office/officeart/2008/layout/AlternatingPictureBlocks"/>
  </dgm:cxnLst>
  <dgm:bg/>
  <dgm:whole>
    <a:ln w="28575">
      <a:solidFill>
        <a:srgbClr val="FF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043A3-C04A-4FBF-A692-6D68F2A0C802}">
      <dsp:nvSpPr>
        <dsp:cNvPr id="0" name=""/>
        <dsp:cNvSpPr/>
      </dsp:nvSpPr>
      <dsp:spPr>
        <a:xfrm>
          <a:off x="9495109" y="789095"/>
          <a:ext cx="1467468" cy="14670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09FD6DB-909A-4FF7-A671-DA986D305C1C}">
      <dsp:nvSpPr>
        <dsp:cNvPr id="0" name=""/>
        <dsp:cNvSpPr/>
      </dsp:nvSpPr>
      <dsp:spPr>
        <a:xfrm>
          <a:off x="9544964" y="838004"/>
          <a:ext cx="1368842" cy="136920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latin typeface="Arial" panose="020B0604020202020204" pitchFamily="34" charset="0"/>
              <a:ea typeface="Calibri" panose="020F0502020204030204" pitchFamily="34" charset="0"/>
              <a:cs typeface="Times New Roman" panose="02020603050405020304" pitchFamily="18" charset="0"/>
            </a:rPr>
            <a:t>PO Attainment table</a:t>
          </a:r>
          <a:endParaRPr lang="en-US" sz="1100" kern="1200" dirty="0"/>
        </a:p>
      </dsp:txBody>
      <dsp:txXfrm>
        <a:off x="9740048" y="1033641"/>
        <a:ext cx="977589" cy="977926"/>
      </dsp:txXfrm>
    </dsp:sp>
    <dsp:sp modelId="{F0B163FB-A914-467C-8E79-CF18A5857384}">
      <dsp:nvSpPr>
        <dsp:cNvPr id="0" name=""/>
        <dsp:cNvSpPr/>
      </dsp:nvSpPr>
      <dsp:spPr>
        <a:xfrm rot="2700000">
          <a:off x="7979600" y="788930"/>
          <a:ext cx="1467091" cy="1467091"/>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D87CFE1-E295-4A2E-AEEA-85A88DD3E778}">
      <dsp:nvSpPr>
        <dsp:cNvPr id="0" name=""/>
        <dsp:cNvSpPr/>
      </dsp:nvSpPr>
      <dsp:spPr>
        <a:xfrm>
          <a:off x="8028724" y="838004"/>
          <a:ext cx="1368842" cy="136920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latin typeface="Arial" panose="020B0604020202020204" pitchFamily="34" charset="0"/>
              <a:ea typeface="Calibri" panose="020F0502020204030204" pitchFamily="34" charset="0"/>
              <a:cs typeface="Times New Roman" panose="02020603050405020304" pitchFamily="18" charset="0"/>
            </a:rPr>
            <a:t>CO Attainment Table</a:t>
          </a:r>
          <a:endParaRPr lang="en-US" sz="1100" kern="1200" dirty="0"/>
        </a:p>
      </dsp:txBody>
      <dsp:txXfrm>
        <a:off x="8223809" y="1033641"/>
        <a:ext cx="977589" cy="977926"/>
      </dsp:txXfrm>
    </dsp:sp>
    <dsp:sp modelId="{497B7FBF-F84A-4889-929D-226C57292FD1}">
      <dsp:nvSpPr>
        <dsp:cNvPr id="0" name=""/>
        <dsp:cNvSpPr/>
      </dsp:nvSpPr>
      <dsp:spPr>
        <a:xfrm rot="2700000">
          <a:off x="6464444" y="788930"/>
          <a:ext cx="1467091" cy="1467091"/>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7A2FDFE-79D3-4BC4-9C5D-DB8401CCDCCB}">
      <dsp:nvSpPr>
        <dsp:cNvPr id="0" name=""/>
        <dsp:cNvSpPr/>
      </dsp:nvSpPr>
      <dsp:spPr>
        <a:xfrm>
          <a:off x="6512484" y="838004"/>
          <a:ext cx="1368842" cy="136920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latin typeface="Arial" panose="020B0604020202020204" pitchFamily="34" charset="0"/>
              <a:ea typeface="Calibri" panose="020F0502020204030204" pitchFamily="34" charset="0"/>
              <a:cs typeface="Times New Roman" panose="02020603050405020304" pitchFamily="18" charset="0"/>
            </a:rPr>
            <a:t>Assessment</a:t>
          </a:r>
          <a:endParaRPr lang="en-US" sz="1100" kern="1200" dirty="0"/>
        </a:p>
      </dsp:txBody>
      <dsp:txXfrm>
        <a:off x="6708653" y="1033641"/>
        <a:ext cx="977589" cy="977926"/>
      </dsp:txXfrm>
    </dsp:sp>
    <dsp:sp modelId="{B24406D0-BCA4-4558-BEE2-C996D532A4AC}">
      <dsp:nvSpPr>
        <dsp:cNvPr id="0" name=""/>
        <dsp:cNvSpPr/>
      </dsp:nvSpPr>
      <dsp:spPr>
        <a:xfrm rot="2700000">
          <a:off x="4948204" y="788930"/>
          <a:ext cx="1467091" cy="1467091"/>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BAC63EE-45F1-424D-9FBA-CCC73FEFE2FB}">
      <dsp:nvSpPr>
        <dsp:cNvPr id="0" name=""/>
        <dsp:cNvSpPr/>
      </dsp:nvSpPr>
      <dsp:spPr>
        <a:xfrm>
          <a:off x="4997328" y="838004"/>
          <a:ext cx="1368842" cy="136920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latin typeface="Arial" panose="020B0604020202020204" pitchFamily="34" charset="0"/>
              <a:ea typeface="Calibri" panose="020F0502020204030204" pitchFamily="34" charset="0"/>
              <a:cs typeface="Times New Roman" panose="02020603050405020304" pitchFamily="18" charset="0"/>
            </a:rPr>
            <a:t>Setting CO Measurement </a:t>
          </a:r>
          <a:r>
            <a:rPr lang="en-US" sz="1100" b="1" kern="1200" spc="-15" dirty="0">
              <a:effectLst/>
              <a:latin typeface="Arial" panose="020B0604020202020204" pitchFamily="34" charset="0"/>
              <a:ea typeface="Calibri" panose="020F0502020204030204" pitchFamily="34" charset="0"/>
              <a:cs typeface="Times New Roman" panose="02020603050405020304" pitchFamily="18" charset="0"/>
            </a:rPr>
            <a:t>through </a:t>
          </a:r>
          <a:r>
            <a:rPr lang="en-US" sz="1100" b="1" kern="1200" dirty="0">
              <a:effectLst/>
              <a:latin typeface="Arial" panose="020B0604020202020204" pitchFamily="34" charset="0"/>
              <a:ea typeface="Calibri" panose="020F0502020204030204" pitchFamily="34" charset="0"/>
              <a:cs typeface="Times New Roman" panose="02020603050405020304" pitchFamily="18" charset="0"/>
            </a:rPr>
            <a:t>Assessment</a:t>
          </a:r>
          <a:endParaRPr lang="en-US" sz="1100" kern="1200" dirty="0"/>
        </a:p>
      </dsp:txBody>
      <dsp:txXfrm>
        <a:off x="5192413" y="1033641"/>
        <a:ext cx="977589" cy="977926"/>
      </dsp:txXfrm>
    </dsp:sp>
    <dsp:sp modelId="{B46BA261-DCBB-44C4-9D19-4D38AA5E8F8E}">
      <dsp:nvSpPr>
        <dsp:cNvPr id="0" name=""/>
        <dsp:cNvSpPr/>
      </dsp:nvSpPr>
      <dsp:spPr>
        <a:xfrm rot="2700000">
          <a:off x="3431964" y="788930"/>
          <a:ext cx="1467091" cy="1467091"/>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701A2A-3750-42DD-9326-9E12A16F9E43}">
      <dsp:nvSpPr>
        <dsp:cNvPr id="0" name=""/>
        <dsp:cNvSpPr/>
      </dsp:nvSpPr>
      <dsp:spPr>
        <a:xfrm>
          <a:off x="3481089" y="838004"/>
          <a:ext cx="1368842" cy="136920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latin typeface="Arial" panose="020B0604020202020204" pitchFamily="34" charset="0"/>
              <a:ea typeface="Calibri" panose="020F0502020204030204" pitchFamily="34" charset="0"/>
              <a:cs typeface="Times New Roman" panose="02020603050405020304" pitchFamily="18" charset="0"/>
            </a:rPr>
            <a:t>Setting the CO-PO mapping with Weight-age</a:t>
          </a:r>
          <a:endParaRPr lang="en-US" sz="1100" kern="1200" dirty="0"/>
        </a:p>
      </dsp:txBody>
      <dsp:txXfrm>
        <a:off x="3676173" y="1033641"/>
        <a:ext cx="977589" cy="977926"/>
      </dsp:txXfrm>
    </dsp:sp>
    <dsp:sp modelId="{FC150831-5255-45C0-B42A-A47D4321684D}">
      <dsp:nvSpPr>
        <dsp:cNvPr id="0" name=""/>
        <dsp:cNvSpPr/>
      </dsp:nvSpPr>
      <dsp:spPr>
        <a:xfrm rot="2700000">
          <a:off x="1916808" y="788930"/>
          <a:ext cx="1467091" cy="1467091"/>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2CED118-CBE7-4D39-8118-E76E9A0A99E2}">
      <dsp:nvSpPr>
        <dsp:cNvPr id="0" name=""/>
        <dsp:cNvSpPr/>
      </dsp:nvSpPr>
      <dsp:spPr>
        <a:xfrm>
          <a:off x="1964849" y="838004"/>
          <a:ext cx="1368842" cy="136920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latin typeface="Arial" panose="020B0604020202020204" pitchFamily="34" charset="0"/>
              <a:ea typeface="Calibri" panose="020F0502020204030204" pitchFamily="34" charset="0"/>
              <a:cs typeface="Times New Roman" panose="02020603050405020304" pitchFamily="18" charset="0"/>
            </a:rPr>
            <a:t>Course Outcome mapping with </a:t>
          </a:r>
          <a:r>
            <a:rPr lang="en-US" sz="1100" b="1" kern="1200" dirty="0" err="1">
              <a:effectLst/>
              <a:latin typeface="Arial" panose="020B0604020202020204" pitchFamily="34" charset="0"/>
              <a:ea typeface="Calibri" panose="020F0502020204030204" pitchFamily="34" charset="0"/>
              <a:cs typeface="Times New Roman" panose="02020603050405020304" pitchFamily="18" charset="0"/>
            </a:rPr>
            <a:t>Programme</a:t>
          </a:r>
          <a:r>
            <a:rPr lang="en-US" sz="1100" b="1" kern="1200" dirty="0">
              <a:effectLst/>
              <a:latin typeface="Arial" panose="020B0604020202020204" pitchFamily="34" charset="0"/>
              <a:ea typeface="Calibri" panose="020F0502020204030204" pitchFamily="34" charset="0"/>
              <a:cs typeface="Times New Roman" panose="02020603050405020304" pitchFamily="18" charset="0"/>
            </a:rPr>
            <a:t> Outcome</a:t>
          </a:r>
          <a:endParaRPr lang="en-US" sz="1100" kern="1200" dirty="0"/>
        </a:p>
      </dsp:txBody>
      <dsp:txXfrm>
        <a:off x="2161017" y="1033641"/>
        <a:ext cx="977589" cy="977926"/>
      </dsp:txXfrm>
    </dsp:sp>
    <dsp:sp modelId="{C19E6B7E-E47B-45F9-B33B-D83FD114C3F5}">
      <dsp:nvSpPr>
        <dsp:cNvPr id="0" name=""/>
        <dsp:cNvSpPr/>
      </dsp:nvSpPr>
      <dsp:spPr>
        <a:xfrm rot="2700000">
          <a:off x="400569" y="788930"/>
          <a:ext cx="1467091" cy="1467091"/>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27C7FCA-CBF8-4B5F-8C57-352A0ED9D87C}">
      <dsp:nvSpPr>
        <dsp:cNvPr id="0" name=""/>
        <dsp:cNvSpPr/>
      </dsp:nvSpPr>
      <dsp:spPr>
        <a:xfrm>
          <a:off x="449693" y="838004"/>
          <a:ext cx="1368842" cy="136920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latin typeface="Arial" panose="020B0604020202020204" pitchFamily="34" charset="0"/>
              <a:ea typeface="Calibri" panose="020F0502020204030204" pitchFamily="34" charset="0"/>
              <a:cs typeface="Times New Roman" panose="02020603050405020304" pitchFamily="18" charset="0"/>
            </a:rPr>
            <a:t>Course Outcome</a:t>
          </a:r>
          <a:endParaRPr lang="en-US" sz="1100" kern="1200" dirty="0"/>
        </a:p>
      </dsp:txBody>
      <dsp:txXfrm>
        <a:off x="644777" y="1033641"/>
        <a:ext cx="977589" cy="977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D051D-CB71-4716-8696-8A25AC15877F}">
      <dsp:nvSpPr>
        <dsp:cNvPr id="0" name=""/>
        <dsp:cNvSpPr/>
      </dsp:nvSpPr>
      <dsp:spPr>
        <a:xfrm>
          <a:off x="5442802" y="1556676"/>
          <a:ext cx="1477265" cy="451575"/>
        </a:xfrm>
        <a:custGeom>
          <a:avLst/>
          <a:gdLst/>
          <a:ahLst/>
          <a:cxnLst/>
          <a:rect l="0" t="0" r="0" b="0"/>
          <a:pathLst>
            <a:path>
              <a:moveTo>
                <a:pt x="0" y="0"/>
              </a:moveTo>
              <a:lnTo>
                <a:pt x="0" y="307735"/>
              </a:lnTo>
              <a:lnTo>
                <a:pt x="1477265" y="307735"/>
              </a:lnTo>
              <a:lnTo>
                <a:pt x="1477265" y="451575"/>
              </a:lnTo>
            </a:path>
          </a:pathLst>
        </a:custGeom>
        <a:noFill/>
        <a:ln w="12700" cap="flat" cmpd="sng" algn="ctr">
          <a:solidFill>
            <a:schemeClr val="accent5">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E8680F9-D0B0-42AD-B555-429BD0A02CD2}">
      <dsp:nvSpPr>
        <dsp:cNvPr id="0" name=""/>
        <dsp:cNvSpPr/>
      </dsp:nvSpPr>
      <dsp:spPr>
        <a:xfrm>
          <a:off x="3830569" y="2994212"/>
          <a:ext cx="2068593" cy="451575"/>
        </a:xfrm>
        <a:custGeom>
          <a:avLst/>
          <a:gdLst/>
          <a:ahLst/>
          <a:cxnLst/>
          <a:rect l="0" t="0" r="0" b="0"/>
          <a:pathLst>
            <a:path>
              <a:moveTo>
                <a:pt x="0" y="0"/>
              </a:moveTo>
              <a:lnTo>
                <a:pt x="0" y="307735"/>
              </a:lnTo>
              <a:lnTo>
                <a:pt x="2068593" y="307735"/>
              </a:lnTo>
              <a:lnTo>
                <a:pt x="2068593" y="451575"/>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B1ECF802-F61F-460A-A025-028A6A5B10F0}">
      <dsp:nvSpPr>
        <dsp:cNvPr id="0" name=""/>
        <dsp:cNvSpPr/>
      </dsp:nvSpPr>
      <dsp:spPr>
        <a:xfrm>
          <a:off x="1898169" y="2994212"/>
          <a:ext cx="1932399" cy="451575"/>
        </a:xfrm>
        <a:custGeom>
          <a:avLst/>
          <a:gdLst/>
          <a:ahLst/>
          <a:cxnLst/>
          <a:rect l="0" t="0" r="0" b="0"/>
          <a:pathLst>
            <a:path>
              <a:moveTo>
                <a:pt x="1932399" y="0"/>
              </a:moveTo>
              <a:lnTo>
                <a:pt x="1932399" y="307735"/>
              </a:lnTo>
              <a:lnTo>
                <a:pt x="0" y="307735"/>
              </a:lnTo>
              <a:lnTo>
                <a:pt x="0" y="451575"/>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B3B1EC5C-38BF-4FB8-8872-437C2393BE58}">
      <dsp:nvSpPr>
        <dsp:cNvPr id="0" name=""/>
        <dsp:cNvSpPr/>
      </dsp:nvSpPr>
      <dsp:spPr>
        <a:xfrm>
          <a:off x="3830569" y="1556676"/>
          <a:ext cx="1612233" cy="451575"/>
        </a:xfrm>
        <a:custGeom>
          <a:avLst/>
          <a:gdLst/>
          <a:ahLst/>
          <a:cxnLst/>
          <a:rect l="0" t="0" r="0" b="0"/>
          <a:pathLst>
            <a:path>
              <a:moveTo>
                <a:pt x="1612233" y="0"/>
              </a:moveTo>
              <a:lnTo>
                <a:pt x="1612233" y="307735"/>
              </a:lnTo>
              <a:lnTo>
                <a:pt x="0" y="307735"/>
              </a:lnTo>
              <a:lnTo>
                <a:pt x="0" y="451575"/>
              </a:lnTo>
            </a:path>
          </a:pathLst>
        </a:custGeom>
        <a:noFill/>
        <a:ln w="12700" cap="flat" cmpd="sng" algn="ctr">
          <a:solidFill>
            <a:schemeClr val="accent5">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D6B1102-C620-4375-8404-B2FB57352F65}">
      <dsp:nvSpPr>
        <dsp:cNvPr id="0" name=""/>
        <dsp:cNvSpPr/>
      </dsp:nvSpPr>
      <dsp:spPr>
        <a:xfrm>
          <a:off x="3467713" y="570715"/>
          <a:ext cx="3950177" cy="985960"/>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28B90DA-2086-4200-A938-8322DC4AD904}">
      <dsp:nvSpPr>
        <dsp:cNvPr id="0" name=""/>
        <dsp:cNvSpPr/>
      </dsp:nvSpPr>
      <dsp:spPr>
        <a:xfrm>
          <a:off x="3640235" y="734610"/>
          <a:ext cx="3950177" cy="98596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b="1" kern="1200" dirty="0"/>
            <a:t>PO Assessment </a:t>
          </a:r>
        </a:p>
      </dsp:txBody>
      <dsp:txXfrm>
        <a:off x="3669113" y="763488"/>
        <a:ext cx="3892421" cy="928204"/>
      </dsp:txXfrm>
    </dsp:sp>
    <dsp:sp modelId="{42E90DCE-F2AD-418D-A7E0-79A305941CA5}">
      <dsp:nvSpPr>
        <dsp:cNvPr id="0" name=""/>
        <dsp:cNvSpPr/>
      </dsp:nvSpPr>
      <dsp:spPr>
        <a:xfrm>
          <a:off x="2525824" y="2008251"/>
          <a:ext cx="2609488" cy="985960"/>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012565A-0180-4B83-A3AC-AED6BACFCAE8}">
      <dsp:nvSpPr>
        <dsp:cNvPr id="0" name=""/>
        <dsp:cNvSpPr/>
      </dsp:nvSpPr>
      <dsp:spPr>
        <a:xfrm>
          <a:off x="2698346" y="2172146"/>
          <a:ext cx="2609488" cy="98596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b="1" kern="1200"/>
            <a:t>Direct Assesment (80%)</a:t>
          </a:r>
        </a:p>
      </dsp:txBody>
      <dsp:txXfrm>
        <a:off x="2727224" y="2201024"/>
        <a:ext cx="2551732" cy="928204"/>
      </dsp:txXfrm>
    </dsp:sp>
    <dsp:sp modelId="{684EAD86-312B-4FDC-BFA1-D86BDB3B32BC}">
      <dsp:nvSpPr>
        <dsp:cNvPr id="0" name=""/>
        <dsp:cNvSpPr/>
      </dsp:nvSpPr>
      <dsp:spPr>
        <a:xfrm>
          <a:off x="2097" y="3445787"/>
          <a:ext cx="3792144" cy="985960"/>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F596F3B-BCC2-4FE3-82C4-21AB65261A43}">
      <dsp:nvSpPr>
        <dsp:cNvPr id="0" name=""/>
        <dsp:cNvSpPr/>
      </dsp:nvSpPr>
      <dsp:spPr>
        <a:xfrm>
          <a:off x="174618" y="3609682"/>
          <a:ext cx="3792144" cy="985960"/>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Continuous Internal Assessment  (20%)</a:t>
          </a:r>
          <a:endParaRPr lang="en-IN" sz="2600" b="1" kern="1200"/>
        </a:p>
      </dsp:txBody>
      <dsp:txXfrm>
        <a:off x="203496" y="3638560"/>
        <a:ext cx="3734388" cy="928204"/>
      </dsp:txXfrm>
    </dsp:sp>
    <dsp:sp modelId="{42A55D0D-7A39-4313-8B83-2902BE307174}">
      <dsp:nvSpPr>
        <dsp:cNvPr id="0" name=""/>
        <dsp:cNvSpPr/>
      </dsp:nvSpPr>
      <dsp:spPr>
        <a:xfrm>
          <a:off x="4139285" y="3445787"/>
          <a:ext cx="3519755" cy="985960"/>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AC5C949-0DBD-4B87-B84A-CF2C4DBDA848}">
      <dsp:nvSpPr>
        <dsp:cNvPr id="0" name=""/>
        <dsp:cNvSpPr/>
      </dsp:nvSpPr>
      <dsp:spPr>
        <a:xfrm>
          <a:off x="4311806" y="3609682"/>
          <a:ext cx="3519755" cy="985960"/>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t>End semester examination (80%)</a:t>
          </a:r>
          <a:endParaRPr lang="en-IN" sz="2600" b="1" kern="1200"/>
        </a:p>
      </dsp:txBody>
      <dsp:txXfrm>
        <a:off x="4340684" y="3638560"/>
        <a:ext cx="3461999" cy="928204"/>
      </dsp:txXfrm>
    </dsp:sp>
    <dsp:sp modelId="{8E46C016-E454-4410-B8B9-2F25AFD1A73B}">
      <dsp:nvSpPr>
        <dsp:cNvPr id="0" name=""/>
        <dsp:cNvSpPr/>
      </dsp:nvSpPr>
      <dsp:spPr>
        <a:xfrm>
          <a:off x="5480356" y="2008251"/>
          <a:ext cx="2879424" cy="985960"/>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6D3CD4-2785-4AEA-B305-D3CF02675D10}">
      <dsp:nvSpPr>
        <dsp:cNvPr id="0" name=""/>
        <dsp:cNvSpPr/>
      </dsp:nvSpPr>
      <dsp:spPr>
        <a:xfrm>
          <a:off x="5652878" y="2172146"/>
          <a:ext cx="2879424" cy="98596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b="1" kern="1200" dirty="0"/>
            <a:t>Indirect Assessment (20%)</a:t>
          </a:r>
        </a:p>
      </dsp:txBody>
      <dsp:txXfrm>
        <a:off x="5681756" y="2201024"/>
        <a:ext cx="2821668" cy="928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47A6C-1330-400C-8D02-32A97E1EC270}">
      <dsp:nvSpPr>
        <dsp:cNvPr id="0" name=""/>
        <dsp:cNvSpPr/>
      </dsp:nvSpPr>
      <dsp:spPr>
        <a:xfrm>
          <a:off x="4989359" y="1869429"/>
          <a:ext cx="1796129" cy="854794"/>
        </a:xfrm>
        <a:custGeom>
          <a:avLst/>
          <a:gdLst/>
          <a:ahLst/>
          <a:cxnLst/>
          <a:rect l="0" t="0" r="0" b="0"/>
          <a:pathLst>
            <a:path>
              <a:moveTo>
                <a:pt x="0" y="0"/>
              </a:moveTo>
              <a:lnTo>
                <a:pt x="0" y="582517"/>
              </a:lnTo>
              <a:lnTo>
                <a:pt x="1796129" y="582517"/>
              </a:lnTo>
              <a:lnTo>
                <a:pt x="1796129" y="854794"/>
              </a:lnTo>
            </a:path>
          </a:pathLst>
        </a:custGeom>
        <a:noFill/>
        <a:ln w="12700" cap="flat" cmpd="sng" algn="ctr">
          <a:solidFill>
            <a:schemeClr val="accent1">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sp>
    <dsp:sp modelId="{FE885C48-D51F-44E7-99F2-278943DA95F9}">
      <dsp:nvSpPr>
        <dsp:cNvPr id="0" name=""/>
        <dsp:cNvSpPr/>
      </dsp:nvSpPr>
      <dsp:spPr>
        <a:xfrm>
          <a:off x="3193230" y="1869429"/>
          <a:ext cx="1796129" cy="854794"/>
        </a:xfrm>
        <a:custGeom>
          <a:avLst/>
          <a:gdLst/>
          <a:ahLst/>
          <a:cxnLst/>
          <a:rect l="0" t="0" r="0" b="0"/>
          <a:pathLst>
            <a:path>
              <a:moveTo>
                <a:pt x="1796129" y="0"/>
              </a:moveTo>
              <a:lnTo>
                <a:pt x="1796129" y="582517"/>
              </a:lnTo>
              <a:lnTo>
                <a:pt x="0" y="582517"/>
              </a:lnTo>
              <a:lnTo>
                <a:pt x="0" y="854794"/>
              </a:lnTo>
            </a:path>
          </a:pathLst>
        </a:custGeom>
        <a:noFill/>
        <a:ln w="12700" cap="flat" cmpd="sng" algn="ctr">
          <a:solidFill>
            <a:schemeClr val="accent1">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sp>
    <dsp:sp modelId="{62484B48-9DBC-4EB3-A96C-C0C1AFC9F5AD}">
      <dsp:nvSpPr>
        <dsp:cNvPr id="0" name=""/>
        <dsp:cNvSpPr/>
      </dsp:nvSpPr>
      <dsp:spPr>
        <a:xfrm>
          <a:off x="3519799" y="3087"/>
          <a:ext cx="2939120" cy="1866341"/>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C4937DCC-1A7B-40B1-9BD6-2D3772AA6249}">
      <dsp:nvSpPr>
        <dsp:cNvPr id="0" name=""/>
        <dsp:cNvSpPr/>
      </dsp:nvSpPr>
      <dsp:spPr>
        <a:xfrm>
          <a:off x="3846368" y="313328"/>
          <a:ext cx="2939120" cy="186634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Co Assessment</a:t>
          </a:r>
        </a:p>
      </dsp:txBody>
      <dsp:txXfrm>
        <a:off x="3901031" y="367991"/>
        <a:ext cx="2829794" cy="1757015"/>
      </dsp:txXfrm>
    </dsp:sp>
    <dsp:sp modelId="{65149387-A1D4-44BD-AF35-2744DC072DDE}">
      <dsp:nvSpPr>
        <dsp:cNvPr id="0" name=""/>
        <dsp:cNvSpPr/>
      </dsp:nvSpPr>
      <dsp:spPr>
        <a:xfrm>
          <a:off x="1723670" y="2724223"/>
          <a:ext cx="2939120" cy="1866341"/>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3C10BDD6-0A89-4C57-9476-BEF64060A1F1}">
      <dsp:nvSpPr>
        <dsp:cNvPr id="0" name=""/>
        <dsp:cNvSpPr/>
      </dsp:nvSpPr>
      <dsp:spPr>
        <a:xfrm>
          <a:off x="2050239" y="3034463"/>
          <a:ext cx="2939120" cy="186634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Internal Assessment </a:t>
          </a:r>
        </a:p>
        <a:p>
          <a:pPr marL="0" lvl="0" indent="0" algn="ctr" defTabSz="1289050">
            <a:lnSpc>
              <a:spcPct val="90000"/>
            </a:lnSpc>
            <a:spcBef>
              <a:spcPct val="0"/>
            </a:spcBef>
            <a:spcAft>
              <a:spcPct val="35000"/>
            </a:spcAft>
            <a:buNone/>
          </a:pPr>
          <a:r>
            <a:rPr lang="en-US" sz="2900" kern="1200" dirty="0"/>
            <a:t>(20% Weightage)</a:t>
          </a:r>
        </a:p>
      </dsp:txBody>
      <dsp:txXfrm>
        <a:off x="2104902" y="3089126"/>
        <a:ext cx="2829794" cy="1757015"/>
      </dsp:txXfrm>
    </dsp:sp>
    <dsp:sp modelId="{2A7692B1-ECFA-4599-BE35-289F4DA83407}">
      <dsp:nvSpPr>
        <dsp:cNvPr id="0" name=""/>
        <dsp:cNvSpPr/>
      </dsp:nvSpPr>
      <dsp:spPr>
        <a:xfrm>
          <a:off x="5315928" y="2724223"/>
          <a:ext cx="2939120" cy="1866341"/>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26FCFAB1-85A3-4969-8BAC-87743C2CB100}">
      <dsp:nvSpPr>
        <dsp:cNvPr id="0" name=""/>
        <dsp:cNvSpPr/>
      </dsp:nvSpPr>
      <dsp:spPr>
        <a:xfrm>
          <a:off x="5642497" y="3034463"/>
          <a:ext cx="2939120" cy="186634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University Assessment </a:t>
          </a:r>
        </a:p>
        <a:p>
          <a:pPr marL="0" lvl="0" indent="0" algn="ctr" defTabSz="1289050">
            <a:lnSpc>
              <a:spcPct val="90000"/>
            </a:lnSpc>
            <a:spcBef>
              <a:spcPct val="0"/>
            </a:spcBef>
            <a:spcAft>
              <a:spcPct val="35000"/>
            </a:spcAft>
            <a:buNone/>
          </a:pPr>
          <a:r>
            <a:rPr lang="en-US" sz="2900" kern="1200" dirty="0"/>
            <a:t>(80% Weightage)</a:t>
          </a:r>
        </a:p>
      </dsp:txBody>
      <dsp:txXfrm>
        <a:off x="5697160" y="3089126"/>
        <a:ext cx="2829794" cy="17570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F0EE-2210-4196-9EB6-EABB4C9FE138}">
      <dsp:nvSpPr>
        <dsp:cNvPr id="0" name=""/>
        <dsp:cNvSpPr/>
      </dsp:nvSpPr>
      <dsp:spPr>
        <a:xfrm>
          <a:off x="2838265" y="0"/>
          <a:ext cx="4839068" cy="74353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IN" sz="3100" b="1" kern="1200"/>
            <a:t>Gap Analysis</a:t>
          </a:r>
        </a:p>
      </dsp:txBody>
      <dsp:txXfrm>
        <a:off x="2874561" y="36296"/>
        <a:ext cx="4766476" cy="6709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F0EE-2210-4196-9EB6-EABB4C9FE138}">
      <dsp:nvSpPr>
        <dsp:cNvPr id="0" name=""/>
        <dsp:cNvSpPr/>
      </dsp:nvSpPr>
      <dsp:spPr>
        <a:xfrm>
          <a:off x="2838265" y="0"/>
          <a:ext cx="4839068" cy="57563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a:t>Gap Analysis</a:t>
          </a:r>
        </a:p>
      </dsp:txBody>
      <dsp:txXfrm>
        <a:off x="2866365" y="28100"/>
        <a:ext cx="4782868" cy="5194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F0EE-2210-4196-9EB6-EABB4C9FE138}">
      <dsp:nvSpPr>
        <dsp:cNvPr id="0" name=""/>
        <dsp:cNvSpPr/>
      </dsp:nvSpPr>
      <dsp:spPr>
        <a:xfrm>
          <a:off x="2838265" y="0"/>
          <a:ext cx="4839068" cy="57563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a:t>Gap Analysis</a:t>
          </a:r>
        </a:p>
      </dsp:txBody>
      <dsp:txXfrm>
        <a:off x="2866365" y="28100"/>
        <a:ext cx="4782868" cy="5194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5F5D7-6E81-4225-80D7-568AD1B8ED31}">
      <dsp:nvSpPr>
        <dsp:cNvPr id="0" name=""/>
        <dsp:cNvSpPr/>
      </dsp:nvSpPr>
      <dsp:spPr>
        <a:xfrm>
          <a:off x="5715085" y="1639860"/>
          <a:ext cx="4704619" cy="722641"/>
        </a:xfrm>
        <a:custGeom>
          <a:avLst/>
          <a:gdLst/>
          <a:ahLst/>
          <a:cxnLst/>
          <a:rect l="0" t="0" r="0" b="0"/>
          <a:pathLst>
            <a:path>
              <a:moveTo>
                <a:pt x="0" y="0"/>
              </a:moveTo>
              <a:lnTo>
                <a:pt x="0" y="535464"/>
              </a:lnTo>
              <a:lnTo>
                <a:pt x="4704619" y="535464"/>
              </a:lnTo>
              <a:lnTo>
                <a:pt x="4704619" y="722641"/>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CDE74B1-BD47-4632-B839-CF47AC97D2AF}">
      <dsp:nvSpPr>
        <dsp:cNvPr id="0" name=""/>
        <dsp:cNvSpPr/>
      </dsp:nvSpPr>
      <dsp:spPr>
        <a:xfrm>
          <a:off x="5715085" y="1639860"/>
          <a:ext cx="2491467" cy="732187"/>
        </a:xfrm>
        <a:custGeom>
          <a:avLst/>
          <a:gdLst/>
          <a:ahLst/>
          <a:cxnLst/>
          <a:rect l="0" t="0" r="0" b="0"/>
          <a:pathLst>
            <a:path>
              <a:moveTo>
                <a:pt x="0" y="0"/>
              </a:moveTo>
              <a:lnTo>
                <a:pt x="0" y="545010"/>
              </a:lnTo>
              <a:lnTo>
                <a:pt x="2491467" y="545010"/>
              </a:lnTo>
              <a:lnTo>
                <a:pt x="2491467" y="732187"/>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3AC19FE-029C-43AC-8549-07D0D7ABF1BC}">
      <dsp:nvSpPr>
        <dsp:cNvPr id="0" name=""/>
        <dsp:cNvSpPr/>
      </dsp:nvSpPr>
      <dsp:spPr>
        <a:xfrm>
          <a:off x="5715085" y="1639860"/>
          <a:ext cx="291568" cy="721782"/>
        </a:xfrm>
        <a:custGeom>
          <a:avLst/>
          <a:gdLst/>
          <a:ahLst/>
          <a:cxnLst/>
          <a:rect l="0" t="0" r="0" b="0"/>
          <a:pathLst>
            <a:path>
              <a:moveTo>
                <a:pt x="0" y="0"/>
              </a:moveTo>
              <a:lnTo>
                <a:pt x="0" y="534605"/>
              </a:lnTo>
              <a:lnTo>
                <a:pt x="291568" y="534605"/>
              </a:lnTo>
              <a:lnTo>
                <a:pt x="291568" y="721782"/>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314E506-4F8A-4F07-A1FF-C220C356EADF}">
      <dsp:nvSpPr>
        <dsp:cNvPr id="0" name=""/>
        <dsp:cNvSpPr/>
      </dsp:nvSpPr>
      <dsp:spPr>
        <a:xfrm>
          <a:off x="3422082" y="1639860"/>
          <a:ext cx="2293003" cy="720961"/>
        </a:xfrm>
        <a:custGeom>
          <a:avLst/>
          <a:gdLst/>
          <a:ahLst/>
          <a:cxnLst/>
          <a:rect l="0" t="0" r="0" b="0"/>
          <a:pathLst>
            <a:path>
              <a:moveTo>
                <a:pt x="2293003" y="0"/>
              </a:moveTo>
              <a:lnTo>
                <a:pt x="2293003" y="533783"/>
              </a:lnTo>
              <a:lnTo>
                <a:pt x="0" y="533783"/>
              </a:lnTo>
              <a:lnTo>
                <a:pt x="0" y="720961"/>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44BF74F-0A7D-4247-842C-86C9CAB28B42}">
      <dsp:nvSpPr>
        <dsp:cNvPr id="0" name=""/>
        <dsp:cNvSpPr/>
      </dsp:nvSpPr>
      <dsp:spPr>
        <a:xfrm>
          <a:off x="1010465" y="1639860"/>
          <a:ext cx="4704619" cy="708862"/>
        </a:xfrm>
        <a:custGeom>
          <a:avLst/>
          <a:gdLst/>
          <a:ahLst/>
          <a:cxnLst/>
          <a:rect l="0" t="0" r="0" b="0"/>
          <a:pathLst>
            <a:path>
              <a:moveTo>
                <a:pt x="4704619" y="0"/>
              </a:moveTo>
              <a:lnTo>
                <a:pt x="4704619" y="521685"/>
              </a:lnTo>
              <a:lnTo>
                <a:pt x="0" y="521685"/>
              </a:lnTo>
              <a:lnTo>
                <a:pt x="0" y="708862"/>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3C2826B-3046-4BC6-8C63-60F82B622393}">
      <dsp:nvSpPr>
        <dsp:cNvPr id="0" name=""/>
        <dsp:cNvSpPr/>
      </dsp:nvSpPr>
      <dsp:spPr>
        <a:xfrm>
          <a:off x="3902804" y="356841"/>
          <a:ext cx="3624560" cy="1283019"/>
        </a:xfrm>
        <a:prstGeom prst="roundRect">
          <a:avLst>
            <a:gd name="adj" fmla="val 10000"/>
          </a:avLst>
        </a:prstGeom>
        <a:solidFill>
          <a:schemeClr val="accent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187B5F33-6E07-4E34-9719-2A9403CDABEF}">
      <dsp:nvSpPr>
        <dsp:cNvPr id="0" name=""/>
        <dsp:cNvSpPr/>
      </dsp:nvSpPr>
      <dsp:spPr>
        <a:xfrm>
          <a:off x="4127305" y="570116"/>
          <a:ext cx="3624560" cy="128301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b="1" kern="1200" dirty="0"/>
            <a:t>Faculty Initiatives </a:t>
          </a:r>
        </a:p>
      </dsp:txBody>
      <dsp:txXfrm>
        <a:off x="4164883" y="607694"/>
        <a:ext cx="3549404" cy="1207863"/>
      </dsp:txXfrm>
    </dsp:sp>
    <dsp:sp modelId="{7841B8C6-56B9-4BE2-87BF-622F1096BDB2}">
      <dsp:nvSpPr>
        <dsp:cNvPr id="0" name=""/>
        <dsp:cNvSpPr/>
      </dsp:nvSpPr>
      <dsp:spPr>
        <a:xfrm>
          <a:off x="213" y="2348723"/>
          <a:ext cx="2020503" cy="1283019"/>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C062906E-2DDE-404E-B4C0-32126C0CC0D8}">
      <dsp:nvSpPr>
        <dsp:cNvPr id="0" name=""/>
        <dsp:cNvSpPr/>
      </dsp:nvSpPr>
      <dsp:spPr>
        <a:xfrm>
          <a:off x="224714" y="2561998"/>
          <a:ext cx="2020503" cy="128301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b="1" kern="1200" dirty="0"/>
            <a:t>Collaborative Learning</a:t>
          </a:r>
        </a:p>
      </dsp:txBody>
      <dsp:txXfrm>
        <a:off x="262292" y="2599576"/>
        <a:ext cx="1945347" cy="1207863"/>
      </dsp:txXfrm>
    </dsp:sp>
    <dsp:sp modelId="{DB8CD006-6041-46A9-8DE0-C88C9030DD4D}">
      <dsp:nvSpPr>
        <dsp:cNvPr id="0" name=""/>
        <dsp:cNvSpPr/>
      </dsp:nvSpPr>
      <dsp:spPr>
        <a:xfrm>
          <a:off x="2469717" y="2360821"/>
          <a:ext cx="1904728" cy="1338433"/>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1DB5714-3EF9-4133-8FFF-7E3760AEA7BE}">
      <dsp:nvSpPr>
        <dsp:cNvPr id="0" name=""/>
        <dsp:cNvSpPr/>
      </dsp:nvSpPr>
      <dsp:spPr>
        <a:xfrm>
          <a:off x="2694218" y="2574097"/>
          <a:ext cx="1904728" cy="133843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b="1" kern="1200" dirty="0"/>
            <a:t>Interactive Learning</a:t>
          </a:r>
        </a:p>
      </dsp:txBody>
      <dsp:txXfrm>
        <a:off x="2733419" y="2613298"/>
        <a:ext cx="1826326" cy="1260031"/>
      </dsp:txXfrm>
    </dsp:sp>
    <dsp:sp modelId="{8EC1058F-AC36-4F4B-9605-47223D43926D}">
      <dsp:nvSpPr>
        <dsp:cNvPr id="0" name=""/>
        <dsp:cNvSpPr/>
      </dsp:nvSpPr>
      <dsp:spPr>
        <a:xfrm>
          <a:off x="4996402" y="2361643"/>
          <a:ext cx="2020503" cy="1239281"/>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2374A7B-AA0F-4BFE-AB57-535F7B77F6EB}">
      <dsp:nvSpPr>
        <dsp:cNvPr id="0" name=""/>
        <dsp:cNvSpPr/>
      </dsp:nvSpPr>
      <dsp:spPr>
        <a:xfrm>
          <a:off x="5220902" y="2574918"/>
          <a:ext cx="2020503" cy="123928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b="1" kern="1200" dirty="0"/>
            <a:t>Life-skills Learning</a:t>
          </a:r>
        </a:p>
      </dsp:txBody>
      <dsp:txXfrm>
        <a:off x="5257199" y="2611215"/>
        <a:ext cx="1947909" cy="1166687"/>
      </dsp:txXfrm>
    </dsp:sp>
    <dsp:sp modelId="{74BA4712-18C1-451F-A865-1D68EC1C5AAF}">
      <dsp:nvSpPr>
        <dsp:cNvPr id="0" name=""/>
        <dsp:cNvSpPr/>
      </dsp:nvSpPr>
      <dsp:spPr>
        <a:xfrm>
          <a:off x="7372801" y="2372048"/>
          <a:ext cx="1667501" cy="1184355"/>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77880B8D-0F5E-461F-A6E0-6E25D2E73EC5}">
      <dsp:nvSpPr>
        <dsp:cNvPr id="0" name=""/>
        <dsp:cNvSpPr/>
      </dsp:nvSpPr>
      <dsp:spPr>
        <a:xfrm>
          <a:off x="7597302" y="2585323"/>
          <a:ext cx="1667501" cy="1184355"/>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b="1" kern="1200" dirty="0"/>
            <a:t>Independent Learning</a:t>
          </a:r>
        </a:p>
      </dsp:txBody>
      <dsp:txXfrm>
        <a:off x="7631991" y="2620012"/>
        <a:ext cx="1598123" cy="1114977"/>
      </dsp:txXfrm>
    </dsp:sp>
    <dsp:sp modelId="{459C9B97-F0CD-4A40-BD3C-1D4F6C867F79}">
      <dsp:nvSpPr>
        <dsp:cNvPr id="0" name=""/>
        <dsp:cNvSpPr/>
      </dsp:nvSpPr>
      <dsp:spPr>
        <a:xfrm>
          <a:off x="9409453" y="2362502"/>
          <a:ext cx="2020503" cy="1283019"/>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67AE119-DDB1-44CA-BD6D-27DCA01712A3}">
      <dsp:nvSpPr>
        <dsp:cNvPr id="0" name=""/>
        <dsp:cNvSpPr/>
      </dsp:nvSpPr>
      <dsp:spPr>
        <a:xfrm>
          <a:off x="9633953" y="2575778"/>
          <a:ext cx="2020503" cy="128301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b="1" kern="1200" dirty="0"/>
            <a:t>Focussed Learning</a:t>
          </a:r>
        </a:p>
      </dsp:txBody>
      <dsp:txXfrm>
        <a:off x="9671531" y="2613356"/>
        <a:ext cx="1945347" cy="12078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E1C5A-EDA7-4283-AEE2-F546565155AB}">
      <dsp:nvSpPr>
        <dsp:cNvPr id="0" name=""/>
        <dsp:cNvSpPr/>
      </dsp:nvSpPr>
      <dsp:spPr>
        <a:xfrm>
          <a:off x="0" y="6410"/>
          <a:ext cx="7975077" cy="885244"/>
        </a:xfrm>
        <a:prstGeom prst="roundRect">
          <a:avLst/>
        </a:prstGeom>
        <a:solidFill>
          <a:schemeClr val="accent2">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IN" sz="3700" b="1" kern="1200" dirty="0"/>
            <a:t>Faculty Qualification</a:t>
          </a:r>
        </a:p>
      </dsp:txBody>
      <dsp:txXfrm>
        <a:off x="43214" y="49624"/>
        <a:ext cx="7888649" cy="7988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80414-5AB8-4C4C-9BB3-384BB532AA7D}">
      <dsp:nvSpPr>
        <dsp:cNvPr id="0" name=""/>
        <dsp:cNvSpPr/>
      </dsp:nvSpPr>
      <dsp:spPr>
        <a:xfrm>
          <a:off x="2672216" y="2011194"/>
          <a:ext cx="5425408" cy="2453825"/>
        </a:xfrm>
        <a:prstGeom prst="rect">
          <a:avLst/>
        </a:prstGeom>
        <a:solidFill>
          <a:srgbClr val="00B0F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i="1" kern="1200" dirty="0"/>
            <a:t>Aspiring to South – up the blue marble (globe) of Business Studies. </a:t>
          </a:r>
        </a:p>
        <a:p>
          <a:pPr marL="0" lvl="0" indent="0" algn="ctr" defTabSz="1111250">
            <a:lnSpc>
              <a:spcPct val="90000"/>
            </a:lnSpc>
            <a:spcBef>
              <a:spcPct val="0"/>
            </a:spcBef>
            <a:spcAft>
              <a:spcPct val="35000"/>
            </a:spcAft>
            <a:buNone/>
          </a:pPr>
          <a:r>
            <a:rPr lang="en-IN" sz="2500" i="1" kern="1200" dirty="0"/>
            <a:t>True to cartography, with </a:t>
          </a:r>
          <a:r>
            <a:rPr lang="en-IN" sz="2500" i="1" kern="1200"/>
            <a:t>a North </a:t>
          </a:r>
          <a:r>
            <a:rPr lang="en-IN" sz="2500" i="1" kern="1200" dirty="0"/>
            <a:t>on top </a:t>
          </a:r>
          <a:r>
            <a:rPr lang="en-IN" sz="2500" i="1" kern="1200"/>
            <a:t>and South </a:t>
          </a:r>
          <a:r>
            <a:rPr lang="en-IN" sz="2500" i="1" kern="1200" dirty="0"/>
            <a:t>at the bottom we </a:t>
          </a:r>
          <a:r>
            <a:rPr lang="en-IN" sz="2500" i="1" kern="1200"/>
            <a:t>at Happy Valley Business School </a:t>
          </a:r>
          <a:r>
            <a:rPr lang="en-IN" sz="2500" i="1" kern="1200" dirty="0"/>
            <a:t>aspire to be an institution of eminence from the south</a:t>
          </a:r>
        </a:p>
      </dsp:txBody>
      <dsp:txXfrm>
        <a:off x="2672216" y="2011194"/>
        <a:ext cx="5425408" cy="2453825"/>
      </dsp:txXfrm>
    </dsp:sp>
    <dsp:sp modelId="{FE3FF8D4-6269-4181-AFE0-76A36F0EB1DA}">
      <dsp:nvSpPr>
        <dsp:cNvPr id="0" name=""/>
        <dsp:cNvSpPr/>
      </dsp:nvSpPr>
      <dsp:spPr>
        <a:xfrm>
          <a:off x="0" y="2011194"/>
          <a:ext cx="2429287" cy="245382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86C17B-D679-4822-8AF7-2FE026A2065E}" type="datetimeFigureOut">
              <a:rPr lang="en-IN" smtClean="0"/>
              <a:t>21-11-2021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F6C156-AB81-426A-8600-117CF2F563EF}" type="slidenum">
              <a:rPr lang="en-IN" smtClean="0"/>
              <a:t>‹#›</a:t>
            </a:fld>
            <a:endParaRPr lang="en-IN"/>
          </a:p>
        </p:txBody>
      </p:sp>
    </p:spTree>
    <p:extLst>
      <p:ext uri="{BB962C8B-B14F-4D97-AF65-F5344CB8AC3E}">
        <p14:creationId xmlns:p14="http://schemas.microsoft.com/office/powerpoint/2010/main" val="996153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6F6C156-AB81-426A-8600-117CF2F563EF}" type="slidenum">
              <a:rPr lang="en-IN" smtClean="0"/>
              <a:t>10</a:t>
            </a:fld>
            <a:endParaRPr lang="en-IN"/>
          </a:p>
        </p:txBody>
      </p:sp>
    </p:spTree>
    <p:extLst>
      <p:ext uri="{BB962C8B-B14F-4D97-AF65-F5344CB8AC3E}">
        <p14:creationId xmlns:p14="http://schemas.microsoft.com/office/powerpoint/2010/main" val="3739000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913D2-EC84-4A21-A0C7-0B388A337F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82DB13E-5C0D-4B8E-8A68-98803CA1B3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A3DF211-0C74-4F71-8EE8-FF03D48AA828}"/>
              </a:ext>
            </a:extLst>
          </p:cNvPr>
          <p:cNvSpPr>
            <a:spLocks noGrp="1"/>
          </p:cNvSpPr>
          <p:nvPr>
            <p:ph type="dt" sz="half" idx="10"/>
          </p:nvPr>
        </p:nvSpPr>
        <p:spPr/>
        <p:txBody>
          <a:bodyPr/>
          <a:lstStyle/>
          <a:p>
            <a:fld id="{A1C250E2-753B-4373-8F64-6F5ECF02B1E3}" type="datetimeFigureOut">
              <a:rPr lang="en-IN" smtClean="0"/>
              <a:t>21-11-2021</a:t>
            </a:fld>
            <a:endParaRPr lang="en-IN"/>
          </a:p>
        </p:txBody>
      </p:sp>
      <p:sp>
        <p:nvSpPr>
          <p:cNvPr id="5" name="Footer Placeholder 4">
            <a:extLst>
              <a:ext uri="{FF2B5EF4-FFF2-40B4-BE49-F238E27FC236}">
                <a16:creationId xmlns:a16="http://schemas.microsoft.com/office/drawing/2014/main" id="{2DCF1E77-6D05-438A-9E53-E797C9F48A2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613A295-FDC6-48C0-998E-BFD96BABA14A}"/>
              </a:ext>
            </a:extLst>
          </p:cNvPr>
          <p:cNvSpPr>
            <a:spLocks noGrp="1"/>
          </p:cNvSpPr>
          <p:nvPr>
            <p:ph type="sldNum" sz="quarter" idx="12"/>
          </p:nvPr>
        </p:nvSpPr>
        <p:spPr/>
        <p:txBody>
          <a:bodyPr/>
          <a:lstStyle/>
          <a:p>
            <a:fld id="{87467F63-0110-4539-AAB3-A0545D9FFEF7}" type="slidenum">
              <a:rPr lang="en-IN" smtClean="0"/>
              <a:t>‹#›</a:t>
            </a:fld>
            <a:endParaRPr lang="en-IN"/>
          </a:p>
        </p:txBody>
      </p:sp>
    </p:spTree>
    <p:extLst>
      <p:ext uri="{BB962C8B-B14F-4D97-AF65-F5344CB8AC3E}">
        <p14:creationId xmlns:p14="http://schemas.microsoft.com/office/powerpoint/2010/main" val="3700110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1CE2-913A-4893-8677-6D2ACA30F37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ACF8512-ED44-468F-8F07-18FC3F65E0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791ECD4-4F88-4028-85E3-7BD4321C22AF}"/>
              </a:ext>
            </a:extLst>
          </p:cNvPr>
          <p:cNvSpPr>
            <a:spLocks noGrp="1"/>
          </p:cNvSpPr>
          <p:nvPr>
            <p:ph type="dt" sz="half" idx="10"/>
          </p:nvPr>
        </p:nvSpPr>
        <p:spPr/>
        <p:txBody>
          <a:bodyPr/>
          <a:lstStyle/>
          <a:p>
            <a:fld id="{A1C250E2-753B-4373-8F64-6F5ECF02B1E3}" type="datetimeFigureOut">
              <a:rPr lang="en-IN" smtClean="0"/>
              <a:t>21-11-2021</a:t>
            </a:fld>
            <a:endParaRPr lang="en-IN"/>
          </a:p>
        </p:txBody>
      </p:sp>
      <p:sp>
        <p:nvSpPr>
          <p:cNvPr id="5" name="Footer Placeholder 4">
            <a:extLst>
              <a:ext uri="{FF2B5EF4-FFF2-40B4-BE49-F238E27FC236}">
                <a16:creationId xmlns:a16="http://schemas.microsoft.com/office/drawing/2014/main" id="{112FCFAE-9E38-4F03-A606-1BE8D3D0598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0AAD594-8BA2-423A-B533-EFB612FE9C73}"/>
              </a:ext>
            </a:extLst>
          </p:cNvPr>
          <p:cNvSpPr>
            <a:spLocks noGrp="1"/>
          </p:cNvSpPr>
          <p:nvPr>
            <p:ph type="sldNum" sz="quarter" idx="12"/>
          </p:nvPr>
        </p:nvSpPr>
        <p:spPr/>
        <p:txBody>
          <a:bodyPr/>
          <a:lstStyle/>
          <a:p>
            <a:fld id="{87467F63-0110-4539-AAB3-A0545D9FFEF7}" type="slidenum">
              <a:rPr lang="en-IN" smtClean="0"/>
              <a:t>‹#›</a:t>
            </a:fld>
            <a:endParaRPr lang="en-IN"/>
          </a:p>
        </p:txBody>
      </p:sp>
    </p:spTree>
    <p:extLst>
      <p:ext uri="{BB962C8B-B14F-4D97-AF65-F5344CB8AC3E}">
        <p14:creationId xmlns:p14="http://schemas.microsoft.com/office/powerpoint/2010/main" val="3232122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56B56C-B498-48BD-8146-591DA0B5D5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3836DDD-70AB-437C-B6D1-FC813290A6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7E2677C-70D8-4731-BCE7-2AAA9B7DF181}"/>
              </a:ext>
            </a:extLst>
          </p:cNvPr>
          <p:cNvSpPr>
            <a:spLocks noGrp="1"/>
          </p:cNvSpPr>
          <p:nvPr>
            <p:ph type="dt" sz="half" idx="10"/>
          </p:nvPr>
        </p:nvSpPr>
        <p:spPr/>
        <p:txBody>
          <a:bodyPr/>
          <a:lstStyle/>
          <a:p>
            <a:fld id="{A1C250E2-753B-4373-8F64-6F5ECF02B1E3}" type="datetimeFigureOut">
              <a:rPr lang="en-IN" smtClean="0"/>
              <a:t>21-11-2021</a:t>
            </a:fld>
            <a:endParaRPr lang="en-IN"/>
          </a:p>
        </p:txBody>
      </p:sp>
      <p:sp>
        <p:nvSpPr>
          <p:cNvPr id="5" name="Footer Placeholder 4">
            <a:extLst>
              <a:ext uri="{FF2B5EF4-FFF2-40B4-BE49-F238E27FC236}">
                <a16:creationId xmlns:a16="http://schemas.microsoft.com/office/drawing/2014/main" id="{5AB9E3AA-D301-45EA-A8A2-ABAC1AF1F12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91104B-B109-4DD4-A9EC-39C4E9A62DAF}"/>
              </a:ext>
            </a:extLst>
          </p:cNvPr>
          <p:cNvSpPr>
            <a:spLocks noGrp="1"/>
          </p:cNvSpPr>
          <p:nvPr>
            <p:ph type="sldNum" sz="quarter" idx="12"/>
          </p:nvPr>
        </p:nvSpPr>
        <p:spPr/>
        <p:txBody>
          <a:bodyPr/>
          <a:lstStyle/>
          <a:p>
            <a:fld id="{87467F63-0110-4539-AAB3-A0545D9FFEF7}" type="slidenum">
              <a:rPr lang="en-IN" smtClean="0"/>
              <a:t>‹#›</a:t>
            </a:fld>
            <a:endParaRPr lang="en-IN"/>
          </a:p>
        </p:txBody>
      </p:sp>
    </p:spTree>
    <p:extLst>
      <p:ext uri="{BB962C8B-B14F-4D97-AF65-F5344CB8AC3E}">
        <p14:creationId xmlns:p14="http://schemas.microsoft.com/office/powerpoint/2010/main" val="2412858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8A7472-0ADD-4FC0-B0B8-3C6AF7EF201E}"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20CAE-3CE1-4220-B0C4-ECBB1D70D5FE}" type="slidenum">
              <a:rPr lang="en-US" smtClean="0"/>
              <a:t>‹#›</a:t>
            </a:fld>
            <a:endParaRPr lang="en-US"/>
          </a:p>
        </p:txBody>
      </p:sp>
    </p:spTree>
    <p:extLst>
      <p:ext uri="{BB962C8B-B14F-4D97-AF65-F5344CB8AC3E}">
        <p14:creationId xmlns:p14="http://schemas.microsoft.com/office/powerpoint/2010/main" val="2986211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dirty="0"/>
          </a:p>
        </p:txBody>
      </p:sp>
    </p:spTree>
    <p:extLst>
      <p:ext uri="{BB962C8B-B14F-4D97-AF65-F5344CB8AC3E}">
        <p14:creationId xmlns:p14="http://schemas.microsoft.com/office/powerpoint/2010/main" val="3410222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77C3-3967-4111-8D9F-7F28B6E0906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7C5F43B-B342-45C6-A493-4F4A31098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7A8A599-C364-41AB-B6E0-CAF896C785CA}"/>
              </a:ext>
            </a:extLst>
          </p:cNvPr>
          <p:cNvSpPr>
            <a:spLocks noGrp="1"/>
          </p:cNvSpPr>
          <p:nvPr>
            <p:ph type="dt" sz="half" idx="10"/>
          </p:nvPr>
        </p:nvSpPr>
        <p:spPr/>
        <p:txBody>
          <a:bodyPr/>
          <a:lstStyle/>
          <a:p>
            <a:fld id="{A1C250E2-753B-4373-8F64-6F5ECF02B1E3}" type="datetimeFigureOut">
              <a:rPr lang="en-IN" smtClean="0"/>
              <a:t>21-11-2021</a:t>
            </a:fld>
            <a:endParaRPr lang="en-IN"/>
          </a:p>
        </p:txBody>
      </p:sp>
      <p:sp>
        <p:nvSpPr>
          <p:cNvPr id="5" name="Footer Placeholder 4">
            <a:extLst>
              <a:ext uri="{FF2B5EF4-FFF2-40B4-BE49-F238E27FC236}">
                <a16:creationId xmlns:a16="http://schemas.microsoft.com/office/drawing/2014/main" id="{B2C1312E-9566-4C49-93F3-11AB83914FA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7AC78B-CE60-45B4-972A-E6A3A3706689}"/>
              </a:ext>
            </a:extLst>
          </p:cNvPr>
          <p:cNvSpPr>
            <a:spLocks noGrp="1"/>
          </p:cNvSpPr>
          <p:nvPr>
            <p:ph type="sldNum" sz="quarter" idx="12"/>
          </p:nvPr>
        </p:nvSpPr>
        <p:spPr/>
        <p:txBody>
          <a:bodyPr/>
          <a:lstStyle/>
          <a:p>
            <a:fld id="{87467F63-0110-4539-AAB3-A0545D9FFEF7}" type="slidenum">
              <a:rPr lang="en-IN" smtClean="0"/>
              <a:t>‹#›</a:t>
            </a:fld>
            <a:endParaRPr lang="en-IN"/>
          </a:p>
        </p:txBody>
      </p:sp>
    </p:spTree>
    <p:extLst>
      <p:ext uri="{BB962C8B-B14F-4D97-AF65-F5344CB8AC3E}">
        <p14:creationId xmlns:p14="http://schemas.microsoft.com/office/powerpoint/2010/main" val="2006647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FAE7-CA92-42FC-B216-D29C54F93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1E6E0C4-402F-483B-8F0C-93D3611203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5ABAFF-2DA9-4867-9F83-93606E44407E}"/>
              </a:ext>
            </a:extLst>
          </p:cNvPr>
          <p:cNvSpPr>
            <a:spLocks noGrp="1"/>
          </p:cNvSpPr>
          <p:nvPr>
            <p:ph type="dt" sz="half" idx="10"/>
          </p:nvPr>
        </p:nvSpPr>
        <p:spPr/>
        <p:txBody>
          <a:bodyPr/>
          <a:lstStyle/>
          <a:p>
            <a:fld id="{A1C250E2-753B-4373-8F64-6F5ECF02B1E3}" type="datetimeFigureOut">
              <a:rPr lang="en-IN" smtClean="0"/>
              <a:t>21-11-2021</a:t>
            </a:fld>
            <a:endParaRPr lang="en-IN"/>
          </a:p>
        </p:txBody>
      </p:sp>
      <p:sp>
        <p:nvSpPr>
          <p:cNvPr id="5" name="Footer Placeholder 4">
            <a:extLst>
              <a:ext uri="{FF2B5EF4-FFF2-40B4-BE49-F238E27FC236}">
                <a16:creationId xmlns:a16="http://schemas.microsoft.com/office/drawing/2014/main" id="{57B3D7E6-59B4-4761-8821-E3CA7915134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D990C6F-433E-4372-9B15-01394AFD8D9C}"/>
              </a:ext>
            </a:extLst>
          </p:cNvPr>
          <p:cNvSpPr>
            <a:spLocks noGrp="1"/>
          </p:cNvSpPr>
          <p:nvPr>
            <p:ph type="sldNum" sz="quarter" idx="12"/>
          </p:nvPr>
        </p:nvSpPr>
        <p:spPr/>
        <p:txBody>
          <a:bodyPr/>
          <a:lstStyle/>
          <a:p>
            <a:fld id="{87467F63-0110-4539-AAB3-A0545D9FFEF7}" type="slidenum">
              <a:rPr lang="en-IN" smtClean="0"/>
              <a:t>‹#›</a:t>
            </a:fld>
            <a:endParaRPr lang="en-IN"/>
          </a:p>
        </p:txBody>
      </p:sp>
    </p:spTree>
    <p:extLst>
      <p:ext uri="{BB962C8B-B14F-4D97-AF65-F5344CB8AC3E}">
        <p14:creationId xmlns:p14="http://schemas.microsoft.com/office/powerpoint/2010/main" val="1026272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F956-6AAD-452A-872F-C1E0AFB4489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09B8CC1-7C2E-41B7-B213-B8DAEA2AC8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5AF3B304-B740-4A26-9E21-B43B0BCDCB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25BD4AA-69A0-492D-B5B1-8CB172448E1A}"/>
              </a:ext>
            </a:extLst>
          </p:cNvPr>
          <p:cNvSpPr>
            <a:spLocks noGrp="1"/>
          </p:cNvSpPr>
          <p:nvPr>
            <p:ph type="dt" sz="half" idx="10"/>
          </p:nvPr>
        </p:nvSpPr>
        <p:spPr/>
        <p:txBody>
          <a:bodyPr/>
          <a:lstStyle/>
          <a:p>
            <a:fld id="{A1C250E2-753B-4373-8F64-6F5ECF02B1E3}" type="datetimeFigureOut">
              <a:rPr lang="en-IN" smtClean="0"/>
              <a:t>21-11-2021</a:t>
            </a:fld>
            <a:endParaRPr lang="en-IN"/>
          </a:p>
        </p:txBody>
      </p:sp>
      <p:sp>
        <p:nvSpPr>
          <p:cNvPr id="6" name="Footer Placeholder 5">
            <a:extLst>
              <a:ext uri="{FF2B5EF4-FFF2-40B4-BE49-F238E27FC236}">
                <a16:creationId xmlns:a16="http://schemas.microsoft.com/office/drawing/2014/main" id="{F21C7816-6227-4589-A572-9196A52FD9F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CA1CC55-8532-4CC8-96A9-D79DF241443F}"/>
              </a:ext>
            </a:extLst>
          </p:cNvPr>
          <p:cNvSpPr>
            <a:spLocks noGrp="1"/>
          </p:cNvSpPr>
          <p:nvPr>
            <p:ph type="sldNum" sz="quarter" idx="12"/>
          </p:nvPr>
        </p:nvSpPr>
        <p:spPr/>
        <p:txBody>
          <a:bodyPr/>
          <a:lstStyle/>
          <a:p>
            <a:fld id="{87467F63-0110-4539-AAB3-A0545D9FFEF7}" type="slidenum">
              <a:rPr lang="en-IN" smtClean="0"/>
              <a:t>‹#›</a:t>
            </a:fld>
            <a:endParaRPr lang="en-IN"/>
          </a:p>
        </p:txBody>
      </p:sp>
    </p:spTree>
    <p:extLst>
      <p:ext uri="{BB962C8B-B14F-4D97-AF65-F5344CB8AC3E}">
        <p14:creationId xmlns:p14="http://schemas.microsoft.com/office/powerpoint/2010/main" val="721352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B7C7-21FC-461F-847D-508267A8AD7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5067C91-02A9-4F49-9D2D-7B4A699B9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F17A12-3194-44E8-AF51-E62ABDB683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97822B59-455B-488E-9C9D-1C5F9AAB66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6F6FD2-DB57-4970-86A5-0169EE38E3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6B97C87-06A3-42D2-A195-1102D31A6F7B}"/>
              </a:ext>
            </a:extLst>
          </p:cNvPr>
          <p:cNvSpPr>
            <a:spLocks noGrp="1"/>
          </p:cNvSpPr>
          <p:nvPr>
            <p:ph type="dt" sz="half" idx="10"/>
          </p:nvPr>
        </p:nvSpPr>
        <p:spPr/>
        <p:txBody>
          <a:bodyPr/>
          <a:lstStyle/>
          <a:p>
            <a:fld id="{A1C250E2-753B-4373-8F64-6F5ECF02B1E3}" type="datetimeFigureOut">
              <a:rPr lang="en-IN" smtClean="0"/>
              <a:t>21-11-2021</a:t>
            </a:fld>
            <a:endParaRPr lang="en-IN"/>
          </a:p>
        </p:txBody>
      </p:sp>
      <p:sp>
        <p:nvSpPr>
          <p:cNvPr id="8" name="Footer Placeholder 7">
            <a:extLst>
              <a:ext uri="{FF2B5EF4-FFF2-40B4-BE49-F238E27FC236}">
                <a16:creationId xmlns:a16="http://schemas.microsoft.com/office/drawing/2014/main" id="{37D22056-5FB2-4A15-B0A2-607C9C1735E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C79D3633-5278-40EA-AD34-E13AD0903CD3}"/>
              </a:ext>
            </a:extLst>
          </p:cNvPr>
          <p:cNvSpPr>
            <a:spLocks noGrp="1"/>
          </p:cNvSpPr>
          <p:nvPr>
            <p:ph type="sldNum" sz="quarter" idx="12"/>
          </p:nvPr>
        </p:nvSpPr>
        <p:spPr/>
        <p:txBody>
          <a:bodyPr/>
          <a:lstStyle/>
          <a:p>
            <a:fld id="{87467F63-0110-4539-AAB3-A0545D9FFEF7}" type="slidenum">
              <a:rPr lang="en-IN" smtClean="0"/>
              <a:t>‹#›</a:t>
            </a:fld>
            <a:endParaRPr lang="en-IN"/>
          </a:p>
        </p:txBody>
      </p:sp>
    </p:spTree>
    <p:extLst>
      <p:ext uri="{BB962C8B-B14F-4D97-AF65-F5344CB8AC3E}">
        <p14:creationId xmlns:p14="http://schemas.microsoft.com/office/powerpoint/2010/main" val="31467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BA1B-3209-484C-9DBF-8FB6AFFF519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A0368F2-8915-4D4C-80F3-4A9BD89AED4B}"/>
              </a:ext>
            </a:extLst>
          </p:cNvPr>
          <p:cNvSpPr>
            <a:spLocks noGrp="1"/>
          </p:cNvSpPr>
          <p:nvPr>
            <p:ph type="dt" sz="half" idx="10"/>
          </p:nvPr>
        </p:nvSpPr>
        <p:spPr/>
        <p:txBody>
          <a:bodyPr/>
          <a:lstStyle/>
          <a:p>
            <a:fld id="{A1C250E2-753B-4373-8F64-6F5ECF02B1E3}" type="datetimeFigureOut">
              <a:rPr lang="en-IN" smtClean="0"/>
              <a:t>21-11-2021</a:t>
            </a:fld>
            <a:endParaRPr lang="en-IN"/>
          </a:p>
        </p:txBody>
      </p:sp>
      <p:sp>
        <p:nvSpPr>
          <p:cNvPr id="4" name="Footer Placeholder 3">
            <a:extLst>
              <a:ext uri="{FF2B5EF4-FFF2-40B4-BE49-F238E27FC236}">
                <a16:creationId xmlns:a16="http://schemas.microsoft.com/office/drawing/2014/main" id="{DCCE58BB-7800-4A00-9F6D-A90B4BDB7A0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49AAA19-9630-4A8C-B9DC-F71CA0D6BE14}"/>
              </a:ext>
            </a:extLst>
          </p:cNvPr>
          <p:cNvSpPr>
            <a:spLocks noGrp="1"/>
          </p:cNvSpPr>
          <p:nvPr>
            <p:ph type="sldNum" sz="quarter" idx="12"/>
          </p:nvPr>
        </p:nvSpPr>
        <p:spPr/>
        <p:txBody>
          <a:bodyPr/>
          <a:lstStyle/>
          <a:p>
            <a:fld id="{87467F63-0110-4539-AAB3-A0545D9FFEF7}" type="slidenum">
              <a:rPr lang="en-IN" smtClean="0"/>
              <a:t>‹#›</a:t>
            </a:fld>
            <a:endParaRPr lang="en-IN"/>
          </a:p>
        </p:txBody>
      </p:sp>
    </p:spTree>
    <p:extLst>
      <p:ext uri="{BB962C8B-B14F-4D97-AF65-F5344CB8AC3E}">
        <p14:creationId xmlns:p14="http://schemas.microsoft.com/office/powerpoint/2010/main" val="354178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032A54-5CDA-48A8-AA4D-80F6C60A21F1}"/>
              </a:ext>
            </a:extLst>
          </p:cNvPr>
          <p:cNvSpPr>
            <a:spLocks noGrp="1"/>
          </p:cNvSpPr>
          <p:nvPr>
            <p:ph type="dt" sz="half" idx="10"/>
          </p:nvPr>
        </p:nvSpPr>
        <p:spPr/>
        <p:txBody>
          <a:bodyPr/>
          <a:lstStyle/>
          <a:p>
            <a:fld id="{A1C250E2-753B-4373-8F64-6F5ECF02B1E3}" type="datetimeFigureOut">
              <a:rPr lang="en-IN" smtClean="0"/>
              <a:t>21-11-2021</a:t>
            </a:fld>
            <a:endParaRPr lang="en-IN"/>
          </a:p>
        </p:txBody>
      </p:sp>
      <p:sp>
        <p:nvSpPr>
          <p:cNvPr id="3" name="Footer Placeholder 2">
            <a:extLst>
              <a:ext uri="{FF2B5EF4-FFF2-40B4-BE49-F238E27FC236}">
                <a16:creationId xmlns:a16="http://schemas.microsoft.com/office/drawing/2014/main" id="{B4D6FBD7-C729-469D-B308-1D2AE29B1C8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1F280DE-C775-477C-BDCE-9C6D59B31D6F}"/>
              </a:ext>
            </a:extLst>
          </p:cNvPr>
          <p:cNvSpPr>
            <a:spLocks noGrp="1"/>
          </p:cNvSpPr>
          <p:nvPr>
            <p:ph type="sldNum" sz="quarter" idx="12"/>
          </p:nvPr>
        </p:nvSpPr>
        <p:spPr/>
        <p:txBody>
          <a:bodyPr/>
          <a:lstStyle/>
          <a:p>
            <a:fld id="{87467F63-0110-4539-AAB3-A0545D9FFEF7}" type="slidenum">
              <a:rPr lang="en-IN" smtClean="0"/>
              <a:t>‹#›</a:t>
            </a:fld>
            <a:endParaRPr lang="en-IN"/>
          </a:p>
        </p:txBody>
      </p:sp>
    </p:spTree>
    <p:extLst>
      <p:ext uri="{BB962C8B-B14F-4D97-AF65-F5344CB8AC3E}">
        <p14:creationId xmlns:p14="http://schemas.microsoft.com/office/powerpoint/2010/main" val="3790571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6EED-5C11-493F-BA06-3FE840E749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9F1DF17-09CB-46C6-84B9-DB57EBE8B8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63727D9-EBB5-4456-BBBB-42ED03B40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56DF7-E84A-4840-A5E6-C7F596879928}"/>
              </a:ext>
            </a:extLst>
          </p:cNvPr>
          <p:cNvSpPr>
            <a:spLocks noGrp="1"/>
          </p:cNvSpPr>
          <p:nvPr>
            <p:ph type="dt" sz="half" idx="10"/>
          </p:nvPr>
        </p:nvSpPr>
        <p:spPr/>
        <p:txBody>
          <a:bodyPr/>
          <a:lstStyle/>
          <a:p>
            <a:fld id="{A1C250E2-753B-4373-8F64-6F5ECF02B1E3}" type="datetimeFigureOut">
              <a:rPr lang="en-IN" smtClean="0"/>
              <a:t>21-11-2021</a:t>
            </a:fld>
            <a:endParaRPr lang="en-IN"/>
          </a:p>
        </p:txBody>
      </p:sp>
      <p:sp>
        <p:nvSpPr>
          <p:cNvPr id="6" name="Footer Placeholder 5">
            <a:extLst>
              <a:ext uri="{FF2B5EF4-FFF2-40B4-BE49-F238E27FC236}">
                <a16:creationId xmlns:a16="http://schemas.microsoft.com/office/drawing/2014/main" id="{3652BABA-FF68-493E-9704-E7067069E71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F21E09E-50AC-4D9D-89E8-72087B4AD607}"/>
              </a:ext>
            </a:extLst>
          </p:cNvPr>
          <p:cNvSpPr>
            <a:spLocks noGrp="1"/>
          </p:cNvSpPr>
          <p:nvPr>
            <p:ph type="sldNum" sz="quarter" idx="12"/>
          </p:nvPr>
        </p:nvSpPr>
        <p:spPr/>
        <p:txBody>
          <a:bodyPr/>
          <a:lstStyle/>
          <a:p>
            <a:fld id="{87467F63-0110-4539-AAB3-A0545D9FFEF7}" type="slidenum">
              <a:rPr lang="en-IN" smtClean="0"/>
              <a:t>‹#›</a:t>
            </a:fld>
            <a:endParaRPr lang="en-IN"/>
          </a:p>
        </p:txBody>
      </p:sp>
    </p:spTree>
    <p:extLst>
      <p:ext uri="{BB962C8B-B14F-4D97-AF65-F5344CB8AC3E}">
        <p14:creationId xmlns:p14="http://schemas.microsoft.com/office/powerpoint/2010/main" val="3458018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88669-2818-4DB1-9F9B-3A9C085041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C9AA82E-B173-491F-83CE-CD9419ADBE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33F1EFF-891F-4E8F-AE89-69A6AFCBF1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370A7-8331-4276-9476-8C18AFFB9E0D}"/>
              </a:ext>
            </a:extLst>
          </p:cNvPr>
          <p:cNvSpPr>
            <a:spLocks noGrp="1"/>
          </p:cNvSpPr>
          <p:nvPr>
            <p:ph type="dt" sz="half" idx="10"/>
          </p:nvPr>
        </p:nvSpPr>
        <p:spPr/>
        <p:txBody>
          <a:bodyPr/>
          <a:lstStyle/>
          <a:p>
            <a:fld id="{A1C250E2-753B-4373-8F64-6F5ECF02B1E3}" type="datetimeFigureOut">
              <a:rPr lang="en-IN" smtClean="0"/>
              <a:t>21-11-2021</a:t>
            </a:fld>
            <a:endParaRPr lang="en-IN"/>
          </a:p>
        </p:txBody>
      </p:sp>
      <p:sp>
        <p:nvSpPr>
          <p:cNvPr id="6" name="Footer Placeholder 5">
            <a:extLst>
              <a:ext uri="{FF2B5EF4-FFF2-40B4-BE49-F238E27FC236}">
                <a16:creationId xmlns:a16="http://schemas.microsoft.com/office/drawing/2014/main" id="{7EF2637F-3D1A-43BC-A78F-FA6392DC20F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2242198-7D56-4972-A830-24F44C23BAAC}"/>
              </a:ext>
            </a:extLst>
          </p:cNvPr>
          <p:cNvSpPr>
            <a:spLocks noGrp="1"/>
          </p:cNvSpPr>
          <p:nvPr>
            <p:ph type="sldNum" sz="quarter" idx="12"/>
          </p:nvPr>
        </p:nvSpPr>
        <p:spPr/>
        <p:txBody>
          <a:bodyPr/>
          <a:lstStyle/>
          <a:p>
            <a:fld id="{87467F63-0110-4539-AAB3-A0545D9FFEF7}" type="slidenum">
              <a:rPr lang="en-IN" smtClean="0"/>
              <a:t>‹#›</a:t>
            </a:fld>
            <a:endParaRPr lang="en-IN"/>
          </a:p>
        </p:txBody>
      </p:sp>
    </p:spTree>
    <p:extLst>
      <p:ext uri="{BB962C8B-B14F-4D97-AF65-F5344CB8AC3E}">
        <p14:creationId xmlns:p14="http://schemas.microsoft.com/office/powerpoint/2010/main" val="1499003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EB28E-DBE1-4D10-AE0A-DF8DB8EC7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AF30126-E2D1-4B55-83B1-F8186294BD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56BBA82-404B-41D1-91DD-803D628E55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250E2-753B-4373-8F64-6F5ECF02B1E3}" type="datetimeFigureOut">
              <a:rPr lang="en-IN" smtClean="0"/>
              <a:t>21-11-2021</a:t>
            </a:fld>
            <a:endParaRPr lang="en-IN"/>
          </a:p>
        </p:txBody>
      </p:sp>
      <p:sp>
        <p:nvSpPr>
          <p:cNvPr id="5" name="Footer Placeholder 4">
            <a:extLst>
              <a:ext uri="{FF2B5EF4-FFF2-40B4-BE49-F238E27FC236}">
                <a16:creationId xmlns:a16="http://schemas.microsoft.com/office/drawing/2014/main" id="{837CCF99-1165-4E46-BF24-683A7A2A9F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283530A-DD7D-4BD4-A44A-C46EFD8AF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67F63-0110-4539-AAB3-A0545D9FFEF7}" type="slidenum">
              <a:rPr lang="en-IN" smtClean="0"/>
              <a:t>‹#›</a:t>
            </a:fld>
            <a:endParaRPr lang="en-IN"/>
          </a:p>
        </p:txBody>
      </p:sp>
    </p:spTree>
    <p:extLst>
      <p:ext uri="{BB962C8B-B14F-4D97-AF65-F5344CB8AC3E}">
        <p14:creationId xmlns:p14="http://schemas.microsoft.com/office/powerpoint/2010/main" val="1221923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4.xml"/><Relationship Id="rId4" Type="http://schemas.openxmlformats.org/officeDocument/2006/relationships/image" Target="../media/image148.jpeg"/></Relationships>
</file>

<file path=ppt/slides/_rels/slide11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65.gif"/><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6.gi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4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4.xml"/><Relationship Id="rId5" Type="http://schemas.openxmlformats.org/officeDocument/2006/relationships/image" Target="../media/image92.jpg"/><Relationship Id="rId4" Type="http://schemas.openxmlformats.org/officeDocument/2006/relationships/image" Target="../media/image91.jpg"/></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49718-2134-40D0-85D9-4BD00ADB93E1}"/>
              </a:ext>
            </a:extLst>
          </p:cNvPr>
          <p:cNvSpPr>
            <a:spLocks noGrp="1"/>
          </p:cNvSpPr>
          <p:nvPr>
            <p:ph type="ctrTitle"/>
          </p:nvPr>
        </p:nvSpPr>
        <p:spPr/>
        <p:txBody>
          <a:bodyPr/>
          <a:lstStyle/>
          <a:p>
            <a:endParaRPr lang="en-IN"/>
          </a:p>
        </p:txBody>
      </p:sp>
      <p:sp>
        <p:nvSpPr>
          <p:cNvPr id="3" name="Subtitle 2">
            <a:extLst>
              <a:ext uri="{FF2B5EF4-FFF2-40B4-BE49-F238E27FC236}">
                <a16:creationId xmlns:a16="http://schemas.microsoft.com/office/drawing/2014/main" id="{FD463B28-A2B3-464A-B019-AC5B4F88256E}"/>
              </a:ext>
            </a:extLst>
          </p:cNvPr>
          <p:cNvSpPr>
            <a:spLocks noGrp="1"/>
          </p:cNvSpPr>
          <p:nvPr>
            <p:ph type="subTitle" idx="1"/>
          </p:nvPr>
        </p:nvSpPr>
        <p:spPr/>
        <p:txBody>
          <a:bodyPr/>
          <a:lstStyle/>
          <a:p>
            <a:r>
              <a:rPr lang="en-US" b="1" dirty="0">
                <a:solidFill>
                  <a:schemeClr val="accent5">
                    <a:lumMod val="50000"/>
                  </a:schemeClr>
                </a:solidFill>
              </a:rPr>
              <a:t>APPROVED BY AICTE, NEW DELHI</a:t>
            </a:r>
          </a:p>
          <a:p>
            <a:r>
              <a:rPr lang="en-US" b="1" dirty="0">
                <a:solidFill>
                  <a:schemeClr val="accent5">
                    <a:lumMod val="50000"/>
                  </a:schemeClr>
                </a:solidFill>
              </a:rPr>
              <a:t>&amp;</a:t>
            </a:r>
          </a:p>
          <a:p>
            <a:r>
              <a:rPr lang="en-US" b="1" dirty="0">
                <a:solidFill>
                  <a:schemeClr val="accent5">
                    <a:lumMod val="50000"/>
                  </a:schemeClr>
                </a:solidFill>
              </a:rPr>
              <a:t>PERMANENTLY AFFILIATED TO ANNA UNIVERSITY, CHENNAI</a:t>
            </a:r>
            <a:endParaRPr lang="en-IN" b="1" dirty="0">
              <a:solidFill>
                <a:schemeClr val="accent5">
                  <a:lumMod val="50000"/>
                </a:schemeClr>
              </a:solidFill>
            </a:endParaRPr>
          </a:p>
        </p:txBody>
      </p:sp>
      <p:pic>
        <p:nvPicPr>
          <p:cNvPr id="5" name="Picture 4">
            <a:extLst>
              <a:ext uri="{FF2B5EF4-FFF2-40B4-BE49-F238E27FC236}">
                <a16:creationId xmlns:a16="http://schemas.microsoft.com/office/drawing/2014/main" id="{03283959-CFF0-4086-807F-AF142BDE2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294641"/>
            <a:ext cx="9144000" cy="3134359"/>
          </a:xfrm>
          <a:prstGeom prst="rect">
            <a:avLst/>
          </a:prstGeom>
        </p:spPr>
      </p:pic>
    </p:spTree>
    <p:extLst>
      <p:ext uri="{BB962C8B-B14F-4D97-AF65-F5344CB8AC3E}">
        <p14:creationId xmlns:p14="http://schemas.microsoft.com/office/powerpoint/2010/main" val="1083874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6F21-FFB4-4D6A-9ECE-55E1F1BB9003}"/>
              </a:ext>
            </a:extLst>
          </p:cNvPr>
          <p:cNvSpPr>
            <a:spLocks noGrp="1"/>
          </p:cNvSpPr>
          <p:nvPr>
            <p:ph type="title"/>
          </p:nvPr>
        </p:nvSpPr>
        <p:spPr>
          <a:xfrm>
            <a:off x="838200" y="365125"/>
            <a:ext cx="10515600" cy="3780155"/>
          </a:xfrm>
        </p:spPr>
        <p:txBody>
          <a:bodyPr>
            <a:normAutofit/>
          </a:bodyPr>
          <a:lstStyle/>
          <a:p>
            <a:pPr algn="ctr"/>
            <a:r>
              <a:rPr lang="en-US" sz="6600" b="1" i="1" dirty="0">
                <a:solidFill>
                  <a:srgbClr val="FF0000"/>
                </a:solidFill>
              </a:rPr>
              <a:t>GOVERNANCE</a:t>
            </a:r>
            <a:endParaRPr lang="en-IN" sz="6600" b="1" i="1" dirty="0">
              <a:solidFill>
                <a:srgbClr val="FF0000"/>
              </a:solidFill>
            </a:endParaRPr>
          </a:p>
        </p:txBody>
      </p:sp>
      <p:sp>
        <p:nvSpPr>
          <p:cNvPr id="3" name="Content Placeholder 2">
            <a:extLst>
              <a:ext uri="{FF2B5EF4-FFF2-40B4-BE49-F238E27FC236}">
                <a16:creationId xmlns:a16="http://schemas.microsoft.com/office/drawing/2014/main" id="{37F665FC-8978-42B0-A62D-FB41D384C767}"/>
              </a:ext>
            </a:extLst>
          </p:cNvPr>
          <p:cNvSpPr>
            <a:spLocks noGrp="1"/>
          </p:cNvSpPr>
          <p:nvPr>
            <p:ph idx="1"/>
          </p:nvPr>
        </p:nvSpPr>
        <p:spPr/>
        <p:txBody>
          <a:bodyPr/>
          <a:lstStyle/>
          <a:p>
            <a:endParaRPr lang="en-IN" dirty="0"/>
          </a:p>
        </p:txBody>
      </p:sp>
    </p:spTree>
    <p:extLst>
      <p:ext uri="{BB962C8B-B14F-4D97-AF65-F5344CB8AC3E}">
        <p14:creationId xmlns:p14="http://schemas.microsoft.com/office/powerpoint/2010/main" val="11311339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0D1D-2A2D-4173-B66C-5D828E0BCB08}"/>
              </a:ext>
            </a:extLst>
          </p:cNvPr>
          <p:cNvSpPr>
            <a:spLocks noGrp="1"/>
          </p:cNvSpPr>
          <p:nvPr>
            <p:ph type="title"/>
          </p:nvPr>
        </p:nvSpPr>
        <p:spPr>
          <a:xfrm>
            <a:off x="838200" y="233148"/>
            <a:ext cx="10515600" cy="605836"/>
          </a:xfrm>
        </p:spPr>
        <p:txBody>
          <a:bodyPr>
            <a:normAutofit fontScale="90000"/>
          </a:bodyPr>
          <a:lstStyle/>
          <a:p>
            <a:pPr algn="ctr"/>
            <a:r>
              <a:rPr lang="en-IN" b="1" dirty="0"/>
              <a:t>Academic Research – Sample List</a:t>
            </a:r>
          </a:p>
        </p:txBody>
      </p:sp>
      <p:graphicFrame>
        <p:nvGraphicFramePr>
          <p:cNvPr id="4" name="Content Placeholder 3">
            <a:extLst>
              <a:ext uri="{FF2B5EF4-FFF2-40B4-BE49-F238E27FC236}">
                <a16:creationId xmlns:a16="http://schemas.microsoft.com/office/drawing/2014/main" id="{BF49E13B-0C44-44D2-A1CE-CA6D8B1C1D37}"/>
              </a:ext>
            </a:extLst>
          </p:cNvPr>
          <p:cNvGraphicFramePr>
            <a:graphicFrameLocks noGrp="1"/>
          </p:cNvGraphicFramePr>
          <p:nvPr>
            <p:ph idx="1"/>
          </p:nvPr>
        </p:nvGraphicFramePr>
        <p:xfrm>
          <a:off x="169682" y="970964"/>
          <a:ext cx="11792932" cy="5850354"/>
        </p:xfrm>
        <a:graphic>
          <a:graphicData uri="http://schemas.openxmlformats.org/drawingml/2006/table">
            <a:tbl>
              <a:tblPr firstRow="1" firstCol="1" bandRow="1">
                <a:tableStyleId>{616DA210-FB5B-4158-B5E0-FEB733F419BA}</a:tableStyleId>
              </a:tblPr>
              <a:tblGrid>
                <a:gridCol w="678730">
                  <a:extLst>
                    <a:ext uri="{9D8B030D-6E8A-4147-A177-3AD203B41FA5}">
                      <a16:colId xmlns:a16="http://schemas.microsoft.com/office/drawing/2014/main" val="3872724918"/>
                    </a:ext>
                  </a:extLst>
                </a:gridCol>
                <a:gridCol w="3493633">
                  <a:extLst>
                    <a:ext uri="{9D8B030D-6E8A-4147-A177-3AD203B41FA5}">
                      <a16:colId xmlns:a16="http://schemas.microsoft.com/office/drawing/2014/main" val="2518859219"/>
                    </a:ext>
                  </a:extLst>
                </a:gridCol>
                <a:gridCol w="1985229">
                  <a:extLst>
                    <a:ext uri="{9D8B030D-6E8A-4147-A177-3AD203B41FA5}">
                      <a16:colId xmlns:a16="http://schemas.microsoft.com/office/drawing/2014/main" val="2471124418"/>
                    </a:ext>
                  </a:extLst>
                </a:gridCol>
                <a:gridCol w="2611898">
                  <a:extLst>
                    <a:ext uri="{9D8B030D-6E8A-4147-A177-3AD203B41FA5}">
                      <a16:colId xmlns:a16="http://schemas.microsoft.com/office/drawing/2014/main" val="2868257846"/>
                    </a:ext>
                  </a:extLst>
                </a:gridCol>
                <a:gridCol w="1178511">
                  <a:extLst>
                    <a:ext uri="{9D8B030D-6E8A-4147-A177-3AD203B41FA5}">
                      <a16:colId xmlns:a16="http://schemas.microsoft.com/office/drawing/2014/main" val="573834201"/>
                    </a:ext>
                  </a:extLst>
                </a:gridCol>
                <a:gridCol w="1844931">
                  <a:extLst>
                    <a:ext uri="{9D8B030D-6E8A-4147-A177-3AD203B41FA5}">
                      <a16:colId xmlns:a16="http://schemas.microsoft.com/office/drawing/2014/main" val="2864446859"/>
                    </a:ext>
                  </a:extLst>
                </a:gridCol>
              </a:tblGrid>
              <a:tr h="591828">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S.</a:t>
                      </a:r>
                      <a:endParaRPr lang="en-IN" sz="1400">
                        <a:effectLst/>
                        <a:latin typeface="Times New Roman" panose="02020603050405020304" pitchFamily="18" charset="0"/>
                        <a:cs typeface="Times New Roman" panose="02020603050405020304" pitchFamily="18" charset="0"/>
                      </a:endParaRPr>
                    </a:p>
                    <a:p>
                      <a:pPr algn="ctr">
                        <a:lnSpc>
                          <a:spcPct val="115000"/>
                        </a:lnSpc>
                      </a:pPr>
                      <a:r>
                        <a:rPr lang="en-US" sz="1400">
                          <a:effectLst/>
                          <a:latin typeface="Times New Roman" panose="02020603050405020304" pitchFamily="18" charset="0"/>
                          <a:cs typeface="Times New Roman" panose="02020603050405020304" pitchFamily="18" charset="0"/>
                        </a:rPr>
                        <a:t>No</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15000"/>
                        </a:lnSpc>
                      </a:pPr>
                      <a:r>
                        <a:rPr lang="en-US" sz="1400" dirty="0">
                          <a:effectLst/>
                          <a:latin typeface="Times New Roman" panose="02020603050405020304" pitchFamily="18" charset="0"/>
                          <a:cs typeface="Times New Roman" panose="02020603050405020304" pitchFamily="18" charset="0"/>
                        </a:rPr>
                        <a:t>Title of paper</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Name of the author/s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Name of the Journal</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Year of Publication</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ISBN/ISSN Number</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5314" marR="65314" marT="0" marB="0" anchor="ctr"/>
                </a:tc>
                <a:extLst>
                  <a:ext uri="{0D108BD9-81ED-4DB2-BD59-A6C34878D82A}">
                    <a16:rowId xmlns:a16="http://schemas.microsoft.com/office/drawing/2014/main" val="4108868584"/>
                  </a:ext>
                </a:extLst>
              </a:tr>
              <a:tr h="627581">
                <a:tc>
                  <a:txBody>
                    <a:bodyPr/>
                    <a:lstStyle/>
                    <a:p>
                      <a:pPr algn="ctr">
                        <a:lnSpc>
                          <a:spcPct val="115000"/>
                        </a:lnSpc>
                      </a:pPr>
                      <a:r>
                        <a:rPr lang="en-IN" sz="1400" b="1"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Impact of Influencer Marketing in Brands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Ms.J.R.Mary Sheela , Dr.T.Bina</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Nehru Journal of Management and Research </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2230-7974</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3818897"/>
                  </a:ext>
                </a:extLst>
              </a:tr>
              <a:tr h="704847">
                <a:tc>
                  <a:txBody>
                    <a:bodyPr/>
                    <a:lstStyle/>
                    <a:p>
                      <a:pPr algn="ctr">
                        <a:lnSpc>
                          <a:spcPct val="115000"/>
                        </a:lnSpc>
                      </a:pPr>
                      <a:r>
                        <a:rPr lang="en-IN" sz="1400" b="1" dirty="0">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Consumer Buying Behaviour of Millennial - The Future of Online Retails and Offline Retail in India</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Dr.T.Bina</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International Journal of Innovation Science and Research </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2319-9369</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2009010"/>
                  </a:ext>
                </a:extLst>
              </a:tr>
              <a:tr h="791034">
                <a:tc>
                  <a:txBody>
                    <a:bodyPr/>
                    <a:lstStyle/>
                    <a:p>
                      <a:pPr algn="ctr">
                        <a:lnSpc>
                          <a:spcPct val="115000"/>
                        </a:lnSpc>
                      </a:pPr>
                      <a:r>
                        <a:rPr lang="en-IN" sz="1400" b="1" dirty="0">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study on Stress Management Strategies of Students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Mr.A.Manoj Kumar</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Asian Journal of Science and Technology </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0976-3376</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3602186"/>
                  </a:ext>
                </a:extLst>
              </a:tr>
              <a:tr h="704847">
                <a:tc>
                  <a:txBody>
                    <a:bodyPr/>
                    <a:lstStyle/>
                    <a:p>
                      <a:pPr algn="ctr">
                        <a:lnSpc>
                          <a:spcPct val="115000"/>
                        </a:lnSpc>
                      </a:pPr>
                      <a:r>
                        <a:rPr lang="en-IN" sz="1400" b="1" dirty="0">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Study on the customer preference towards online streaming services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Mr.K.Sampath Kumar</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International Journal of Recent Advance in Multi-Disciplinary Research</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2350-0743</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3787541"/>
                  </a:ext>
                </a:extLst>
              </a:tr>
              <a:tr h="950228">
                <a:tc>
                  <a:txBody>
                    <a:bodyPr/>
                    <a:lstStyle/>
                    <a:p>
                      <a:pPr algn="ctr">
                        <a:lnSpc>
                          <a:spcPct val="115000"/>
                        </a:lnSpc>
                      </a:pPr>
                      <a:r>
                        <a:rPr lang="en-IN" sz="1400" b="1" dirty="0">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Predictive analysis of the factors that influence customers’ preference for online platforms while buying insurance policy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Ms. A.Indira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International Journal of Management and Social Sciences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2018</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Volume – 8, No.1.2 (2018) – IJMSS – SEP 8(1.2) Special Issue 2018</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9208339"/>
                  </a:ext>
                </a:extLst>
              </a:tr>
              <a:tr h="708845">
                <a:tc>
                  <a:txBody>
                    <a:bodyPr/>
                    <a:lstStyle/>
                    <a:p>
                      <a:pPr algn="ctr">
                        <a:lnSpc>
                          <a:spcPct val="115000"/>
                        </a:lnSpc>
                      </a:pPr>
                      <a:r>
                        <a:rPr lang="en-IN" sz="1400" b="1" dirty="0">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College students’ banking habit in Coimbatore District with reference to the usage of digital payment systems</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Ms. A.Indira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International Journal of Scientific Research and Review</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2018</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Volume – VII, Sept -2018, ISSN No: 2279 – 543x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2720313"/>
                  </a:ext>
                </a:extLst>
              </a:tr>
              <a:tr h="708845">
                <a:tc>
                  <a:txBody>
                    <a:bodyPr/>
                    <a:lstStyle/>
                    <a:p>
                      <a:pPr algn="ctr">
                        <a:lnSpc>
                          <a:spcPct val="115000"/>
                        </a:lnSpc>
                      </a:pPr>
                      <a:r>
                        <a:rPr lang="en-IN" sz="1400" b="1" dirty="0">
                          <a:effectLst/>
                          <a:latin typeface="Times New Roman" panose="02020603050405020304" pitchFamily="18" charset="0"/>
                          <a:ea typeface="Calibri" panose="020F0502020204030204" pitchFamily="34" charset="0"/>
                          <a:cs typeface="Times New Roman" panose="02020603050405020304" pitchFamily="18" charset="0"/>
                        </a:rPr>
                        <a:t>7</a:t>
                      </a:r>
                    </a:p>
                  </a:txBody>
                  <a:tcPr marL="68580" marR="68580" marT="0" marB="0" anchor="ctr"/>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Assessing Financial Literacy Levels of Banking and IT/Ites Employees</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Dr.P.Shanmugha Priya, Mr.R.Vishal Kumar</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International Journal of Engineering and Advanced Technology </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2019</a:t>
                      </a:r>
                      <a:endParaRPr lang="en-IN"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2249-8958, Volume - 8, Issue - 5, June 2019</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1209129"/>
                  </a:ext>
                </a:extLst>
              </a:tr>
            </a:tbl>
          </a:graphicData>
        </a:graphic>
      </p:graphicFrame>
    </p:spTree>
    <p:extLst>
      <p:ext uri="{BB962C8B-B14F-4D97-AF65-F5344CB8AC3E}">
        <p14:creationId xmlns:p14="http://schemas.microsoft.com/office/powerpoint/2010/main" val="11669083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04EF-80E9-4896-8541-E8D3A0E2C6FC}"/>
              </a:ext>
            </a:extLst>
          </p:cNvPr>
          <p:cNvSpPr>
            <a:spLocks noGrp="1"/>
          </p:cNvSpPr>
          <p:nvPr>
            <p:ph type="title"/>
          </p:nvPr>
        </p:nvSpPr>
        <p:spPr>
          <a:xfrm>
            <a:off x="838200" y="365125"/>
            <a:ext cx="10515600" cy="624689"/>
          </a:xfrm>
        </p:spPr>
        <p:txBody>
          <a:bodyPr>
            <a:normAutofit fontScale="90000"/>
          </a:bodyPr>
          <a:lstStyle/>
          <a:p>
            <a:pPr algn="ctr"/>
            <a:r>
              <a:rPr lang="en-IN" b="1" dirty="0"/>
              <a:t>Online </a:t>
            </a:r>
            <a:r>
              <a:rPr lang="en-IN" b="1" dirty="0" err="1"/>
              <a:t>MooC</a:t>
            </a:r>
            <a:r>
              <a:rPr lang="en-IN" b="1" dirty="0"/>
              <a:t> Courses </a:t>
            </a:r>
          </a:p>
        </p:txBody>
      </p:sp>
      <p:graphicFrame>
        <p:nvGraphicFramePr>
          <p:cNvPr id="4" name="Table 4">
            <a:extLst>
              <a:ext uri="{FF2B5EF4-FFF2-40B4-BE49-F238E27FC236}">
                <a16:creationId xmlns:a16="http://schemas.microsoft.com/office/drawing/2014/main" id="{E20DB0D3-4795-4521-BB28-7096D79FFFF7}"/>
              </a:ext>
            </a:extLst>
          </p:cNvPr>
          <p:cNvGraphicFramePr>
            <a:graphicFrameLocks noGrp="1"/>
          </p:cNvGraphicFramePr>
          <p:nvPr>
            <p:ph idx="1"/>
            <p:extLst>
              <p:ext uri="{D42A27DB-BD31-4B8C-83A1-F6EECF244321}">
                <p14:modId xmlns:p14="http://schemas.microsoft.com/office/powerpoint/2010/main" val="300408303"/>
              </p:ext>
            </p:extLst>
          </p:nvPr>
        </p:nvGraphicFramePr>
        <p:xfrm>
          <a:off x="335280" y="1376313"/>
          <a:ext cx="11533066" cy="5186413"/>
        </p:xfrm>
        <a:graphic>
          <a:graphicData uri="http://schemas.openxmlformats.org/drawingml/2006/table">
            <a:tbl>
              <a:tblPr firstRow="1" bandRow="1">
                <a:tableStyleId>{616DA210-FB5B-4158-B5E0-FEB733F419BA}</a:tableStyleId>
              </a:tblPr>
              <a:tblGrid>
                <a:gridCol w="897005">
                  <a:extLst>
                    <a:ext uri="{9D8B030D-6E8A-4147-A177-3AD203B41FA5}">
                      <a16:colId xmlns:a16="http://schemas.microsoft.com/office/drawing/2014/main" val="339854088"/>
                    </a:ext>
                  </a:extLst>
                </a:gridCol>
                <a:gridCol w="2059768">
                  <a:extLst>
                    <a:ext uri="{9D8B030D-6E8A-4147-A177-3AD203B41FA5}">
                      <a16:colId xmlns:a16="http://schemas.microsoft.com/office/drawing/2014/main" val="1500833869"/>
                    </a:ext>
                  </a:extLst>
                </a:gridCol>
                <a:gridCol w="2756758">
                  <a:extLst>
                    <a:ext uri="{9D8B030D-6E8A-4147-A177-3AD203B41FA5}">
                      <a16:colId xmlns:a16="http://schemas.microsoft.com/office/drawing/2014/main" val="1509228570"/>
                    </a:ext>
                  </a:extLst>
                </a:gridCol>
                <a:gridCol w="3498656">
                  <a:extLst>
                    <a:ext uri="{9D8B030D-6E8A-4147-A177-3AD203B41FA5}">
                      <a16:colId xmlns:a16="http://schemas.microsoft.com/office/drawing/2014/main" val="1957527466"/>
                    </a:ext>
                  </a:extLst>
                </a:gridCol>
                <a:gridCol w="2320879">
                  <a:extLst>
                    <a:ext uri="{9D8B030D-6E8A-4147-A177-3AD203B41FA5}">
                      <a16:colId xmlns:a16="http://schemas.microsoft.com/office/drawing/2014/main" val="4008216565"/>
                    </a:ext>
                  </a:extLst>
                </a:gridCol>
              </a:tblGrid>
              <a:tr h="496672">
                <a:tc>
                  <a:txBody>
                    <a:bodyPr/>
                    <a:lstStyle/>
                    <a:p>
                      <a:pPr algn="ctr">
                        <a:lnSpc>
                          <a:spcPct val="150000"/>
                        </a:lnSpc>
                      </a:pPr>
                      <a:r>
                        <a:rPr lang="en-IN" dirty="0">
                          <a:latin typeface="Times New Roman" panose="02020603050405020304" pitchFamily="18" charset="0"/>
                          <a:cs typeface="Times New Roman" panose="02020603050405020304" pitchFamily="18" charset="0"/>
                        </a:rPr>
                        <a:t>S.No</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Faculty Name </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Course Name</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University</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Date</a:t>
                      </a:r>
                    </a:p>
                  </a:txBody>
                  <a:tcPr/>
                </a:tc>
                <a:extLst>
                  <a:ext uri="{0D108BD9-81ED-4DB2-BD59-A6C34878D82A}">
                    <a16:rowId xmlns:a16="http://schemas.microsoft.com/office/drawing/2014/main" val="1605814549"/>
                  </a:ext>
                </a:extLst>
              </a:tr>
              <a:tr h="947181">
                <a:tc>
                  <a:txBody>
                    <a:bodyPr/>
                    <a:lstStyle/>
                    <a:p>
                      <a:pPr algn="ctr">
                        <a:lnSpc>
                          <a:spcPct val="150000"/>
                        </a:lnSpc>
                      </a:pPr>
                      <a:r>
                        <a:rPr lang="en-IN" dirty="0">
                          <a:latin typeface="Times New Roman" panose="02020603050405020304" pitchFamily="18" charset="0"/>
                          <a:cs typeface="Times New Roman" panose="02020603050405020304" pitchFamily="18" charset="0"/>
                        </a:rPr>
                        <a:t>1</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Indira A</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Excel Skills for Business</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Coursera – </a:t>
                      </a:r>
                      <a:r>
                        <a:rPr lang="en-IN" dirty="0" err="1">
                          <a:latin typeface="Times New Roman" panose="02020603050405020304" pitchFamily="18" charset="0"/>
                          <a:cs typeface="Times New Roman" panose="02020603050405020304" pitchFamily="18" charset="0"/>
                        </a:rPr>
                        <a:t>Macquaire</a:t>
                      </a:r>
                      <a:r>
                        <a:rPr lang="en-IN" dirty="0">
                          <a:latin typeface="Times New Roman" panose="02020603050405020304" pitchFamily="18" charset="0"/>
                          <a:cs typeface="Times New Roman" panose="02020603050405020304" pitchFamily="18" charset="0"/>
                        </a:rPr>
                        <a:t> University, Australia</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Nov 2020</a:t>
                      </a:r>
                    </a:p>
                    <a:p>
                      <a:pPr>
                        <a:lnSpc>
                          <a:spcPct val="150000"/>
                        </a:lnSpc>
                      </a:pP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83603895"/>
                  </a:ext>
                </a:extLst>
              </a:tr>
              <a:tr h="1848198">
                <a:tc>
                  <a:txBody>
                    <a:bodyPr/>
                    <a:lstStyle/>
                    <a:p>
                      <a:pPr algn="ctr">
                        <a:lnSpc>
                          <a:spcPct val="150000"/>
                        </a:lnSpc>
                      </a:pPr>
                      <a:r>
                        <a:rPr lang="en-IN" dirty="0">
                          <a:latin typeface="Times New Roman" panose="02020603050405020304" pitchFamily="18" charset="0"/>
                          <a:cs typeface="Times New Roman" panose="02020603050405020304" pitchFamily="18" charset="0"/>
                        </a:rPr>
                        <a:t>2</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Dr T Bina</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Digital Analytics for Marketing Professionals – Marketing Analytics in Theory</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Coursera – Illinois University</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September 2020</a:t>
                      </a:r>
                    </a:p>
                  </a:txBody>
                  <a:tcPr/>
                </a:tc>
                <a:extLst>
                  <a:ext uri="{0D108BD9-81ED-4DB2-BD59-A6C34878D82A}">
                    <a16:rowId xmlns:a16="http://schemas.microsoft.com/office/drawing/2014/main" val="3575601306"/>
                  </a:ext>
                </a:extLst>
              </a:tr>
              <a:tr h="947181">
                <a:tc>
                  <a:txBody>
                    <a:bodyPr/>
                    <a:lstStyle/>
                    <a:p>
                      <a:pPr algn="ctr">
                        <a:lnSpc>
                          <a:spcPct val="150000"/>
                        </a:lnSpc>
                      </a:pPr>
                      <a:r>
                        <a:rPr lang="en-IN" dirty="0">
                          <a:latin typeface="Times New Roman" panose="02020603050405020304" pitchFamily="18" charset="0"/>
                          <a:cs typeface="Times New Roman" panose="02020603050405020304" pitchFamily="18" charset="0"/>
                        </a:rPr>
                        <a:t>3</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K Sampath Kumar</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Introduction to Personal Branding</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Coursera – University of Virginia</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March 2020</a:t>
                      </a:r>
                    </a:p>
                  </a:txBody>
                  <a:tcPr/>
                </a:tc>
                <a:extLst>
                  <a:ext uri="{0D108BD9-81ED-4DB2-BD59-A6C34878D82A}">
                    <a16:rowId xmlns:a16="http://schemas.microsoft.com/office/drawing/2014/main" val="2893127086"/>
                  </a:ext>
                </a:extLst>
              </a:tr>
              <a:tr h="947181">
                <a:tc>
                  <a:txBody>
                    <a:bodyPr/>
                    <a:lstStyle/>
                    <a:p>
                      <a:pPr algn="ctr">
                        <a:lnSpc>
                          <a:spcPct val="150000"/>
                        </a:lnSpc>
                      </a:pPr>
                      <a:r>
                        <a:rPr lang="en-IN" dirty="0">
                          <a:latin typeface="Times New Roman" panose="02020603050405020304" pitchFamily="18" charset="0"/>
                          <a:cs typeface="Times New Roman" panose="02020603050405020304" pitchFamily="18" charset="0"/>
                        </a:rPr>
                        <a:t>4</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K Sampath Kumar</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Introduction to Personal Branding</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Coursera – University of Virginia</a:t>
                      </a:r>
                    </a:p>
                  </a:txBody>
                  <a:tcPr/>
                </a:tc>
                <a:tc>
                  <a:txBody>
                    <a:bodyPr/>
                    <a:lstStyle/>
                    <a:p>
                      <a:pPr>
                        <a:lnSpc>
                          <a:spcPct val="150000"/>
                        </a:lnSpc>
                      </a:pPr>
                      <a:r>
                        <a:rPr lang="en-IN" dirty="0">
                          <a:latin typeface="Times New Roman" panose="02020603050405020304" pitchFamily="18" charset="0"/>
                          <a:cs typeface="Times New Roman" panose="02020603050405020304" pitchFamily="18" charset="0"/>
                        </a:rPr>
                        <a:t>March 2020</a:t>
                      </a:r>
                    </a:p>
                  </a:txBody>
                  <a:tcPr/>
                </a:tc>
                <a:extLst>
                  <a:ext uri="{0D108BD9-81ED-4DB2-BD59-A6C34878D82A}">
                    <a16:rowId xmlns:a16="http://schemas.microsoft.com/office/drawing/2014/main" val="247647213"/>
                  </a:ext>
                </a:extLst>
              </a:tr>
            </a:tbl>
          </a:graphicData>
        </a:graphic>
      </p:graphicFrame>
    </p:spTree>
    <p:extLst>
      <p:ext uri="{BB962C8B-B14F-4D97-AF65-F5344CB8AC3E}">
        <p14:creationId xmlns:p14="http://schemas.microsoft.com/office/powerpoint/2010/main" val="35233884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13E9-34DC-4377-BE7B-39B98168C455}"/>
              </a:ext>
            </a:extLst>
          </p:cNvPr>
          <p:cNvSpPr>
            <a:spLocks noGrp="1"/>
          </p:cNvSpPr>
          <p:nvPr>
            <p:ph type="title"/>
          </p:nvPr>
        </p:nvSpPr>
        <p:spPr>
          <a:xfrm>
            <a:off x="838200" y="235670"/>
            <a:ext cx="10515600" cy="527901"/>
          </a:xfrm>
        </p:spPr>
        <p:txBody>
          <a:bodyPr>
            <a:normAutofit fontScale="90000"/>
          </a:bodyPr>
          <a:lstStyle/>
          <a:p>
            <a:pPr algn="ctr"/>
            <a:r>
              <a:rPr lang="en-IN" b="1" dirty="0"/>
              <a:t>Faculty as a Consultant  - Sample List</a:t>
            </a:r>
          </a:p>
        </p:txBody>
      </p:sp>
      <p:graphicFrame>
        <p:nvGraphicFramePr>
          <p:cNvPr id="4" name="Content Placeholder 3">
            <a:extLst>
              <a:ext uri="{FF2B5EF4-FFF2-40B4-BE49-F238E27FC236}">
                <a16:creationId xmlns:a16="http://schemas.microsoft.com/office/drawing/2014/main" id="{1D8EC7E8-E235-4C9F-9501-A5A5E1AAAC84}"/>
              </a:ext>
            </a:extLst>
          </p:cNvPr>
          <p:cNvGraphicFramePr>
            <a:graphicFrameLocks noGrp="1"/>
          </p:cNvGraphicFramePr>
          <p:nvPr>
            <p:ph idx="1"/>
          </p:nvPr>
        </p:nvGraphicFramePr>
        <p:xfrm>
          <a:off x="339365" y="989813"/>
          <a:ext cx="11510128" cy="5716715"/>
        </p:xfrm>
        <a:graphic>
          <a:graphicData uri="http://schemas.openxmlformats.org/drawingml/2006/table">
            <a:tbl>
              <a:tblPr firstRow="1" firstCol="1" bandRow="1">
                <a:tableStyleId>{5940675A-B579-460E-94D1-54222C63F5DA}</a:tableStyleId>
              </a:tblPr>
              <a:tblGrid>
                <a:gridCol w="833488">
                  <a:extLst>
                    <a:ext uri="{9D8B030D-6E8A-4147-A177-3AD203B41FA5}">
                      <a16:colId xmlns:a16="http://schemas.microsoft.com/office/drawing/2014/main" val="1424483702"/>
                    </a:ext>
                  </a:extLst>
                </a:gridCol>
                <a:gridCol w="3535055">
                  <a:extLst>
                    <a:ext uri="{9D8B030D-6E8A-4147-A177-3AD203B41FA5}">
                      <a16:colId xmlns:a16="http://schemas.microsoft.com/office/drawing/2014/main" val="417950602"/>
                    </a:ext>
                  </a:extLst>
                </a:gridCol>
                <a:gridCol w="3481750">
                  <a:extLst>
                    <a:ext uri="{9D8B030D-6E8A-4147-A177-3AD203B41FA5}">
                      <a16:colId xmlns:a16="http://schemas.microsoft.com/office/drawing/2014/main" val="3477514203"/>
                    </a:ext>
                  </a:extLst>
                </a:gridCol>
                <a:gridCol w="1596711">
                  <a:extLst>
                    <a:ext uri="{9D8B030D-6E8A-4147-A177-3AD203B41FA5}">
                      <a16:colId xmlns:a16="http://schemas.microsoft.com/office/drawing/2014/main" val="3296762982"/>
                    </a:ext>
                  </a:extLst>
                </a:gridCol>
                <a:gridCol w="2063124">
                  <a:extLst>
                    <a:ext uri="{9D8B030D-6E8A-4147-A177-3AD203B41FA5}">
                      <a16:colId xmlns:a16="http://schemas.microsoft.com/office/drawing/2014/main" val="3676386010"/>
                    </a:ext>
                  </a:extLst>
                </a:gridCol>
              </a:tblGrid>
              <a:tr h="674208">
                <a:tc>
                  <a:txBody>
                    <a:bodyPr/>
                    <a:lstStyle/>
                    <a:p>
                      <a:pPr algn="ctr">
                        <a:lnSpc>
                          <a:spcPct val="150000"/>
                        </a:lnSpc>
                        <a:spcAft>
                          <a:spcPts val="1000"/>
                        </a:spcAft>
                      </a:pPr>
                      <a:r>
                        <a:rPr lang="en-US" sz="1600" b="1" dirty="0">
                          <a:effectLst/>
                          <a:latin typeface="Times New Roman" panose="02020603050405020304" pitchFamily="18" charset="0"/>
                          <a:cs typeface="Times New Roman" panose="02020603050405020304" pitchFamily="18" charset="0"/>
                        </a:rPr>
                        <a:t>S. No.</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600" b="1" dirty="0">
                          <a:effectLst/>
                          <a:latin typeface="Times New Roman" panose="02020603050405020304" pitchFamily="18" charset="0"/>
                          <a:cs typeface="Times New Roman" panose="02020603050405020304" pitchFamily="18" charset="0"/>
                        </a:rPr>
                        <a:t>Name of the Faculty Member as Consultant</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600" b="1" dirty="0">
                          <a:effectLst/>
                          <a:latin typeface="Times New Roman" panose="02020603050405020304" pitchFamily="18" charset="0"/>
                          <a:cs typeface="Times New Roman" panose="02020603050405020304" pitchFamily="18" charset="0"/>
                        </a:rPr>
                        <a:t>Name of the Organisation</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600" b="1" dirty="0">
                          <a:effectLst/>
                          <a:latin typeface="Times New Roman" panose="02020603050405020304" pitchFamily="18" charset="0"/>
                          <a:cs typeface="Times New Roman" panose="02020603050405020304" pitchFamily="18" charset="0"/>
                        </a:rPr>
                        <a:t>Duration</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600" b="1" dirty="0">
                          <a:effectLst/>
                          <a:latin typeface="Times New Roman" panose="02020603050405020304" pitchFamily="18" charset="0"/>
                          <a:cs typeface="Times New Roman" panose="02020603050405020304" pitchFamily="18" charset="0"/>
                        </a:rPr>
                        <a:t>Area of Consultancy</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extLst>
                  <a:ext uri="{0D108BD9-81ED-4DB2-BD59-A6C34878D82A}">
                    <a16:rowId xmlns:a16="http://schemas.microsoft.com/office/drawing/2014/main" val="759148333"/>
                  </a:ext>
                </a:extLst>
              </a:tr>
              <a:tr h="1799875">
                <a:tc>
                  <a:txBody>
                    <a:bodyPr/>
                    <a:lstStyle/>
                    <a:p>
                      <a:pPr algn="ctr">
                        <a:lnSpc>
                          <a:spcPct val="150000"/>
                        </a:lnSpc>
                        <a:spcAft>
                          <a:spcPts val="1000"/>
                        </a:spcAft>
                      </a:pPr>
                      <a:r>
                        <a:rPr lang="en-US" sz="1400">
                          <a:effectLst/>
                          <a:latin typeface="Times New Roman" panose="02020603050405020304" pitchFamily="18" charset="0"/>
                          <a:cs typeface="Times New Roman" panose="02020603050405020304" pitchFamily="18" charset="0"/>
                        </a:rPr>
                        <a:t>1</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Dr C. </a:t>
                      </a:r>
                      <a:r>
                        <a:rPr lang="en-US" sz="1400" dirty="0" err="1">
                          <a:effectLst/>
                          <a:latin typeface="Times New Roman" panose="02020603050405020304" pitchFamily="18" charset="0"/>
                          <a:cs typeface="Times New Roman" panose="02020603050405020304" pitchFamily="18" charset="0"/>
                        </a:rPr>
                        <a:t>Kanagaraj</a:t>
                      </a:r>
                      <a:r>
                        <a:rPr lang="en-US" sz="1400" dirty="0">
                          <a:effectLst/>
                          <a:latin typeface="Times New Roman" panose="02020603050405020304" pitchFamily="18" charset="0"/>
                          <a:cs typeface="Times New Roman" panose="02020603050405020304" pitchFamily="18" charset="0"/>
                        </a:rPr>
                        <a:t> – CEO,</a:t>
                      </a:r>
                      <a:endParaRPr lang="en-IN" sz="1400" dirty="0">
                        <a:effectLst/>
                        <a:latin typeface="Times New Roman" panose="02020603050405020304" pitchFamily="18" charset="0"/>
                        <a:cs typeface="Times New Roman" panose="02020603050405020304" pitchFamily="18" charset="0"/>
                      </a:endParaRPr>
                    </a:p>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Dr </a:t>
                      </a:r>
                      <a:r>
                        <a:rPr lang="en-US" sz="1400" dirty="0" err="1">
                          <a:effectLst/>
                          <a:latin typeface="Times New Roman" panose="02020603050405020304" pitchFamily="18" charset="0"/>
                          <a:cs typeface="Times New Roman" panose="02020603050405020304" pitchFamily="18" charset="0"/>
                        </a:rPr>
                        <a:t>T.Bina</a:t>
                      </a:r>
                      <a:r>
                        <a:rPr lang="en-US" sz="1400" dirty="0">
                          <a:effectLst/>
                          <a:latin typeface="Times New Roman" panose="02020603050405020304" pitchFamily="18" charset="0"/>
                          <a:cs typeface="Times New Roman" panose="02020603050405020304" pitchFamily="18" charset="0"/>
                        </a:rPr>
                        <a:t> – Principal &amp;</a:t>
                      </a:r>
                      <a:endParaRPr lang="en-IN" sz="1400" dirty="0">
                        <a:effectLst/>
                        <a:latin typeface="Times New Roman" panose="02020603050405020304" pitchFamily="18" charset="0"/>
                        <a:cs typeface="Times New Roman" panose="02020603050405020304" pitchFamily="18" charset="0"/>
                      </a:endParaRPr>
                    </a:p>
                    <a:p>
                      <a:pPr algn="ctr">
                        <a:lnSpc>
                          <a:spcPct val="150000"/>
                        </a:lnSpc>
                        <a:spcAft>
                          <a:spcPts val="1000"/>
                        </a:spcAft>
                      </a:pPr>
                      <a:r>
                        <a:rPr lang="en-US" sz="1400" dirty="0" err="1">
                          <a:effectLst/>
                          <a:latin typeface="Times New Roman" panose="02020603050405020304" pitchFamily="18" charset="0"/>
                          <a:cs typeface="Times New Roman" panose="02020603050405020304" pitchFamily="18" charset="0"/>
                        </a:rPr>
                        <a:t>Mr</a:t>
                      </a:r>
                      <a:r>
                        <a:rPr lang="en-US" sz="1400" dirty="0">
                          <a:effectLst/>
                          <a:latin typeface="Times New Roman" panose="02020603050405020304" pitchFamily="18" charset="0"/>
                          <a:cs typeface="Times New Roman" panose="02020603050405020304" pitchFamily="18" charset="0"/>
                        </a:rPr>
                        <a:t> Arun Chandran</a:t>
                      </a:r>
                      <a:endParaRPr lang="en-IN" sz="1400" dirty="0">
                        <a:effectLst/>
                        <a:latin typeface="Times New Roman" panose="02020603050405020304" pitchFamily="18" charset="0"/>
                        <a:cs typeface="Times New Roman" panose="02020603050405020304" pitchFamily="18" charset="0"/>
                      </a:endParaRPr>
                    </a:p>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Assistant Professor</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A proposed Dental Hospital in Angamaly, Kerala.</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3 Months </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Market Potential &amp; Competitor Analysis</a:t>
                      </a:r>
                      <a:endParaRPr lang="en-IN" sz="1400" dirty="0">
                        <a:effectLst/>
                        <a:latin typeface="Times New Roman" panose="02020603050405020304" pitchFamily="18" charset="0"/>
                        <a:cs typeface="Times New Roman" panose="02020603050405020304" pitchFamily="18" charset="0"/>
                      </a:endParaRPr>
                    </a:p>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 </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extLst>
                  <a:ext uri="{0D108BD9-81ED-4DB2-BD59-A6C34878D82A}">
                    <a16:rowId xmlns:a16="http://schemas.microsoft.com/office/drawing/2014/main" val="147602009"/>
                  </a:ext>
                </a:extLst>
              </a:tr>
              <a:tr h="899505">
                <a:tc>
                  <a:txBody>
                    <a:bodyPr/>
                    <a:lstStyle/>
                    <a:p>
                      <a:pPr algn="ctr">
                        <a:lnSpc>
                          <a:spcPct val="150000"/>
                        </a:lnSpc>
                        <a:spcAft>
                          <a:spcPts val="1000"/>
                        </a:spcAft>
                      </a:pPr>
                      <a:r>
                        <a:rPr lang="en-US" sz="1400">
                          <a:effectLst/>
                          <a:latin typeface="Times New Roman" panose="02020603050405020304" pitchFamily="18" charset="0"/>
                          <a:cs typeface="Times New Roman" panose="02020603050405020304" pitchFamily="18" charset="0"/>
                        </a:rPr>
                        <a:t>2</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15000"/>
                        </a:lnSpc>
                        <a:spcAft>
                          <a:spcPts val="10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Dr Vishal, Mr Manoj, Mr Santosh, Mr </a:t>
                      </a:r>
                      <a:r>
                        <a:rPr lang="en-IN" sz="1400" dirty="0" err="1">
                          <a:effectLst/>
                          <a:latin typeface="Times New Roman" panose="02020603050405020304" pitchFamily="18" charset="0"/>
                          <a:ea typeface="Calibri" panose="020F0502020204030204" pitchFamily="34" charset="0"/>
                          <a:cs typeface="Times New Roman" panose="02020603050405020304" pitchFamily="18" charset="0"/>
                        </a:rPr>
                        <a:t>Lors</a:t>
                      </a: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 Mr Arun Chandran</a:t>
                      </a:r>
                    </a:p>
                  </a:txBody>
                  <a:tcPr marL="37118" marR="37118" marT="0" marB="0" anchor="ctr"/>
                </a:tc>
                <a:tc>
                  <a:txBody>
                    <a:bodyPr/>
                    <a:lstStyle/>
                    <a:p>
                      <a:pPr algn="ctr">
                        <a:lnSpc>
                          <a:spcPct val="150000"/>
                        </a:lnSpc>
                        <a:spcAft>
                          <a:spcPts val="1000"/>
                        </a:spcAft>
                      </a:pPr>
                      <a:r>
                        <a:rPr lang="en-US" sz="1400">
                          <a:effectLst/>
                          <a:latin typeface="Times New Roman" panose="02020603050405020304" pitchFamily="18" charset="0"/>
                          <a:cs typeface="Times New Roman" panose="02020603050405020304" pitchFamily="18" charset="0"/>
                        </a:rPr>
                        <a:t>Teknoturf Info Services Pvt Ltd,</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a:effectLst/>
                          <a:latin typeface="Times New Roman" panose="02020603050405020304" pitchFamily="18" charset="0"/>
                          <a:cs typeface="Times New Roman" panose="02020603050405020304" pitchFamily="18" charset="0"/>
                        </a:rPr>
                        <a:t>3 months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Content Writing</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extLst>
                  <a:ext uri="{0D108BD9-81ED-4DB2-BD59-A6C34878D82A}">
                    <a16:rowId xmlns:a16="http://schemas.microsoft.com/office/drawing/2014/main" val="2198093254"/>
                  </a:ext>
                </a:extLst>
              </a:tr>
              <a:tr h="1305315">
                <a:tc>
                  <a:txBody>
                    <a:bodyPr/>
                    <a:lstStyle/>
                    <a:p>
                      <a:pPr algn="ctr">
                        <a:lnSpc>
                          <a:spcPct val="150000"/>
                        </a:lnSpc>
                        <a:spcAft>
                          <a:spcPts val="1000"/>
                        </a:spcAft>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Dr C. </a:t>
                      </a:r>
                      <a:r>
                        <a:rPr lang="en-US" sz="1400" dirty="0" err="1">
                          <a:effectLst/>
                          <a:latin typeface="Times New Roman" panose="02020603050405020304" pitchFamily="18" charset="0"/>
                          <a:cs typeface="Times New Roman" panose="02020603050405020304" pitchFamily="18" charset="0"/>
                        </a:rPr>
                        <a:t>Kanagaraj</a:t>
                      </a:r>
                      <a:r>
                        <a:rPr lang="en-US" sz="1400" dirty="0">
                          <a:effectLst/>
                          <a:latin typeface="Times New Roman" panose="02020603050405020304" pitchFamily="18" charset="0"/>
                          <a:cs typeface="Times New Roman" panose="02020603050405020304" pitchFamily="18" charset="0"/>
                        </a:rPr>
                        <a:t> – CEO &amp;</a:t>
                      </a:r>
                      <a:endParaRPr lang="en-IN" sz="1400" dirty="0">
                        <a:effectLst/>
                        <a:latin typeface="Times New Roman" panose="02020603050405020304" pitchFamily="18" charset="0"/>
                        <a:cs typeface="Times New Roman" panose="02020603050405020304" pitchFamily="18" charset="0"/>
                      </a:endParaRPr>
                    </a:p>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Dr </a:t>
                      </a:r>
                      <a:r>
                        <a:rPr lang="en-US" sz="1400" dirty="0" err="1">
                          <a:effectLst/>
                          <a:latin typeface="Times New Roman" panose="02020603050405020304" pitchFamily="18" charset="0"/>
                          <a:cs typeface="Times New Roman" panose="02020603050405020304" pitchFamily="18" charset="0"/>
                        </a:rPr>
                        <a:t>T.Bina</a:t>
                      </a:r>
                      <a:r>
                        <a:rPr lang="en-US" sz="1400" dirty="0">
                          <a:effectLst/>
                          <a:latin typeface="Times New Roman" panose="02020603050405020304" pitchFamily="18" charset="0"/>
                          <a:cs typeface="Times New Roman" panose="02020603050405020304" pitchFamily="18" charset="0"/>
                        </a:rPr>
                        <a:t> – Principal</a:t>
                      </a:r>
                      <a:endParaRPr lang="en-IN" sz="1400" dirty="0">
                        <a:effectLst/>
                        <a:latin typeface="Times New Roman" panose="02020603050405020304" pitchFamily="18" charset="0"/>
                        <a:cs typeface="Times New Roman" panose="02020603050405020304" pitchFamily="18" charset="0"/>
                      </a:endParaRPr>
                    </a:p>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 </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a:effectLst/>
                          <a:latin typeface="Times New Roman" panose="02020603050405020304" pitchFamily="18" charset="0"/>
                          <a:cs typeface="Times New Roman" panose="02020603050405020304" pitchFamily="18" charset="0"/>
                        </a:rPr>
                        <a:t>CREDAI, Coimbatore</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a:effectLst/>
                          <a:latin typeface="Times New Roman" panose="02020603050405020304" pitchFamily="18" charset="0"/>
                          <a:cs typeface="Times New Roman" panose="02020603050405020304" pitchFamily="18" charset="0"/>
                        </a:rPr>
                        <a:t>2 Months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Primary and Secondary Research</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extLst>
                  <a:ext uri="{0D108BD9-81ED-4DB2-BD59-A6C34878D82A}">
                    <a16:rowId xmlns:a16="http://schemas.microsoft.com/office/drawing/2014/main" val="1437879031"/>
                  </a:ext>
                </a:extLst>
              </a:tr>
              <a:tr h="1024315">
                <a:tc>
                  <a:txBody>
                    <a:bodyPr/>
                    <a:lstStyle/>
                    <a:p>
                      <a:pPr algn="ctr">
                        <a:lnSpc>
                          <a:spcPct val="150000"/>
                        </a:lnSpc>
                        <a:spcAft>
                          <a:spcPts val="1000"/>
                        </a:spcAft>
                      </a:pPr>
                      <a:r>
                        <a:rPr lang="en-US" sz="1400">
                          <a:effectLst/>
                          <a:latin typeface="Times New Roman" panose="02020603050405020304" pitchFamily="18" charset="0"/>
                          <a:cs typeface="Times New Roman" panose="02020603050405020304" pitchFamily="18" charset="0"/>
                        </a:rPr>
                        <a:t>5</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Dr.T. Bina</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dirty="0" err="1">
                          <a:effectLst/>
                          <a:latin typeface="Times New Roman" panose="02020603050405020304" pitchFamily="18" charset="0"/>
                          <a:cs typeface="Times New Roman" panose="02020603050405020304" pitchFamily="18" charset="0"/>
                        </a:rPr>
                        <a:t>Niswin</a:t>
                      </a:r>
                      <a:r>
                        <a:rPr lang="en-US" sz="1400" dirty="0">
                          <a:effectLst/>
                          <a:latin typeface="Times New Roman" panose="02020603050405020304" pitchFamily="18" charset="0"/>
                          <a:cs typeface="Times New Roman" panose="02020603050405020304" pitchFamily="18" charset="0"/>
                        </a:rPr>
                        <a:t> Enterprises, Old </a:t>
                      </a:r>
                      <a:r>
                        <a:rPr lang="en-US" sz="1400" dirty="0" err="1">
                          <a:effectLst/>
                          <a:latin typeface="Times New Roman" panose="02020603050405020304" pitchFamily="18" charset="0"/>
                          <a:cs typeface="Times New Roman" panose="02020603050405020304" pitchFamily="18" charset="0"/>
                        </a:rPr>
                        <a:t>Damu</a:t>
                      </a:r>
                      <a:r>
                        <a:rPr lang="en-US" sz="1400" dirty="0">
                          <a:effectLst/>
                          <a:latin typeface="Times New Roman" panose="02020603050405020304" pitchFamily="18" charset="0"/>
                          <a:cs typeface="Times New Roman" panose="02020603050405020304" pitchFamily="18" charset="0"/>
                        </a:rPr>
                        <a:t> Nagar, </a:t>
                      </a:r>
                      <a:r>
                        <a:rPr lang="en-US" sz="1400" dirty="0" err="1">
                          <a:effectLst/>
                          <a:latin typeface="Times New Roman" panose="02020603050405020304" pitchFamily="18" charset="0"/>
                          <a:cs typeface="Times New Roman" panose="02020603050405020304" pitchFamily="18" charset="0"/>
                        </a:rPr>
                        <a:t>Puliakulam</a:t>
                      </a:r>
                      <a:r>
                        <a:rPr lang="en-US" sz="1400" dirty="0">
                          <a:effectLst/>
                          <a:latin typeface="Times New Roman" panose="02020603050405020304" pitchFamily="18" charset="0"/>
                          <a:cs typeface="Times New Roman" panose="02020603050405020304" pitchFamily="18" charset="0"/>
                        </a:rPr>
                        <a:t>, Coimbatore, Tamil Nadu 641045</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a:effectLst/>
                          <a:latin typeface="Times New Roman" panose="02020603050405020304" pitchFamily="18" charset="0"/>
                          <a:cs typeface="Times New Roman" panose="02020603050405020304" pitchFamily="18" charset="0"/>
                        </a:rPr>
                        <a:t>One week</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tc>
                  <a:txBody>
                    <a:bodyPr/>
                    <a:lstStyle/>
                    <a:p>
                      <a:pPr algn="ctr">
                        <a:lnSpc>
                          <a:spcPct val="150000"/>
                        </a:lnSpc>
                        <a:spcAft>
                          <a:spcPts val="1000"/>
                        </a:spcAft>
                      </a:pPr>
                      <a:r>
                        <a:rPr lang="en-US" sz="1400" dirty="0">
                          <a:effectLst/>
                          <a:latin typeface="Times New Roman" panose="02020603050405020304" pitchFamily="18" charset="0"/>
                          <a:cs typeface="Times New Roman" panose="02020603050405020304" pitchFamily="18" charset="0"/>
                        </a:rPr>
                        <a:t>Research on market potential for refined flour and </a:t>
                      </a:r>
                      <a:r>
                        <a:rPr lang="en-US" sz="1400" dirty="0" err="1">
                          <a:effectLst/>
                          <a:latin typeface="Times New Roman" panose="02020603050405020304" pitchFamily="18" charset="0"/>
                          <a:cs typeface="Times New Roman" panose="02020603050405020304" pitchFamily="18" charset="0"/>
                        </a:rPr>
                        <a:t>addictives</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18" marR="37118" marT="0" marB="0" anchor="ctr"/>
                </a:tc>
                <a:extLst>
                  <a:ext uri="{0D108BD9-81ED-4DB2-BD59-A6C34878D82A}">
                    <a16:rowId xmlns:a16="http://schemas.microsoft.com/office/drawing/2014/main" val="3386172820"/>
                  </a:ext>
                </a:extLst>
              </a:tr>
            </a:tbl>
          </a:graphicData>
        </a:graphic>
      </p:graphicFrame>
    </p:spTree>
    <p:extLst>
      <p:ext uri="{BB962C8B-B14F-4D97-AF65-F5344CB8AC3E}">
        <p14:creationId xmlns:p14="http://schemas.microsoft.com/office/powerpoint/2010/main" val="14469504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FDFFF-A6FC-4968-9C19-A9609ACC8904}"/>
              </a:ext>
            </a:extLst>
          </p:cNvPr>
          <p:cNvSpPr>
            <a:spLocks noGrp="1"/>
          </p:cNvSpPr>
          <p:nvPr>
            <p:ph type="title"/>
          </p:nvPr>
        </p:nvSpPr>
        <p:spPr/>
        <p:txBody>
          <a:bodyPr/>
          <a:lstStyle/>
          <a:p>
            <a:r>
              <a:rPr lang="en-US" dirty="0"/>
              <a:t>FDP</a:t>
            </a:r>
            <a:endParaRPr lang="en-IN" dirty="0"/>
          </a:p>
        </p:txBody>
      </p:sp>
      <p:pic>
        <p:nvPicPr>
          <p:cNvPr id="31746" name="Picture 2" descr="No photo description available.">
            <a:extLst>
              <a:ext uri="{FF2B5EF4-FFF2-40B4-BE49-F238E27FC236}">
                <a16:creationId xmlns:a16="http://schemas.microsoft.com/office/drawing/2014/main" id="{4124590B-1DA0-478A-B26C-1293E10689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64993" y="2587625"/>
            <a:ext cx="652700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No photo description available.">
            <a:extLst>
              <a:ext uri="{FF2B5EF4-FFF2-40B4-BE49-F238E27FC236}">
                <a16:creationId xmlns:a16="http://schemas.microsoft.com/office/drawing/2014/main" id="{A06A7204-DD44-4A2F-B1AB-B49628906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7600"/>
            <a:ext cx="4587240" cy="3058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3384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1F5B-8340-47E8-B1B9-9714EBBBF69F}"/>
              </a:ext>
            </a:extLst>
          </p:cNvPr>
          <p:cNvSpPr>
            <a:spLocks noGrp="1"/>
          </p:cNvSpPr>
          <p:nvPr>
            <p:ph type="title"/>
          </p:nvPr>
        </p:nvSpPr>
        <p:spPr/>
        <p:txBody>
          <a:bodyPr/>
          <a:lstStyle/>
          <a:p>
            <a:r>
              <a:rPr lang="en-US" dirty="0"/>
              <a:t>FACULTY AS EXPERT/JUDGE/RESOURCE PERSON</a:t>
            </a:r>
            <a:endParaRPr lang="en-IN" dirty="0"/>
          </a:p>
        </p:txBody>
      </p:sp>
      <p:pic>
        <p:nvPicPr>
          <p:cNvPr id="9" name="Picture 8">
            <a:extLst>
              <a:ext uri="{FF2B5EF4-FFF2-40B4-BE49-F238E27FC236}">
                <a16:creationId xmlns:a16="http://schemas.microsoft.com/office/drawing/2014/main" id="{C87D9EF3-4579-4829-B98B-FCD4221CB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5920" y="1671003"/>
            <a:ext cx="4196080" cy="5090160"/>
          </a:xfrm>
          <a:prstGeom prst="rect">
            <a:avLst/>
          </a:prstGeom>
        </p:spPr>
      </p:pic>
      <p:pic>
        <p:nvPicPr>
          <p:cNvPr id="11" name="Picture 10">
            <a:extLst>
              <a:ext uri="{FF2B5EF4-FFF2-40B4-BE49-F238E27FC236}">
                <a16:creationId xmlns:a16="http://schemas.microsoft.com/office/drawing/2014/main" id="{E6D541AA-4BD9-40AC-83DE-446ECF974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771" y="1767840"/>
            <a:ext cx="3164458" cy="5090160"/>
          </a:xfrm>
          <a:prstGeom prst="rect">
            <a:avLst/>
          </a:prstGeom>
        </p:spPr>
      </p:pic>
      <p:pic>
        <p:nvPicPr>
          <p:cNvPr id="14" name="Picture 6" descr="No photo description available.">
            <a:extLst>
              <a:ext uri="{FF2B5EF4-FFF2-40B4-BE49-F238E27FC236}">
                <a16:creationId xmlns:a16="http://schemas.microsoft.com/office/drawing/2014/main" id="{BB564FB2-C8AE-47A6-B476-70132E01CE5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8820" y="1876425"/>
            <a:ext cx="4151055"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1728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9DB8-6507-4293-824E-729262E3AD5C}"/>
              </a:ext>
            </a:extLst>
          </p:cNvPr>
          <p:cNvSpPr>
            <a:spLocks noGrp="1"/>
          </p:cNvSpPr>
          <p:nvPr>
            <p:ph type="title"/>
          </p:nvPr>
        </p:nvSpPr>
        <p:spPr>
          <a:xfrm>
            <a:off x="386080" y="365125"/>
            <a:ext cx="10967720" cy="681355"/>
          </a:xfrm>
        </p:spPr>
        <p:txBody>
          <a:bodyPr>
            <a:normAutofit fontScale="90000"/>
          </a:bodyPr>
          <a:lstStyle/>
          <a:p>
            <a:r>
              <a:rPr lang="en-US" dirty="0"/>
              <a:t>MANAGEMENT DEVELOPMENT PROGRAMMES</a:t>
            </a:r>
            <a:endParaRPr lang="en-IN" dirty="0"/>
          </a:p>
        </p:txBody>
      </p:sp>
      <p:pic>
        <p:nvPicPr>
          <p:cNvPr id="5" name="Content Placeholder 4">
            <a:extLst>
              <a:ext uri="{FF2B5EF4-FFF2-40B4-BE49-F238E27FC236}">
                <a16:creationId xmlns:a16="http://schemas.microsoft.com/office/drawing/2014/main" id="{C5C25747-5662-4453-AD0F-62E9EC741A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168400"/>
            <a:ext cx="6278880" cy="5618163"/>
          </a:xfrm>
        </p:spPr>
      </p:pic>
      <p:pic>
        <p:nvPicPr>
          <p:cNvPr id="7" name="Picture 6">
            <a:extLst>
              <a:ext uri="{FF2B5EF4-FFF2-40B4-BE49-F238E27FC236}">
                <a16:creationId xmlns:a16="http://schemas.microsoft.com/office/drawing/2014/main" id="{208AEC42-2A73-4C22-8E5B-207AF52A0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266" y="1168401"/>
            <a:ext cx="5869289" cy="5684520"/>
          </a:xfrm>
          <a:prstGeom prst="rect">
            <a:avLst/>
          </a:prstGeom>
        </p:spPr>
      </p:pic>
    </p:spTree>
    <p:extLst>
      <p:ext uri="{BB962C8B-B14F-4D97-AF65-F5344CB8AC3E}">
        <p14:creationId xmlns:p14="http://schemas.microsoft.com/office/powerpoint/2010/main" val="14838035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ABBB-DB1F-44DE-87C6-51C1239A4151}"/>
              </a:ext>
            </a:extLst>
          </p:cNvPr>
          <p:cNvSpPr>
            <a:spLocks noGrp="1"/>
          </p:cNvSpPr>
          <p:nvPr>
            <p:ph type="title"/>
          </p:nvPr>
        </p:nvSpPr>
        <p:spPr>
          <a:xfrm>
            <a:off x="838200" y="365125"/>
            <a:ext cx="10515600" cy="615263"/>
          </a:xfrm>
        </p:spPr>
        <p:txBody>
          <a:bodyPr>
            <a:normAutofit fontScale="90000"/>
          </a:bodyPr>
          <a:lstStyle/>
          <a:p>
            <a:pPr algn="ctr"/>
            <a:r>
              <a:rPr lang="en-IN" b="1" dirty="0"/>
              <a:t>List of MoU’s</a:t>
            </a:r>
          </a:p>
        </p:txBody>
      </p:sp>
      <p:graphicFrame>
        <p:nvGraphicFramePr>
          <p:cNvPr id="7" name="Content Placeholder 6">
            <a:extLst>
              <a:ext uri="{FF2B5EF4-FFF2-40B4-BE49-F238E27FC236}">
                <a16:creationId xmlns:a16="http://schemas.microsoft.com/office/drawing/2014/main" id="{7B39DD59-6B1E-4B09-995D-C5C3661B4A94}"/>
              </a:ext>
            </a:extLst>
          </p:cNvPr>
          <p:cNvGraphicFramePr>
            <a:graphicFrameLocks noGrp="1"/>
          </p:cNvGraphicFramePr>
          <p:nvPr>
            <p:ph idx="1"/>
          </p:nvPr>
        </p:nvGraphicFramePr>
        <p:xfrm>
          <a:off x="282805" y="1121791"/>
          <a:ext cx="11349873" cy="5569820"/>
        </p:xfrm>
        <a:graphic>
          <a:graphicData uri="http://schemas.openxmlformats.org/drawingml/2006/table">
            <a:tbl>
              <a:tblPr firstRow="1" firstCol="1" bandRow="1">
                <a:tableStyleId>{D7AC3CCA-C797-4891-BE02-D94E43425B78}</a:tableStyleId>
              </a:tblPr>
              <a:tblGrid>
                <a:gridCol w="653069">
                  <a:extLst>
                    <a:ext uri="{9D8B030D-6E8A-4147-A177-3AD203B41FA5}">
                      <a16:colId xmlns:a16="http://schemas.microsoft.com/office/drawing/2014/main" val="1194873694"/>
                    </a:ext>
                  </a:extLst>
                </a:gridCol>
                <a:gridCol w="3895228">
                  <a:extLst>
                    <a:ext uri="{9D8B030D-6E8A-4147-A177-3AD203B41FA5}">
                      <a16:colId xmlns:a16="http://schemas.microsoft.com/office/drawing/2014/main" val="2277569150"/>
                    </a:ext>
                  </a:extLst>
                </a:gridCol>
                <a:gridCol w="2022290">
                  <a:extLst>
                    <a:ext uri="{9D8B030D-6E8A-4147-A177-3AD203B41FA5}">
                      <a16:colId xmlns:a16="http://schemas.microsoft.com/office/drawing/2014/main" val="1371126914"/>
                    </a:ext>
                  </a:extLst>
                </a:gridCol>
                <a:gridCol w="1359944">
                  <a:extLst>
                    <a:ext uri="{9D8B030D-6E8A-4147-A177-3AD203B41FA5}">
                      <a16:colId xmlns:a16="http://schemas.microsoft.com/office/drawing/2014/main" val="184369123"/>
                    </a:ext>
                  </a:extLst>
                </a:gridCol>
                <a:gridCol w="3419342">
                  <a:extLst>
                    <a:ext uri="{9D8B030D-6E8A-4147-A177-3AD203B41FA5}">
                      <a16:colId xmlns:a16="http://schemas.microsoft.com/office/drawing/2014/main" val="3334666215"/>
                    </a:ext>
                  </a:extLst>
                </a:gridCol>
              </a:tblGrid>
              <a:tr h="772707">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S.No</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Name of the Company/College/Universities</a:t>
                      </a:r>
                      <a:endParaRPr lang="en-IN" sz="1400">
                        <a:effectLst/>
                        <a:latin typeface="Times New Roman" panose="02020603050405020304" pitchFamily="18"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(International and National)</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Signed on</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Validity in Years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Purpose of the MoU</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extLst>
                  <a:ext uri="{0D108BD9-81ED-4DB2-BD59-A6C34878D82A}">
                    <a16:rowId xmlns:a16="http://schemas.microsoft.com/office/drawing/2014/main" val="1603152337"/>
                  </a:ext>
                </a:extLst>
              </a:tr>
              <a:tr h="1032602">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1</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FNF India Private Ltd, </a:t>
                      </a:r>
                      <a:endParaRPr lang="en-IN" sz="1400">
                        <a:effectLst/>
                        <a:latin typeface="Times New Roman" panose="02020603050405020304" pitchFamily="18"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Bangalore</a:t>
                      </a:r>
                      <a:endParaRPr lang="en-IN" sz="1400">
                        <a:effectLst/>
                        <a:latin typeface="Times New Roman" panose="02020603050405020304" pitchFamily="18"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 </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17.08.2021</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1 Year</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Placements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extLst>
                  <a:ext uri="{0D108BD9-81ED-4DB2-BD59-A6C34878D82A}">
                    <a16:rowId xmlns:a16="http://schemas.microsoft.com/office/drawing/2014/main" val="1525668671"/>
                  </a:ext>
                </a:extLst>
              </a:tr>
              <a:tr h="909639">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2</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Laghu Udyog Bharti</a:t>
                      </a:r>
                      <a:endParaRPr lang="en-IN" sz="1400">
                        <a:effectLst/>
                        <a:latin typeface="Times New Roman" panose="02020603050405020304" pitchFamily="18"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Coimbatore Chapter</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15.09.2020</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3 Years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Market Potential Surveys, Creating platforms to share best practices in various industries and develop application models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extLst>
                  <a:ext uri="{0D108BD9-81ED-4DB2-BD59-A6C34878D82A}">
                    <a16:rowId xmlns:a16="http://schemas.microsoft.com/office/drawing/2014/main" val="4214600799"/>
                  </a:ext>
                </a:extLst>
              </a:tr>
              <a:tr h="909639">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VR CAREERZ</a:t>
                      </a:r>
                      <a:endParaRPr lang="en-IN" sz="1400">
                        <a:effectLst/>
                        <a:latin typeface="Times New Roman" panose="02020603050405020304" pitchFamily="18"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(10</a:t>
                      </a:r>
                      <a:r>
                        <a:rPr lang="en-US" sz="1400" baseline="30000">
                          <a:effectLst/>
                          <a:latin typeface="Times New Roman" panose="02020603050405020304" pitchFamily="18" charset="0"/>
                          <a:cs typeface="Times New Roman" panose="02020603050405020304" pitchFamily="18" charset="0"/>
                        </a:rPr>
                        <a:t>th</a:t>
                      </a:r>
                      <a:r>
                        <a:rPr lang="en-US" sz="1400">
                          <a:effectLst/>
                          <a:latin typeface="Times New Roman" panose="02020603050405020304" pitchFamily="18" charset="0"/>
                          <a:cs typeface="Times New Roman" panose="02020603050405020304" pitchFamily="18" charset="0"/>
                        </a:rPr>
                        <a:t> street, Anna Nagar, Pattambiram, Chennai - 72)</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29.01.2020</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Permanent (Valid Until Termination)</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Placement Training and Placements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extLst>
                  <a:ext uri="{0D108BD9-81ED-4DB2-BD59-A6C34878D82A}">
                    <a16:rowId xmlns:a16="http://schemas.microsoft.com/office/drawing/2014/main" val="1625967863"/>
                  </a:ext>
                </a:extLst>
              </a:tr>
              <a:tr h="1005397">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4</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LINCOLN UNIVERSTY COLLEGE</a:t>
                      </a:r>
                      <a:endParaRPr lang="en-IN" sz="1400">
                        <a:effectLst/>
                        <a:latin typeface="Times New Roman" panose="02020603050405020304" pitchFamily="18"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(12, 13 Jalan SS 6/12. Kelana Jaya, 47301, Petaling Jaya, Selangor, Malaysia) (Sample Proofs attached)</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30.12.2019</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5 years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Student Enrichment Program for our students through conducting Workshops, Seminars, etc </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extLst>
                  <a:ext uri="{0D108BD9-81ED-4DB2-BD59-A6C34878D82A}">
                    <a16:rowId xmlns:a16="http://schemas.microsoft.com/office/drawing/2014/main" val="2498505439"/>
                  </a:ext>
                </a:extLst>
              </a:tr>
              <a:tr h="931830">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  5</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INCUBE EDIBLE OIL INDUSTRIES</a:t>
                      </a:r>
                      <a:endParaRPr lang="en-IN" sz="1400">
                        <a:effectLst/>
                        <a:latin typeface="Times New Roman" panose="02020603050405020304" pitchFamily="18"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(10-02 Jalan Tasek 61, Banadar Seri Alam, Johor, Malaysia)</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22.03.2019</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5 years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dirty="0">
                          <a:effectLst/>
                          <a:latin typeface="Times New Roman" panose="02020603050405020304" pitchFamily="18" charset="0"/>
                          <a:cs typeface="Times New Roman" panose="02020603050405020304" pitchFamily="18" charset="0"/>
                        </a:rPr>
                        <a:t>Student Project and Internship, Industrial Visit, Guest Lectures, Sabbaticals, Research</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extLst>
                  <a:ext uri="{0D108BD9-81ED-4DB2-BD59-A6C34878D82A}">
                    <a16:rowId xmlns:a16="http://schemas.microsoft.com/office/drawing/2014/main" val="493750590"/>
                  </a:ext>
                </a:extLst>
              </a:tr>
            </a:tbl>
          </a:graphicData>
        </a:graphic>
      </p:graphicFrame>
    </p:spTree>
    <p:extLst>
      <p:ext uri="{BB962C8B-B14F-4D97-AF65-F5344CB8AC3E}">
        <p14:creationId xmlns:p14="http://schemas.microsoft.com/office/powerpoint/2010/main" val="19459437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ABBB-DB1F-44DE-87C6-51C1239A4151}"/>
              </a:ext>
            </a:extLst>
          </p:cNvPr>
          <p:cNvSpPr>
            <a:spLocks noGrp="1"/>
          </p:cNvSpPr>
          <p:nvPr>
            <p:ph type="title"/>
          </p:nvPr>
        </p:nvSpPr>
        <p:spPr>
          <a:xfrm>
            <a:off x="838200" y="365125"/>
            <a:ext cx="10515600" cy="615263"/>
          </a:xfrm>
        </p:spPr>
        <p:txBody>
          <a:bodyPr>
            <a:normAutofit fontScale="90000"/>
          </a:bodyPr>
          <a:lstStyle/>
          <a:p>
            <a:pPr algn="ctr"/>
            <a:r>
              <a:rPr lang="en-IN" b="1" dirty="0"/>
              <a:t>List of MoU’s</a:t>
            </a:r>
          </a:p>
        </p:txBody>
      </p:sp>
      <p:graphicFrame>
        <p:nvGraphicFramePr>
          <p:cNvPr id="7" name="Content Placeholder 6">
            <a:extLst>
              <a:ext uri="{FF2B5EF4-FFF2-40B4-BE49-F238E27FC236}">
                <a16:creationId xmlns:a16="http://schemas.microsoft.com/office/drawing/2014/main" id="{7B39DD59-6B1E-4B09-995D-C5C3661B4A94}"/>
              </a:ext>
            </a:extLst>
          </p:cNvPr>
          <p:cNvGraphicFramePr>
            <a:graphicFrameLocks noGrp="1"/>
          </p:cNvGraphicFramePr>
          <p:nvPr>
            <p:ph idx="1"/>
          </p:nvPr>
        </p:nvGraphicFramePr>
        <p:xfrm>
          <a:off x="282805" y="1121791"/>
          <a:ext cx="11349873" cy="5587594"/>
        </p:xfrm>
        <a:graphic>
          <a:graphicData uri="http://schemas.openxmlformats.org/drawingml/2006/table">
            <a:tbl>
              <a:tblPr firstRow="1" firstCol="1" bandRow="1">
                <a:tableStyleId>{D7AC3CCA-C797-4891-BE02-D94E43425B78}</a:tableStyleId>
              </a:tblPr>
              <a:tblGrid>
                <a:gridCol w="653069">
                  <a:extLst>
                    <a:ext uri="{9D8B030D-6E8A-4147-A177-3AD203B41FA5}">
                      <a16:colId xmlns:a16="http://schemas.microsoft.com/office/drawing/2014/main" val="1194873694"/>
                    </a:ext>
                  </a:extLst>
                </a:gridCol>
                <a:gridCol w="3895228">
                  <a:extLst>
                    <a:ext uri="{9D8B030D-6E8A-4147-A177-3AD203B41FA5}">
                      <a16:colId xmlns:a16="http://schemas.microsoft.com/office/drawing/2014/main" val="2277569150"/>
                    </a:ext>
                  </a:extLst>
                </a:gridCol>
                <a:gridCol w="2022290">
                  <a:extLst>
                    <a:ext uri="{9D8B030D-6E8A-4147-A177-3AD203B41FA5}">
                      <a16:colId xmlns:a16="http://schemas.microsoft.com/office/drawing/2014/main" val="1371126914"/>
                    </a:ext>
                  </a:extLst>
                </a:gridCol>
                <a:gridCol w="1359944">
                  <a:extLst>
                    <a:ext uri="{9D8B030D-6E8A-4147-A177-3AD203B41FA5}">
                      <a16:colId xmlns:a16="http://schemas.microsoft.com/office/drawing/2014/main" val="184369123"/>
                    </a:ext>
                  </a:extLst>
                </a:gridCol>
                <a:gridCol w="3419342">
                  <a:extLst>
                    <a:ext uri="{9D8B030D-6E8A-4147-A177-3AD203B41FA5}">
                      <a16:colId xmlns:a16="http://schemas.microsoft.com/office/drawing/2014/main" val="3334666215"/>
                    </a:ext>
                  </a:extLst>
                </a:gridCol>
              </a:tblGrid>
              <a:tr h="772707">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S.No</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Name of the Company/College/Universities</a:t>
                      </a:r>
                      <a:endParaRPr lang="en-IN" sz="1400">
                        <a:effectLst/>
                        <a:latin typeface="Times New Roman" panose="02020603050405020304" pitchFamily="18"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(International and National)</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Signed on</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Validity in Years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Purpose of the MoU</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extLst>
                  <a:ext uri="{0D108BD9-81ED-4DB2-BD59-A6C34878D82A}">
                    <a16:rowId xmlns:a16="http://schemas.microsoft.com/office/drawing/2014/main" val="1603152337"/>
                  </a:ext>
                </a:extLst>
              </a:tr>
              <a:tr h="1032602">
                <a:tc>
                  <a:txBody>
                    <a:bodyPr/>
                    <a:lstStyle/>
                    <a:p>
                      <a:pPr algn="ctr">
                        <a:lnSpc>
                          <a:spcPct val="135000"/>
                        </a:lnSpc>
                        <a:spcAft>
                          <a:spcPts val="80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6</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WHITE DIAMOND STUDIO</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(Johor Bahru, Malaysia)</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24.02.2018</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 years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Student Project and Internship, Industrial Visit, Guest Lectures, Sabbaticals, Research</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5668671"/>
                  </a:ext>
                </a:extLst>
              </a:tr>
              <a:tr h="909639">
                <a:tc>
                  <a:txBody>
                    <a:bodyPr/>
                    <a:lstStyle/>
                    <a:p>
                      <a:pPr algn="ctr">
                        <a:lnSpc>
                          <a:spcPct val="135000"/>
                        </a:lnSpc>
                        <a:spcAft>
                          <a:spcPts val="80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7</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ST.JOSEPH’S COLLEGE</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(Irinjalakuda, Thrissur Dt, Kerala, 680121)</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15.02.2018</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 years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Student Exchange Program, Faculty Exchange Program, Research Surveys, ISR activities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4600799"/>
                  </a:ext>
                </a:extLst>
              </a:tr>
              <a:tr h="909639">
                <a:tc>
                  <a:txBody>
                    <a:bodyPr/>
                    <a:lstStyle/>
                    <a:p>
                      <a:pPr algn="ctr">
                        <a:lnSpc>
                          <a:spcPct val="135000"/>
                        </a:lnSpc>
                        <a:spcAft>
                          <a:spcPts val="80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8</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SKY WING</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(112, 2</a:t>
                      </a:r>
                      <a:r>
                        <a:rPr lang="en-US" sz="1400" baseline="30000">
                          <a:effectLst/>
                          <a:latin typeface="Times New Roman" panose="02020603050405020304" pitchFamily="18" charset="0"/>
                          <a:ea typeface="Calibri" panose="020F0502020204030204" pitchFamily="34" charset="0"/>
                          <a:cs typeface="Times New Roman" panose="02020603050405020304" pitchFamily="18" charset="0"/>
                        </a:rPr>
                        <a:t>nd</a:t>
                      </a:r>
                      <a:r>
                        <a:rPr lang="en-US" sz="1400">
                          <a:effectLst/>
                          <a:latin typeface="Times New Roman" panose="02020603050405020304" pitchFamily="18" charset="0"/>
                          <a:ea typeface="Calibri" panose="020F0502020204030204" pitchFamily="34" charset="0"/>
                          <a:cs typeface="Times New Roman" panose="02020603050405020304" pitchFamily="18" charset="0"/>
                        </a:rPr>
                        <a:t> Floor, Jalan Pudu, Bukit Bintang, 55100 Kuala Lumpur, Malaysia)</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27.01.2018</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 years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Student Project and Internship, Industrial Visit, Guest Lectures, Sabbaticals, Research</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5967863"/>
                  </a:ext>
                </a:extLst>
              </a:tr>
              <a:tr h="1005397">
                <a:tc>
                  <a:txBody>
                    <a:bodyPr/>
                    <a:lstStyle/>
                    <a:p>
                      <a:pPr algn="ctr">
                        <a:lnSpc>
                          <a:spcPct val="135000"/>
                        </a:lnSpc>
                        <a:spcAft>
                          <a:spcPts val="80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9</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M.E.S PONNANI COLLEGE</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(Ponnani, Malappuram Dt, Keralas)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25.01.2018</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 years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Student Exchange Program, Faculty Exchange Program, Research Surveys, ISR activities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8505439"/>
                  </a:ext>
                </a:extLst>
              </a:tr>
              <a:tr h="931830">
                <a:tc>
                  <a:txBody>
                    <a:bodyPr/>
                    <a:lstStyle/>
                    <a:p>
                      <a:pPr algn="ctr">
                        <a:lnSpc>
                          <a:spcPct val="135000"/>
                        </a:lnSpc>
                        <a:spcAft>
                          <a:spcPts val="80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10</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RELIANCE JIO INFOCOMM LTD (RJIL)</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222, Nariman Point, Mumbai</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01.04.2016</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 Years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To install, commission, operate and maintain various telecom equipment and to use common areas, ducts roof tops, etc.,</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3750590"/>
                  </a:ext>
                </a:extLst>
              </a:tr>
            </a:tbl>
          </a:graphicData>
        </a:graphic>
      </p:graphicFrame>
    </p:spTree>
    <p:extLst>
      <p:ext uri="{BB962C8B-B14F-4D97-AF65-F5344CB8AC3E}">
        <p14:creationId xmlns:p14="http://schemas.microsoft.com/office/powerpoint/2010/main" val="21750962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ABBB-DB1F-44DE-87C6-51C1239A4151}"/>
              </a:ext>
            </a:extLst>
          </p:cNvPr>
          <p:cNvSpPr>
            <a:spLocks noGrp="1"/>
          </p:cNvSpPr>
          <p:nvPr>
            <p:ph type="title"/>
          </p:nvPr>
        </p:nvSpPr>
        <p:spPr>
          <a:xfrm>
            <a:off x="838200" y="365125"/>
            <a:ext cx="10515600" cy="615263"/>
          </a:xfrm>
        </p:spPr>
        <p:txBody>
          <a:bodyPr>
            <a:normAutofit fontScale="90000"/>
          </a:bodyPr>
          <a:lstStyle/>
          <a:p>
            <a:pPr algn="ctr"/>
            <a:r>
              <a:rPr lang="en-IN" b="1" dirty="0"/>
              <a:t>List of MoU’s</a:t>
            </a:r>
          </a:p>
        </p:txBody>
      </p:sp>
      <p:graphicFrame>
        <p:nvGraphicFramePr>
          <p:cNvPr id="7" name="Content Placeholder 6">
            <a:extLst>
              <a:ext uri="{FF2B5EF4-FFF2-40B4-BE49-F238E27FC236}">
                <a16:creationId xmlns:a16="http://schemas.microsoft.com/office/drawing/2014/main" id="{7B39DD59-6B1E-4B09-995D-C5C3661B4A94}"/>
              </a:ext>
            </a:extLst>
          </p:cNvPr>
          <p:cNvGraphicFramePr>
            <a:graphicFrameLocks noGrp="1"/>
          </p:cNvGraphicFramePr>
          <p:nvPr>
            <p:ph idx="1"/>
          </p:nvPr>
        </p:nvGraphicFramePr>
        <p:xfrm>
          <a:off x="282805" y="1121791"/>
          <a:ext cx="11349873" cy="5706656"/>
        </p:xfrm>
        <a:graphic>
          <a:graphicData uri="http://schemas.openxmlformats.org/drawingml/2006/table">
            <a:tbl>
              <a:tblPr firstRow="1" firstCol="1" bandRow="1">
                <a:tableStyleId>{D7AC3CCA-C797-4891-BE02-D94E43425B78}</a:tableStyleId>
              </a:tblPr>
              <a:tblGrid>
                <a:gridCol w="653069">
                  <a:extLst>
                    <a:ext uri="{9D8B030D-6E8A-4147-A177-3AD203B41FA5}">
                      <a16:colId xmlns:a16="http://schemas.microsoft.com/office/drawing/2014/main" val="1194873694"/>
                    </a:ext>
                  </a:extLst>
                </a:gridCol>
                <a:gridCol w="3895228">
                  <a:extLst>
                    <a:ext uri="{9D8B030D-6E8A-4147-A177-3AD203B41FA5}">
                      <a16:colId xmlns:a16="http://schemas.microsoft.com/office/drawing/2014/main" val="2277569150"/>
                    </a:ext>
                  </a:extLst>
                </a:gridCol>
                <a:gridCol w="2022290">
                  <a:extLst>
                    <a:ext uri="{9D8B030D-6E8A-4147-A177-3AD203B41FA5}">
                      <a16:colId xmlns:a16="http://schemas.microsoft.com/office/drawing/2014/main" val="1371126914"/>
                    </a:ext>
                  </a:extLst>
                </a:gridCol>
                <a:gridCol w="1359944">
                  <a:extLst>
                    <a:ext uri="{9D8B030D-6E8A-4147-A177-3AD203B41FA5}">
                      <a16:colId xmlns:a16="http://schemas.microsoft.com/office/drawing/2014/main" val="184369123"/>
                    </a:ext>
                  </a:extLst>
                </a:gridCol>
                <a:gridCol w="3419342">
                  <a:extLst>
                    <a:ext uri="{9D8B030D-6E8A-4147-A177-3AD203B41FA5}">
                      <a16:colId xmlns:a16="http://schemas.microsoft.com/office/drawing/2014/main" val="3334666215"/>
                    </a:ext>
                  </a:extLst>
                </a:gridCol>
              </a:tblGrid>
              <a:tr h="772707">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S.No</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Name of the Company/College/Universities</a:t>
                      </a:r>
                      <a:endParaRPr lang="en-IN" sz="1400">
                        <a:effectLst/>
                        <a:latin typeface="Times New Roman" panose="02020603050405020304" pitchFamily="18" charset="0"/>
                        <a:cs typeface="Times New Roman" panose="02020603050405020304" pitchFamily="18" charset="0"/>
                      </a:endParaRPr>
                    </a:p>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(International and National)</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Signed on</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Validity in Years</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tc>
                  <a:txBody>
                    <a:bodyPr/>
                    <a:lstStyle/>
                    <a:p>
                      <a:pPr algn="ctr">
                        <a:lnSpc>
                          <a:spcPct val="135000"/>
                        </a:lnSpc>
                        <a:spcAft>
                          <a:spcPts val="800"/>
                        </a:spcAft>
                      </a:pPr>
                      <a:r>
                        <a:rPr lang="en-US" sz="1400">
                          <a:effectLst/>
                          <a:latin typeface="Times New Roman" panose="02020603050405020304" pitchFamily="18" charset="0"/>
                          <a:cs typeface="Times New Roman" panose="02020603050405020304" pitchFamily="18" charset="0"/>
                        </a:rPr>
                        <a:t>Purpose of the MoU</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397" marR="53397" marT="0" marB="0" anchor="ctr"/>
                </a:tc>
                <a:extLst>
                  <a:ext uri="{0D108BD9-81ED-4DB2-BD59-A6C34878D82A}">
                    <a16:rowId xmlns:a16="http://schemas.microsoft.com/office/drawing/2014/main" val="1603152337"/>
                  </a:ext>
                </a:extLst>
              </a:tr>
              <a:tr h="1032602">
                <a:tc>
                  <a:txBody>
                    <a:bodyPr/>
                    <a:lstStyle/>
                    <a:p>
                      <a:pPr algn="ctr">
                        <a:lnSpc>
                          <a:spcPct val="135000"/>
                        </a:lnSpc>
                        <a:spcAft>
                          <a:spcPts val="800"/>
                        </a:spcAft>
                      </a:pPr>
                      <a:r>
                        <a:rPr lang="en-US" sz="1600" b="1">
                          <a:effectLst/>
                          <a:latin typeface="Times New Roman" panose="02020603050405020304" pitchFamily="18" charset="0"/>
                          <a:ea typeface="Calibri" panose="020F0502020204030204" pitchFamily="34" charset="0"/>
                          <a:cs typeface="Times New Roman" panose="02020603050405020304" pitchFamily="18" charset="0"/>
                        </a:rPr>
                        <a:t>11</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MARK 1 EVENTS</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(TV Swamy Road, R.S.Puram, Coimbatore)</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14.07.2014</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 Years</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To Provide Job Specific training, internship and project work, training and consultancy, R&amp;D activities. </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5668671"/>
                  </a:ext>
                </a:extLst>
              </a:tr>
              <a:tr h="909639">
                <a:tc>
                  <a:txBody>
                    <a:bodyPr/>
                    <a:lstStyle/>
                    <a:p>
                      <a:pPr algn="ctr">
                        <a:lnSpc>
                          <a:spcPct val="135000"/>
                        </a:lnSpc>
                        <a:spcAft>
                          <a:spcPts val="800"/>
                        </a:spcAft>
                      </a:pPr>
                      <a:r>
                        <a:rPr lang="en-US" sz="1600" b="1">
                          <a:effectLst/>
                          <a:latin typeface="Times New Roman" panose="02020603050405020304" pitchFamily="18" charset="0"/>
                          <a:ea typeface="Calibri" panose="020F0502020204030204" pitchFamily="34" charset="0"/>
                          <a:cs typeface="Times New Roman" panose="02020603050405020304" pitchFamily="18" charset="0"/>
                        </a:rPr>
                        <a:t>12</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GK MANAGEMENT SERVICES LIMITED</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(GKM Towers, 142 Alagesan Road, Coimbatore - 11)</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 Oct 2010 and Renewed on </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08.07.2018</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 years</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To Provide Job Specific training, internship and project work, training and consultancy, R&amp;D activities.</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4600799"/>
                  </a:ext>
                </a:extLst>
              </a:tr>
              <a:tr h="909639">
                <a:tc>
                  <a:txBody>
                    <a:bodyPr/>
                    <a:lstStyle/>
                    <a:p>
                      <a:pPr algn="ctr">
                        <a:lnSpc>
                          <a:spcPct val="135000"/>
                        </a:lnSpc>
                        <a:spcAft>
                          <a:spcPts val="800"/>
                        </a:spcAft>
                      </a:pPr>
                      <a:r>
                        <a:rPr lang="en-US" sz="1600" b="1">
                          <a:effectLst/>
                          <a:latin typeface="Times New Roman" panose="02020603050405020304" pitchFamily="18" charset="0"/>
                          <a:ea typeface="Calibri" panose="020F0502020204030204" pitchFamily="34" charset="0"/>
                          <a:cs typeface="Times New Roman" panose="02020603050405020304" pitchFamily="18" charset="0"/>
                        </a:rPr>
                        <a:t>13</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BHARATHIAR UNIVERSITY</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Coimbatore</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09.02.2011</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 years</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CPOP program on Logistics and Shipping </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5967863"/>
                  </a:ext>
                </a:extLst>
              </a:tr>
              <a:tr h="1005397">
                <a:tc>
                  <a:txBody>
                    <a:bodyPr/>
                    <a:lstStyle/>
                    <a:p>
                      <a:pPr algn="ctr">
                        <a:lnSpc>
                          <a:spcPct val="135000"/>
                        </a:lnSpc>
                        <a:spcAft>
                          <a:spcPts val="800"/>
                        </a:spcAft>
                      </a:pP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8505439"/>
                  </a:ext>
                </a:extLst>
              </a:tr>
              <a:tr h="931830">
                <a:tc>
                  <a:txBody>
                    <a:bodyPr/>
                    <a:lstStyle/>
                    <a:p>
                      <a:pPr algn="ctr">
                        <a:lnSpc>
                          <a:spcPct val="135000"/>
                        </a:lnSpc>
                        <a:spcAft>
                          <a:spcPts val="800"/>
                        </a:spcAft>
                      </a:pP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5000"/>
                        </a:lnSpc>
                        <a:spcAft>
                          <a:spcPts val="800"/>
                        </a:spcAft>
                      </a:pP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3750590"/>
                  </a:ext>
                </a:extLst>
              </a:tr>
            </a:tbl>
          </a:graphicData>
        </a:graphic>
      </p:graphicFrame>
    </p:spTree>
    <p:extLst>
      <p:ext uri="{BB962C8B-B14F-4D97-AF65-F5344CB8AC3E}">
        <p14:creationId xmlns:p14="http://schemas.microsoft.com/office/powerpoint/2010/main" val="26567531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4A4A-C8B1-4FE4-BF29-7ED6CAA1289E}"/>
              </a:ext>
            </a:extLst>
          </p:cNvPr>
          <p:cNvSpPr>
            <a:spLocks noGrp="1"/>
          </p:cNvSpPr>
          <p:nvPr>
            <p:ph type="title"/>
          </p:nvPr>
        </p:nvSpPr>
        <p:spPr>
          <a:xfrm>
            <a:off x="838200" y="94269"/>
            <a:ext cx="10515600" cy="782424"/>
          </a:xfrm>
        </p:spPr>
        <p:txBody>
          <a:bodyPr>
            <a:noAutofit/>
          </a:bodyPr>
          <a:lstStyle/>
          <a:p>
            <a:pPr algn="ctr"/>
            <a:r>
              <a:rPr lang="en-IN" sz="2800" b="1" dirty="0"/>
              <a:t>MoU with </a:t>
            </a:r>
            <a:r>
              <a:rPr lang="en-IN" sz="2800" b="1" dirty="0" err="1"/>
              <a:t>Laghu</a:t>
            </a:r>
            <a:r>
              <a:rPr lang="en-IN" sz="2800" b="1" dirty="0"/>
              <a:t> Udyog Bharti (LUB), Coimbatore. </a:t>
            </a:r>
          </a:p>
        </p:txBody>
      </p:sp>
      <p:pic>
        <p:nvPicPr>
          <p:cNvPr id="6" name="Picture 5">
            <a:extLst>
              <a:ext uri="{FF2B5EF4-FFF2-40B4-BE49-F238E27FC236}">
                <a16:creationId xmlns:a16="http://schemas.microsoft.com/office/drawing/2014/main" id="{0F56C8E2-80DB-4502-B8D0-C2668853A0B5}"/>
              </a:ext>
            </a:extLst>
          </p:cNvPr>
          <p:cNvPicPr>
            <a:picLocks noChangeAspect="1"/>
          </p:cNvPicPr>
          <p:nvPr/>
        </p:nvPicPr>
        <p:blipFill rotWithShape="1">
          <a:blip r:embed="rId2">
            <a:extLst>
              <a:ext uri="{28A0092B-C50C-407E-A947-70E740481C1C}">
                <a14:useLocalDpi xmlns:a14="http://schemas.microsoft.com/office/drawing/2010/main" val="0"/>
              </a:ext>
            </a:extLst>
          </a:blip>
          <a:srcRect l="11040" t="9615" b="29743"/>
          <a:stretch/>
        </p:blipFill>
        <p:spPr bwMode="auto">
          <a:xfrm>
            <a:off x="329938" y="810705"/>
            <a:ext cx="5920033" cy="5618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555C0DC-99B8-4F81-B964-8477BC50EA0B}"/>
              </a:ext>
            </a:extLst>
          </p:cNvPr>
          <p:cNvPicPr>
            <a:picLocks noChangeAspect="1"/>
          </p:cNvPicPr>
          <p:nvPr/>
        </p:nvPicPr>
        <p:blipFill rotWithShape="1">
          <a:blip r:embed="rId3">
            <a:extLst>
              <a:ext uri="{28A0092B-C50C-407E-A947-70E740481C1C}">
                <a14:useLocalDpi xmlns:a14="http://schemas.microsoft.com/office/drawing/2010/main" val="0"/>
              </a:ext>
            </a:extLst>
          </a:blip>
          <a:srcRect l="52774"/>
          <a:stretch/>
        </p:blipFill>
        <p:spPr bwMode="auto">
          <a:xfrm>
            <a:off x="6447932" y="810705"/>
            <a:ext cx="5505255" cy="5618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23155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62A81-0A1C-4E7B-84DD-98C23E157BAE}"/>
              </a:ext>
            </a:extLst>
          </p:cNvPr>
          <p:cNvSpPr>
            <a:spLocks noGrp="1"/>
          </p:cNvSpPr>
          <p:nvPr>
            <p:ph type="title"/>
          </p:nvPr>
        </p:nvSpPr>
        <p:spPr>
          <a:xfrm>
            <a:off x="838200" y="365125"/>
            <a:ext cx="10515600" cy="756665"/>
          </a:xfrm>
        </p:spPr>
        <p:txBody>
          <a:bodyPr/>
          <a:lstStyle/>
          <a:p>
            <a:endParaRPr lang="en-IN" dirty="0"/>
          </a:p>
        </p:txBody>
      </p:sp>
      <p:pic>
        <p:nvPicPr>
          <p:cNvPr id="4" name="Content Placeholder 3">
            <a:extLst>
              <a:ext uri="{FF2B5EF4-FFF2-40B4-BE49-F238E27FC236}">
                <a16:creationId xmlns:a16="http://schemas.microsoft.com/office/drawing/2014/main" id="{8495659F-6A29-4484-80AF-E40E46E9FB6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6399" y="0"/>
            <a:ext cx="7938942" cy="6858000"/>
          </a:xfrm>
          <a:prstGeom prst="rect">
            <a:avLst/>
          </a:prstGeom>
          <a:noFill/>
          <a:ln>
            <a:noFill/>
          </a:ln>
        </p:spPr>
      </p:pic>
    </p:spTree>
    <p:extLst>
      <p:ext uri="{BB962C8B-B14F-4D97-AF65-F5344CB8AC3E}">
        <p14:creationId xmlns:p14="http://schemas.microsoft.com/office/powerpoint/2010/main" val="39507695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0327E-B285-4B36-AB39-8614D040A816}"/>
              </a:ext>
            </a:extLst>
          </p:cNvPr>
          <p:cNvSpPr>
            <a:spLocks noGrp="1"/>
          </p:cNvSpPr>
          <p:nvPr>
            <p:ph type="title"/>
          </p:nvPr>
        </p:nvSpPr>
        <p:spPr>
          <a:xfrm>
            <a:off x="91440" y="1"/>
            <a:ext cx="11262360" cy="1690688"/>
          </a:xfrm>
        </p:spPr>
        <p:txBody>
          <a:bodyPr/>
          <a:lstStyle/>
          <a:p>
            <a:r>
              <a:rPr lang="en-US" sz="4400" dirty="0">
                <a:latin typeface="Century Schoolbook" pitchFamily="18" charset="0"/>
              </a:rPr>
              <a:t>Global Input – Student’s International Visit to Malaysia</a:t>
            </a:r>
            <a:endParaRPr lang="en-IN" dirty="0"/>
          </a:p>
        </p:txBody>
      </p:sp>
      <p:sp>
        <p:nvSpPr>
          <p:cNvPr id="4" name="Content Placeholder 3">
            <a:extLst>
              <a:ext uri="{FF2B5EF4-FFF2-40B4-BE49-F238E27FC236}">
                <a16:creationId xmlns:a16="http://schemas.microsoft.com/office/drawing/2014/main" id="{5D311829-46A9-444E-A7C9-AA417B4D452E}"/>
              </a:ext>
            </a:extLst>
          </p:cNvPr>
          <p:cNvSpPr>
            <a:spLocks noGrp="1"/>
          </p:cNvSpPr>
          <p:nvPr>
            <p:ph sz="half" idx="2"/>
          </p:nvPr>
        </p:nvSpPr>
        <p:spPr/>
        <p:txBody>
          <a:bodyPr/>
          <a:lstStyle/>
          <a:p>
            <a:r>
              <a:rPr lang="en-US" sz="2800" dirty="0">
                <a:solidFill>
                  <a:schemeClr val="bg1"/>
                </a:solidFill>
                <a:latin typeface="Century Schoolbook" pitchFamily="18" charset="0"/>
              </a:rPr>
              <a:t>Global Input – Student’s International visit</a:t>
            </a:r>
            <a:endParaRPr lang="en-IN" dirty="0"/>
          </a:p>
        </p:txBody>
      </p:sp>
      <p:pic>
        <p:nvPicPr>
          <p:cNvPr id="5" name="Picture 2">
            <a:extLst>
              <a:ext uri="{FF2B5EF4-FFF2-40B4-BE49-F238E27FC236}">
                <a16:creationId xmlns:a16="http://schemas.microsoft.com/office/drawing/2014/main" id="{69620CBF-1C9A-49B6-9EFA-D32B691DED4B}"/>
              </a:ext>
            </a:extLst>
          </p:cNvPr>
          <p:cNvPicPr>
            <a:picLocks noGrp="1" noChangeAspect="1" noChangeArrowheads="1"/>
          </p:cNvPicPr>
          <p:nvPr>
            <p:ph sz="half" idx="1"/>
          </p:nvPr>
        </p:nvPicPr>
        <p:blipFill>
          <a:blip r:embed="rId2" cstate="print"/>
          <a:srcRect/>
          <a:stretch>
            <a:fillRect/>
          </a:stretch>
        </p:blipFill>
        <p:spPr bwMode="auto">
          <a:xfrm>
            <a:off x="0" y="2043828"/>
            <a:ext cx="2818150" cy="3635612"/>
          </a:xfrm>
          <a:prstGeom prst="rect">
            <a:avLst/>
          </a:prstGeom>
          <a:noFill/>
          <a:ln w="9525">
            <a:noFill/>
            <a:miter lim="800000"/>
            <a:headEnd/>
            <a:tailEnd/>
          </a:ln>
          <a:effectLst/>
        </p:spPr>
      </p:pic>
      <p:pic>
        <p:nvPicPr>
          <p:cNvPr id="29698" name="Picture 2" descr="No photo description available.">
            <a:extLst>
              <a:ext uri="{FF2B5EF4-FFF2-40B4-BE49-F238E27FC236}">
                <a16:creationId xmlns:a16="http://schemas.microsoft.com/office/drawing/2014/main" id="{0A7C356B-B21A-4285-B6E8-16F951B19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680" y="1376680"/>
            <a:ext cx="4735830" cy="6314440"/>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No photo description available.">
            <a:extLst>
              <a:ext uri="{FF2B5EF4-FFF2-40B4-BE49-F238E27FC236}">
                <a16:creationId xmlns:a16="http://schemas.microsoft.com/office/drawing/2014/main" id="{83F90904-C5FB-480B-9914-A3A8424FD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891" y="3426144"/>
            <a:ext cx="4677197" cy="3507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5108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E47C028-B7A8-4D17-9B11-D70312A19898}"/>
              </a:ext>
            </a:extLst>
          </p:cNvPr>
          <p:cNvSpPr txBox="1">
            <a:spLocks/>
          </p:cNvSpPr>
          <p:nvPr/>
        </p:nvSpPr>
        <p:spPr>
          <a:xfrm>
            <a:off x="6609908" y="533400"/>
            <a:ext cx="4058093" cy="6324601"/>
          </a:xfrm>
          <a:prstGeom prst="rect">
            <a:avLst/>
          </a:prstGeom>
          <a:solidFill>
            <a:schemeClr val="accent3">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endParaRPr lang="en-US" sz="2400" dirty="0">
              <a:latin typeface="Century Schoolbook" pitchFamily="18" charset="0"/>
            </a:endParaRPr>
          </a:p>
        </p:txBody>
      </p:sp>
      <p:sp>
        <p:nvSpPr>
          <p:cNvPr id="2" name="Title 1"/>
          <p:cNvSpPr>
            <a:spLocks noGrp="1"/>
          </p:cNvSpPr>
          <p:nvPr>
            <p:ph type="title"/>
          </p:nvPr>
        </p:nvSpPr>
        <p:spPr>
          <a:xfrm>
            <a:off x="1524000" y="-152400"/>
            <a:ext cx="10220960" cy="1889760"/>
          </a:xfrm>
          <a:solidFill>
            <a:schemeClr val="accent3">
              <a:lumMod val="50000"/>
            </a:schemeClr>
          </a:solidFill>
        </p:spPr>
        <p:txBody>
          <a:bodyPr vert="horz" lIns="91440" tIns="45720" rIns="91440" bIns="45720" rtlCol="0" anchor="ctr">
            <a:normAutofit/>
          </a:bodyPr>
          <a:lstStyle/>
          <a:p>
            <a:r>
              <a:rPr lang="en-US" sz="3600" dirty="0">
                <a:solidFill>
                  <a:schemeClr val="bg1"/>
                </a:solidFill>
                <a:latin typeface="Century Schoolbook" pitchFamily="18" charset="0"/>
              </a:rPr>
              <a:t>Global Input – MoU- </a:t>
            </a:r>
            <a:r>
              <a:rPr lang="en-US" sz="3600" dirty="0" err="1">
                <a:solidFill>
                  <a:schemeClr val="bg1"/>
                </a:solidFill>
                <a:latin typeface="Century Schoolbook" pitchFamily="18" charset="0"/>
              </a:rPr>
              <a:t>Incube</a:t>
            </a:r>
            <a:r>
              <a:rPr lang="en-US" sz="3600" dirty="0">
                <a:solidFill>
                  <a:schemeClr val="bg1"/>
                </a:solidFill>
                <a:latin typeface="Century Schoolbook" pitchFamily="18" charset="0"/>
              </a:rPr>
              <a:t> Edible Oil Industries, Malaysia</a:t>
            </a:r>
          </a:p>
        </p:txBody>
      </p:sp>
      <p:sp>
        <p:nvSpPr>
          <p:cNvPr id="3" name="Content Placeholder 2"/>
          <p:cNvSpPr>
            <a:spLocks noGrp="1"/>
          </p:cNvSpPr>
          <p:nvPr>
            <p:ph idx="1"/>
          </p:nvPr>
        </p:nvSpPr>
        <p:spPr>
          <a:xfrm>
            <a:off x="1676400" y="1808480"/>
            <a:ext cx="8991600" cy="5070787"/>
          </a:xfrm>
          <a:solidFill>
            <a:schemeClr val="accent3">
              <a:lumMod val="40000"/>
              <a:lumOff val="60000"/>
            </a:schemeClr>
          </a:solidFill>
        </p:spPr>
        <p:txBody>
          <a:bodyPr vert="horz" lIns="91440" tIns="45720" rIns="91440" bIns="45720" rtlCol="0">
            <a:normAutofit/>
          </a:bodyPr>
          <a:lstStyle/>
          <a:p>
            <a:pPr algn="ctr">
              <a:buNone/>
            </a:pPr>
            <a:r>
              <a:rPr lang="en-US" sz="2400" dirty="0">
                <a:latin typeface="Century Schoolbook" pitchFamily="18" charset="0"/>
              </a:rPr>
              <a:t>Our MoU partners outside India are of immense help in providing international exposure to our students.</a:t>
            </a:r>
          </a:p>
        </p:txBody>
      </p:sp>
      <p:sp>
        <p:nvSpPr>
          <p:cNvPr id="7" name="Slide Number Placeholder 6"/>
          <p:cNvSpPr>
            <a:spLocks noGrp="1"/>
          </p:cNvSpPr>
          <p:nvPr>
            <p:ph type="sldNum" sz="quarter" idx="12"/>
          </p:nvPr>
        </p:nvSpPr>
        <p:spPr/>
        <p:txBody>
          <a:bodyPr/>
          <a:lstStyle/>
          <a:p>
            <a:fld id="{68031A08-0BD8-4417-AFE8-2DDC85640542}" type="slidenum">
              <a:rPr lang="en-US" smtClean="0"/>
              <a:pPr/>
              <a:t>111</a:t>
            </a:fld>
            <a:endParaRPr lang="en-US"/>
          </a:p>
        </p:txBody>
      </p:sp>
      <p:pic>
        <p:nvPicPr>
          <p:cNvPr id="6" name="Picture 3" descr="C:\Users\Siva\Pictures\WhatsApp Image 2019-04-27 at 11.14.19 AM.jpeg"/>
          <p:cNvPicPr>
            <a:picLocks noChangeAspect="1" noChangeArrowheads="1"/>
          </p:cNvPicPr>
          <p:nvPr/>
        </p:nvPicPr>
        <p:blipFill>
          <a:blip r:embed="rId2"/>
          <a:srcRect l="9036" t="7500"/>
          <a:stretch>
            <a:fillRect/>
          </a:stretch>
        </p:blipFill>
        <p:spPr bwMode="auto">
          <a:xfrm>
            <a:off x="1523998" y="2611120"/>
            <a:ext cx="4663441" cy="4289413"/>
          </a:xfrm>
          <a:prstGeom prst="rect">
            <a:avLst/>
          </a:prstGeom>
          <a:noFill/>
        </p:spPr>
      </p:pic>
      <p:pic>
        <p:nvPicPr>
          <p:cNvPr id="9" name="Picture 4" descr="C:\Users\Siva\Pictures\WhatsApp Image 2019-04-27 at 11.14.20 AM.jpeg"/>
          <p:cNvPicPr>
            <a:picLocks noChangeAspect="1" noChangeArrowheads="1"/>
          </p:cNvPicPr>
          <p:nvPr/>
        </p:nvPicPr>
        <p:blipFill>
          <a:blip r:embed="rId3"/>
          <a:srcRect l="23810" t="9700"/>
          <a:stretch>
            <a:fillRect/>
          </a:stretch>
        </p:blipFill>
        <p:spPr bwMode="auto">
          <a:xfrm>
            <a:off x="6657754" y="2611120"/>
            <a:ext cx="3962400" cy="4246880"/>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7C2D2-BF93-45D6-ACC2-5360CD0FF3FD}"/>
              </a:ext>
            </a:extLst>
          </p:cNvPr>
          <p:cNvSpPr>
            <a:spLocks noGrp="1"/>
          </p:cNvSpPr>
          <p:nvPr>
            <p:ph type="title"/>
          </p:nvPr>
        </p:nvSpPr>
        <p:spPr>
          <a:xfrm>
            <a:off x="838200" y="160257"/>
            <a:ext cx="10515600" cy="895546"/>
          </a:xfrm>
        </p:spPr>
        <p:txBody>
          <a:bodyPr>
            <a:normAutofit/>
          </a:bodyPr>
          <a:lstStyle/>
          <a:p>
            <a:r>
              <a:rPr lang="en-US" dirty="0"/>
              <a:t>MoU- LINCOLN UNIVERSITY, MALAYSIA</a:t>
            </a:r>
            <a:endParaRPr lang="en-IN" dirty="0"/>
          </a:p>
        </p:txBody>
      </p:sp>
      <p:pic>
        <p:nvPicPr>
          <p:cNvPr id="5" name="Content Placeholder 4">
            <a:extLst>
              <a:ext uri="{FF2B5EF4-FFF2-40B4-BE49-F238E27FC236}">
                <a16:creationId xmlns:a16="http://schemas.microsoft.com/office/drawing/2014/main" id="{5CCE2B59-33C5-47C0-9522-72DD69C251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95175"/>
            <a:ext cx="5536676" cy="5762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D4AD5DF0-42AC-4E06-A20D-DCE750132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5324" y="1055803"/>
            <a:ext cx="5536676" cy="5802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28802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4A4A-C8B1-4FE4-BF29-7ED6CAA1289E}"/>
              </a:ext>
            </a:extLst>
          </p:cNvPr>
          <p:cNvSpPr>
            <a:spLocks noGrp="1"/>
          </p:cNvSpPr>
          <p:nvPr>
            <p:ph type="title"/>
          </p:nvPr>
        </p:nvSpPr>
        <p:spPr>
          <a:xfrm>
            <a:off x="838200" y="94269"/>
            <a:ext cx="10515600" cy="782424"/>
          </a:xfrm>
        </p:spPr>
        <p:txBody>
          <a:bodyPr>
            <a:noAutofit/>
          </a:bodyPr>
          <a:lstStyle/>
          <a:p>
            <a:pPr algn="ctr"/>
            <a:r>
              <a:rPr lang="en-IN" sz="2800" b="1" dirty="0"/>
              <a:t>MoU with Lincoln University, Malaysia</a:t>
            </a:r>
          </a:p>
        </p:txBody>
      </p:sp>
      <p:pic>
        <p:nvPicPr>
          <p:cNvPr id="4" name="Content Placeholder 3">
            <a:extLst>
              <a:ext uri="{FF2B5EF4-FFF2-40B4-BE49-F238E27FC236}">
                <a16:creationId xmlns:a16="http://schemas.microsoft.com/office/drawing/2014/main" id="{FFF8A8C7-5744-44C7-A0DC-61B0515F62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7669" b="18975"/>
          <a:stretch/>
        </p:blipFill>
        <p:spPr bwMode="auto">
          <a:xfrm rot="16200000">
            <a:off x="470728" y="649839"/>
            <a:ext cx="5778635" cy="6081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120D827-ABAC-4F6C-A6A0-5595384CA1FB}"/>
              </a:ext>
            </a:extLst>
          </p:cNvPr>
          <p:cNvPicPr>
            <a:picLocks noChangeAspect="1"/>
          </p:cNvPicPr>
          <p:nvPr/>
        </p:nvPicPr>
        <p:blipFill rotWithShape="1">
          <a:blip r:embed="rId3">
            <a:extLst>
              <a:ext uri="{28A0092B-C50C-407E-A947-70E740481C1C}">
                <a14:useLocalDpi xmlns:a14="http://schemas.microsoft.com/office/drawing/2010/main" val="0"/>
              </a:ext>
            </a:extLst>
          </a:blip>
          <a:srcRect l="43124" t="5641" r="6087" b="11667"/>
          <a:stretch/>
        </p:blipFill>
        <p:spPr bwMode="auto">
          <a:xfrm>
            <a:off x="6627043" y="801275"/>
            <a:ext cx="5165889" cy="5778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307689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E47C028-B7A8-4D17-9B11-D70312A19898}"/>
              </a:ext>
            </a:extLst>
          </p:cNvPr>
          <p:cNvSpPr txBox="1">
            <a:spLocks/>
          </p:cNvSpPr>
          <p:nvPr/>
        </p:nvSpPr>
        <p:spPr>
          <a:xfrm>
            <a:off x="6553200" y="1066800"/>
            <a:ext cx="4114801" cy="5791201"/>
          </a:xfrm>
          <a:prstGeom prst="rect">
            <a:avLst/>
          </a:prstGeom>
          <a:solidFill>
            <a:schemeClr val="accent3">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endParaRPr lang="en-US" sz="2400" dirty="0">
              <a:latin typeface="Century Schoolbook" pitchFamily="18" charset="0"/>
            </a:endParaRPr>
          </a:p>
        </p:txBody>
      </p:sp>
      <p:sp>
        <p:nvSpPr>
          <p:cNvPr id="2" name="Title 1"/>
          <p:cNvSpPr>
            <a:spLocks noGrp="1"/>
          </p:cNvSpPr>
          <p:nvPr>
            <p:ph type="title"/>
          </p:nvPr>
        </p:nvSpPr>
        <p:spPr>
          <a:xfrm>
            <a:off x="1656080" y="136524"/>
            <a:ext cx="9011920" cy="849629"/>
          </a:xfrm>
          <a:solidFill>
            <a:schemeClr val="accent3">
              <a:lumMod val="50000"/>
            </a:schemeClr>
          </a:solidFill>
        </p:spPr>
        <p:txBody>
          <a:bodyPr vert="horz" lIns="91440" tIns="45720" rIns="91440" bIns="45720" rtlCol="0" anchor="ctr">
            <a:normAutofit fontScale="90000"/>
          </a:bodyPr>
          <a:lstStyle/>
          <a:p>
            <a:r>
              <a:rPr lang="en-US" sz="3600" dirty="0">
                <a:solidFill>
                  <a:schemeClr val="bg1"/>
                </a:solidFill>
                <a:latin typeface="Century Schoolbook" pitchFamily="18" charset="0"/>
              </a:rPr>
              <a:t>Global Input – Guest lectures by </a:t>
            </a:r>
            <a:r>
              <a:rPr lang="en-US" sz="3600" dirty="0" err="1">
                <a:solidFill>
                  <a:schemeClr val="bg1"/>
                </a:solidFill>
                <a:latin typeface="Century Schoolbook" pitchFamily="18" charset="0"/>
              </a:rPr>
              <a:t>Mr.Adrian</a:t>
            </a:r>
            <a:r>
              <a:rPr lang="en-US" sz="3600" dirty="0">
                <a:solidFill>
                  <a:schemeClr val="bg1"/>
                </a:solidFill>
                <a:latin typeface="Century Schoolbook" pitchFamily="18" charset="0"/>
              </a:rPr>
              <a:t> Wood, IB Consultant, Australia</a:t>
            </a:r>
          </a:p>
        </p:txBody>
      </p:sp>
      <p:sp>
        <p:nvSpPr>
          <p:cNvPr id="3" name="Content Placeholder 2"/>
          <p:cNvSpPr>
            <a:spLocks noGrp="1"/>
          </p:cNvSpPr>
          <p:nvPr>
            <p:ph idx="1"/>
          </p:nvPr>
        </p:nvSpPr>
        <p:spPr>
          <a:xfrm>
            <a:off x="1478280" y="1066800"/>
            <a:ext cx="9235440" cy="5812467"/>
          </a:xfrm>
          <a:solidFill>
            <a:schemeClr val="accent3">
              <a:lumMod val="40000"/>
              <a:lumOff val="60000"/>
            </a:schemeClr>
          </a:solidFill>
        </p:spPr>
        <p:txBody>
          <a:bodyPr vert="horz" lIns="91440" tIns="45720" rIns="91440" bIns="45720" rtlCol="0">
            <a:normAutofit/>
          </a:bodyPr>
          <a:lstStyle/>
          <a:p>
            <a:pPr algn="just"/>
            <a:r>
              <a:rPr lang="en-US" sz="2400" dirty="0">
                <a:latin typeface="Century Schoolbook" pitchFamily="18" charset="0"/>
              </a:rPr>
              <a:t>Professionals in the area of management from abroad visit our campus and interact with our students. </a:t>
            </a:r>
          </a:p>
          <a:p>
            <a:pPr algn="just"/>
            <a:r>
              <a:rPr lang="en-US" sz="2400" dirty="0">
                <a:latin typeface="Century Schoolbook" pitchFamily="18" charset="0"/>
              </a:rPr>
              <a:t>International journals also help our students to acquire a  global perspective.</a:t>
            </a:r>
          </a:p>
        </p:txBody>
      </p:sp>
      <p:sp>
        <p:nvSpPr>
          <p:cNvPr id="7" name="Slide Number Placeholder 6"/>
          <p:cNvSpPr>
            <a:spLocks noGrp="1"/>
          </p:cNvSpPr>
          <p:nvPr>
            <p:ph type="sldNum" sz="quarter" idx="12"/>
          </p:nvPr>
        </p:nvSpPr>
        <p:spPr/>
        <p:txBody>
          <a:bodyPr/>
          <a:lstStyle/>
          <a:p>
            <a:fld id="{68031A08-0BD8-4417-AFE8-2DDC85640542}" type="slidenum">
              <a:rPr lang="en-US" smtClean="0"/>
              <a:pPr/>
              <a:t>114</a:t>
            </a:fld>
            <a:endParaRPr lang="en-US"/>
          </a:p>
        </p:txBody>
      </p:sp>
      <p:pic>
        <p:nvPicPr>
          <p:cNvPr id="4098" name="Picture 2" descr="G:\Others\Photos from Arun Desktop\College Photos 2017\II nd Semester\3. GL by Adrian Wood\IMG_1427.JPG"/>
          <p:cNvPicPr>
            <a:picLocks noChangeAspect="1" noChangeArrowheads="1"/>
          </p:cNvPicPr>
          <p:nvPr/>
        </p:nvPicPr>
        <p:blipFill>
          <a:blip r:embed="rId2" cstate="print"/>
          <a:srcRect/>
          <a:stretch>
            <a:fillRect/>
          </a:stretch>
        </p:blipFill>
        <p:spPr bwMode="auto">
          <a:xfrm>
            <a:off x="1432559" y="3169920"/>
            <a:ext cx="5411153" cy="3607435"/>
          </a:xfrm>
          <a:prstGeom prst="rect">
            <a:avLst/>
          </a:prstGeom>
          <a:noFill/>
        </p:spPr>
      </p:pic>
      <p:pic>
        <p:nvPicPr>
          <p:cNvPr id="4099" name="Picture 3" descr="G:\Others\Photos from Arun Desktop\College Photos 2017\II nd Semester\3. GL by Adrian Wood\IMG_1438.JPG"/>
          <p:cNvPicPr>
            <a:picLocks noChangeAspect="1" noChangeArrowheads="1"/>
          </p:cNvPicPr>
          <p:nvPr/>
        </p:nvPicPr>
        <p:blipFill>
          <a:blip r:embed="rId3" cstate="print"/>
          <a:srcRect/>
          <a:stretch>
            <a:fillRect/>
          </a:stretch>
        </p:blipFill>
        <p:spPr bwMode="auto">
          <a:xfrm>
            <a:off x="7091680" y="3169921"/>
            <a:ext cx="3576320" cy="3860108"/>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7D9C4-82D7-4422-90C2-94E3B1C75FE1}"/>
              </a:ext>
            </a:extLst>
          </p:cNvPr>
          <p:cNvSpPr>
            <a:spLocks noGrp="1"/>
          </p:cNvSpPr>
          <p:nvPr>
            <p:ph type="title"/>
          </p:nvPr>
        </p:nvSpPr>
        <p:spPr/>
        <p:txBody>
          <a:bodyPr/>
          <a:lstStyle/>
          <a:p>
            <a:r>
              <a:rPr lang="en-US" dirty="0"/>
              <a:t>WITH </a:t>
            </a:r>
            <a:r>
              <a:rPr lang="en-US" dirty="0" err="1"/>
              <a:t>Dr.JEREMY</a:t>
            </a:r>
            <a:r>
              <a:rPr lang="en-US" dirty="0"/>
              <a:t> JONES, UNIVERSITY OF CANBERRA, AUSTRALIA</a:t>
            </a:r>
            <a:endParaRPr lang="en-IN" dirty="0"/>
          </a:p>
        </p:txBody>
      </p:sp>
      <p:pic>
        <p:nvPicPr>
          <p:cNvPr id="7" name="Picture 5" descr="G:\Others\Dell Backup\D Drive\happy valley ADMISSIONS\hv photos\new photos of clg\Admission Potos work- Harry1\8. International EXperience\d) Jones\IMG_3330.JPG">
            <a:extLst>
              <a:ext uri="{FF2B5EF4-FFF2-40B4-BE49-F238E27FC236}">
                <a16:creationId xmlns:a16="http://schemas.microsoft.com/office/drawing/2014/main" id="{595123B4-0055-4172-A97B-9A222A8EC80B}"/>
              </a:ext>
            </a:extLst>
          </p:cNvPr>
          <p:cNvPicPr>
            <a:picLocks noGrp="1" noChangeAspect="1" noChangeArrowheads="1"/>
          </p:cNvPicPr>
          <p:nvPr>
            <p:ph sz="half" idx="1"/>
          </p:nvPr>
        </p:nvPicPr>
        <p:blipFill>
          <a:blip r:embed="rId2" cstate="print"/>
          <a:srcRect/>
          <a:stretch>
            <a:fillRect/>
          </a:stretch>
        </p:blipFill>
        <p:spPr bwMode="auto">
          <a:xfrm>
            <a:off x="0" y="2225040"/>
            <a:ext cx="5749809" cy="4521200"/>
          </a:xfrm>
          <a:prstGeom prst="rect">
            <a:avLst/>
          </a:prstGeom>
          <a:noFill/>
        </p:spPr>
      </p:pic>
      <p:pic>
        <p:nvPicPr>
          <p:cNvPr id="8" name="Picture 4" descr="G:\Others\Dell Backup\D Drive\happy valley ADMISSIONS\hv photos\new photos of clg\Admission Potos work- Harry1\8. International EXperience\d) Jones\IMG_3321.JPG">
            <a:extLst>
              <a:ext uri="{FF2B5EF4-FFF2-40B4-BE49-F238E27FC236}">
                <a16:creationId xmlns:a16="http://schemas.microsoft.com/office/drawing/2014/main" id="{A331BF3E-BCA8-4CA7-AA10-17FC67BAFC43}"/>
              </a:ext>
            </a:extLst>
          </p:cNvPr>
          <p:cNvPicPr>
            <a:picLocks noGrp="1" noChangeAspect="1" noChangeArrowheads="1"/>
          </p:cNvPicPr>
          <p:nvPr>
            <p:ph sz="half" idx="2"/>
          </p:nvPr>
        </p:nvPicPr>
        <p:blipFill>
          <a:blip r:embed="rId3" cstate="print"/>
          <a:srcRect/>
          <a:stretch>
            <a:fillRect/>
          </a:stretch>
        </p:blipFill>
        <p:spPr bwMode="auto">
          <a:xfrm>
            <a:off x="5974998" y="2225040"/>
            <a:ext cx="5902042" cy="4521200"/>
          </a:xfrm>
          <a:prstGeom prst="rect">
            <a:avLst/>
          </a:prstGeom>
          <a:noFill/>
        </p:spPr>
      </p:pic>
    </p:spTree>
    <p:extLst>
      <p:ext uri="{BB962C8B-B14F-4D97-AF65-F5344CB8AC3E}">
        <p14:creationId xmlns:p14="http://schemas.microsoft.com/office/powerpoint/2010/main" val="39611869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3D7C-299B-4C51-9BC4-CB838A201DFF}"/>
              </a:ext>
            </a:extLst>
          </p:cNvPr>
          <p:cNvSpPr>
            <a:spLocks noGrp="1"/>
          </p:cNvSpPr>
          <p:nvPr>
            <p:ph type="title"/>
          </p:nvPr>
        </p:nvSpPr>
        <p:spPr/>
        <p:txBody>
          <a:bodyPr/>
          <a:lstStyle/>
          <a:p>
            <a:r>
              <a:rPr lang="en-US" dirty="0"/>
              <a:t>With </a:t>
            </a:r>
            <a:r>
              <a:rPr lang="en-US" dirty="0" err="1"/>
              <a:t>Mr.Visakh</a:t>
            </a:r>
            <a:r>
              <a:rPr lang="en-US" dirty="0"/>
              <a:t> Menon, Brand consultant, New York</a:t>
            </a:r>
            <a:endParaRPr lang="en-IN" dirty="0"/>
          </a:p>
        </p:txBody>
      </p:sp>
      <p:pic>
        <p:nvPicPr>
          <p:cNvPr id="33794" name="Picture 2" descr="No photo description available.">
            <a:extLst>
              <a:ext uri="{FF2B5EF4-FFF2-40B4-BE49-F238E27FC236}">
                <a16:creationId xmlns:a16="http://schemas.microsoft.com/office/drawing/2014/main" id="{A3DAA029-483E-4C6D-88BA-68E1976CFAE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274516"/>
            <a:ext cx="5181600" cy="3453556"/>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No photo description available.">
            <a:extLst>
              <a:ext uri="{FF2B5EF4-FFF2-40B4-BE49-F238E27FC236}">
                <a16:creationId xmlns:a16="http://schemas.microsoft.com/office/drawing/2014/main" id="{E8CF7C3B-2329-4F33-BD09-CEE55D58A3A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274516"/>
            <a:ext cx="5181600" cy="3453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6239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8D7CC-A3AC-43C6-86EB-800A78E90C45}"/>
              </a:ext>
            </a:extLst>
          </p:cNvPr>
          <p:cNvSpPr>
            <a:spLocks noGrp="1"/>
          </p:cNvSpPr>
          <p:nvPr>
            <p:ph type="title"/>
          </p:nvPr>
        </p:nvSpPr>
        <p:spPr/>
        <p:txBody>
          <a:bodyPr/>
          <a:lstStyle/>
          <a:p>
            <a:r>
              <a:rPr lang="en-US" dirty="0"/>
              <a:t>ALUMNI INTERACTIONS</a:t>
            </a:r>
            <a:endParaRPr lang="en-IN" dirty="0"/>
          </a:p>
        </p:txBody>
      </p:sp>
      <p:pic>
        <p:nvPicPr>
          <p:cNvPr id="15362" name="Picture 2" descr="No photo description available.">
            <a:extLst>
              <a:ext uri="{FF2B5EF4-FFF2-40B4-BE49-F238E27FC236}">
                <a16:creationId xmlns:a16="http://schemas.microsoft.com/office/drawing/2014/main" id="{DA781F81-2E72-4BCF-9420-DCEC7DBE9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0688"/>
            <a:ext cx="6358202" cy="4240847"/>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No photo description available.">
            <a:extLst>
              <a:ext uri="{FF2B5EF4-FFF2-40B4-BE49-F238E27FC236}">
                <a16:creationId xmlns:a16="http://schemas.microsoft.com/office/drawing/2014/main" id="{0D672947-C870-47BA-BBCE-0BEBA45699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68142" y="2506662"/>
            <a:ext cx="652385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793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EF44B-473C-4139-8E2D-49D351588DDA}"/>
              </a:ext>
            </a:extLst>
          </p:cNvPr>
          <p:cNvSpPr>
            <a:spLocks noGrp="1"/>
          </p:cNvSpPr>
          <p:nvPr>
            <p:ph type="title"/>
          </p:nvPr>
        </p:nvSpPr>
        <p:spPr/>
        <p:txBody>
          <a:bodyPr/>
          <a:lstStyle/>
          <a:p>
            <a:r>
              <a:rPr lang="en-US" dirty="0"/>
              <a:t>BEST ALUMNI AWARD</a:t>
            </a:r>
            <a:endParaRPr lang="en-IN" dirty="0"/>
          </a:p>
        </p:txBody>
      </p:sp>
      <p:sp>
        <p:nvSpPr>
          <p:cNvPr id="3" name="Content Placeholder 2">
            <a:extLst>
              <a:ext uri="{FF2B5EF4-FFF2-40B4-BE49-F238E27FC236}">
                <a16:creationId xmlns:a16="http://schemas.microsoft.com/office/drawing/2014/main" id="{B9F1D070-751D-449A-AB41-B876339094A3}"/>
              </a:ext>
            </a:extLst>
          </p:cNvPr>
          <p:cNvSpPr>
            <a:spLocks noGrp="1"/>
          </p:cNvSpPr>
          <p:nvPr>
            <p:ph idx="1"/>
          </p:nvPr>
        </p:nvSpPr>
        <p:spPr/>
        <p:txBody>
          <a:bodyPr/>
          <a:lstStyle/>
          <a:p>
            <a:endParaRPr lang="en-IN"/>
          </a:p>
        </p:txBody>
      </p:sp>
      <p:pic>
        <p:nvPicPr>
          <p:cNvPr id="16386" name="Picture 2" descr="No photo description available.">
            <a:extLst>
              <a:ext uri="{FF2B5EF4-FFF2-40B4-BE49-F238E27FC236}">
                <a16:creationId xmlns:a16="http://schemas.microsoft.com/office/drawing/2014/main" id="{33059172-3D07-4670-A5BA-A525363EB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442720"/>
            <a:ext cx="10058400" cy="541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8495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593ED14-7571-45E8-BB20-CE675913E8C7}"/>
              </a:ext>
            </a:extLst>
          </p:cNvPr>
          <p:cNvGraphicFramePr>
            <a:graphicFrameLocks noGrp="1"/>
          </p:cNvGraphicFramePr>
          <p:nvPr>
            <p:ph idx="1"/>
          </p:nvPr>
        </p:nvGraphicFramePr>
        <p:xfrm>
          <a:off x="292231" y="188536"/>
          <a:ext cx="8097625" cy="6476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2F03C957-5F46-4435-9BD6-5F40C09F7E3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706255" y="188536"/>
            <a:ext cx="3303493" cy="6476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777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3"/>
            <a:ext cx="5105403" cy="680718"/>
          </a:xfrm>
          <a:solidFill>
            <a:schemeClr val="accent3">
              <a:lumMod val="50000"/>
            </a:schemeClr>
          </a:solidFill>
        </p:spPr>
        <p:txBody>
          <a:bodyPr>
            <a:normAutofit fontScale="90000"/>
          </a:bodyPr>
          <a:lstStyle/>
          <a:p>
            <a:r>
              <a:rPr lang="en-US" dirty="0">
                <a:solidFill>
                  <a:schemeClr val="bg1"/>
                </a:solidFill>
                <a:latin typeface="Times New Roman" pitchFamily="18" charset="0"/>
                <a:cs typeface="Times New Roman" pitchFamily="18" charset="0"/>
              </a:rPr>
              <a:t>Governing Council</a:t>
            </a:r>
          </a:p>
        </p:txBody>
      </p:sp>
      <p:sp>
        <p:nvSpPr>
          <p:cNvPr id="5" name="Content Placeholder 2"/>
          <p:cNvSpPr>
            <a:spLocks noGrp="1"/>
          </p:cNvSpPr>
          <p:nvPr>
            <p:ph idx="1"/>
          </p:nvPr>
        </p:nvSpPr>
        <p:spPr>
          <a:xfrm>
            <a:off x="528320" y="990601"/>
            <a:ext cx="5643880" cy="5714999"/>
          </a:xfrm>
          <a:solidFill>
            <a:schemeClr val="bg1"/>
          </a:solidFill>
        </p:spPr>
        <p:txBody>
          <a:bodyPr>
            <a:normAutofit/>
          </a:bodyPr>
          <a:lstStyle/>
          <a:p>
            <a:pPr marL="0" indent="0" algn="just">
              <a:buNone/>
            </a:pPr>
            <a:r>
              <a:rPr lang="en-US" sz="2400" dirty="0">
                <a:latin typeface="Times New Roman" pitchFamily="18" charset="0"/>
                <a:cs typeface="Times New Roman" pitchFamily="18" charset="0"/>
              </a:rPr>
              <a:t>The Board of Directors are from different walks of life.</a:t>
            </a:r>
          </a:p>
          <a:p>
            <a:pPr algn="just">
              <a:lnSpc>
                <a:spcPct val="150000"/>
              </a:lnSpc>
            </a:pPr>
            <a:r>
              <a:rPr lang="en-US" sz="2400" dirty="0">
                <a:solidFill>
                  <a:schemeClr val="accent1"/>
                </a:solidFill>
                <a:latin typeface="Times New Roman" pitchFamily="18" charset="0"/>
                <a:cs typeface="Times New Roman" pitchFamily="18" charset="0"/>
              </a:rPr>
              <a:t>After establishing the Happy Valley Charitable Trust in 2006, the Board gave the Mission &amp; Vision for the institution and asked the professionals to accomplish them.</a:t>
            </a:r>
          </a:p>
          <a:p>
            <a:pPr algn="just">
              <a:lnSpc>
                <a:spcPct val="150000"/>
              </a:lnSpc>
            </a:pPr>
            <a:r>
              <a:rPr lang="en-US" sz="2400" dirty="0">
                <a:solidFill>
                  <a:schemeClr val="accent2">
                    <a:lumMod val="50000"/>
                  </a:schemeClr>
                </a:solidFill>
                <a:latin typeface="Times New Roman" pitchFamily="18" charset="0"/>
                <a:cs typeface="Times New Roman" pitchFamily="18" charset="0"/>
              </a:rPr>
              <a:t>Board meets once a year and the CEO reports the progress to the Board and gets necessary feedback and directions.</a:t>
            </a:r>
          </a:p>
        </p:txBody>
      </p:sp>
      <p:pic>
        <p:nvPicPr>
          <p:cNvPr id="2050" name="Picture 2" descr="D:\HVBS\NBA\PRESENTATION\PHOTOS\IMG_1409.JPG"/>
          <p:cNvPicPr>
            <a:picLocks noChangeAspect="1" noChangeArrowheads="1"/>
          </p:cNvPicPr>
          <p:nvPr/>
        </p:nvPicPr>
        <p:blipFill>
          <a:blip r:embed="rId2" cstate="print"/>
          <a:srcRect/>
          <a:stretch>
            <a:fillRect/>
          </a:stretch>
        </p:blipFill>
        <p:spPr bwMode="auto">
          <a:xfrm>
            <a:off x="6629403" y="3251199"/>
            <a:ext cx="5410197" cy="3606798"/>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ank You Gif — Steemit | Thank you gifs, Thank you for birthday wishes, Thank  you quotes">
            <a:extLst>
              <a:ext uri="{FF2B5EF4-FFF2-40B4-BE49-F238E27FC236}">
                <a16:creationId xmlns:a16="http://schemas.microsoft.com/office/drawing/2014/main" id="{37B2A4F2-4CC9-414A-85A4-DD34287BD01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4885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E8012-C870-4DFD-A244-3475426FE15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6C98371-341A-4B52-A166-26BCDA786F7B}"/>
              </a:ext>
            </a:extLst>
          </p:cNvPr>
          <p:cNvSpPr>
            <a:spLocks noGrp="1"/>
          </p:cNvSpPr>
          <p:nvPr>
            <p:ph idx="1"/>
          </p:nvPr>
        </p:nvSpPr>
        <p:spPr/>
        <p:txBody>
          <a:bodyPr>
            <a:normAutofit/>
          </a:bodyPr>
          <a:lstStyle/>
          <a:p>
            <a:pPr marL="0" indent="0" algn="ctr">
              <a:buNone/>
            </a:pPr>
            <a:r>
              <a:rPr lang="en-US" sz="5400" dirty="0"/>
              <a:t>THANK YOU</a:t>
            </a:r>
          </a:p>
          <a:p>
            <a:pPr marL="0" indent="0" algn="ctr">
              <a:buNone/>
            </a:pPr>
            <a:r>
              <a:rPr lang="en-US" sz="5400" dirty="0"/>
              <a:t>FOR YOUR TIME!</a:t>
            </a:r>
          </a:p>
          <a:p>
            <a:pPr marL="0" indent="0" algn="ctr">
              <a:buNone/>
            </a:pPr>
            <a:endParaRPr lang="en-IN" sz="5400" dirty="0"/>
          </a:p>
        </p:txBody>
      </p:sp>
    </p:spTree>
    <p:extLst>
      <p:ext uri="{BB962C8B-B14F-4D97-AF65-F5344CB8AC3E}">
        <p14:creationId xmlns:p14="http://schemas.microsoft.com/office/powerpoint/2010/main" val="3728456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8207-2279-40DA-898D-F45CD5B3FFD4}"/>
              </a:ext>
            </a:extLst>
          </p:cNvPr>
          <p:cNvSpPr>
            <a:spLocks noGrp="1"/>
          </p:cNvSpPr>
          <p:nvPr>
            <p:ph type="title"/>
          </p:nvPr>
        </p:nvSpPr>
        <p:spPr/>
        <p:txBody>
          <a:bodyPr/>
          <a:lstStyle/>
          <a:p>
            <a:pPr algn="ctr"/>
            <a:r>
              <a:rPr lang="en-US" b="1" dirty="0"/>
              <a:t>CHAIRMAN - GOVERNING COUNCIL</a:t>
            </a:r>
            <a:br>
              <a:rPr lang="en-US" b="1" dirty="0"/>
            </a:br>
            <a:r>
              <a:rPr lang="en-US" b="1" dirty="0" err="1">
                <a:solidFill>
                  <a:srgbClr val="FF0000"/>
                </a:solidFill>
              </a:rPr>
              <a:t>Dr.P.Kanagasabapathy</a:t>
            </a:r>
            <a:endParaRPr lang="en-IN" b="1" dirty="0">
              <a:solidFill>
                <a:srgbClr val="FF0000"/>
              </a:solidFill>
            </a:endParaRPr>
          </a:p>
        </p:txBody>
      </p:sp>
      <p:sp>
        <p:nvSpPr>
          <p:cNvPr id="3" name="Content Placeholder 2">
            <a:extLst>
              <a:ext uri="{FF2B5EF4-FFF2-40B4-BE49-F238E27FC236}">
                <a16:creationId xmlns:a16="http://schemas.microsoft.com/office/drawing/2014/main" id="{3028AE06-DC70-4BE9-A03D-177AD8018A06}"/>
              </a:ext>
            </a:extLst>
          </p:cNvPr>
          <p:cNvSpPr>
            <a:spLocks noGrp="1"/>
          </p:cNvSpPr>
          <p:nvPr>
            <p:ph sz="half" idx="1"/>
          </p:nvPr>
        </p:nvSpPr>
        <p:spPr/>
        <p:txBody>
          <a:bodyPr/>
          <a:lstStyle/>
          <a:p>
            <a:endParaRPr lang="en-IN"/>
          </a:p>
        </p:txBody>
      </p:sp>
      <p:sp>
        <p:nvSpPr>
          <p:cNvPr id="4" name="Content Placeholder 3">
            <a:extLst>
              <a:ext uri="{FF2B5EF4-FFF2-40B4-BE49-F238E27FC236}">
                <a16:creationId xmlns:a16="http://schemas.microsoft.com/office/drawing/2014/main" id="{A2A3769D-368E-4C3C-87B1-F112CF73A74C}"/>
              </a:ext>
            </a:extLst>
          </p:cNvPr>
          <p:cNvSpPr>
            <a:spLocks noGrp="1"/>
          </p:cNvSpPr>
          <p:nvPr>
            <p:ph sz="half" idx="2"/>
          </p:nvPr>
        </p:nvSpPr>
        <p:spPr>
          <a:xfrm>
            <a:off x="4724400" y="2702559"/>
            <a:ext cx="7305040" cy="3474403"/>
          </a:xfrm>
        </p:spPr>
        <p:txBody>
          <a:bodyPr/>
          <a:lstStyle/>
          <a:p>
            <a:pPr marL="0" indent="0">
              <a:buNone/>
            </a:pPr>
            <a:r>
              <a:rPr lang="en-US" sz="3200" b="1" dirty="0">
                <a:solidFill>
                  <a:srgbClr val="FF0000"/>
                </a:solidFill>
              </a:rPr>
              <a:t>Chairman</a:t>
            </a:r>
            <a:r>
              <a:rPr lang="en-US" sz="3200" b="1" dirty="0">
                <a:solidFill>
                  <a:schemeClr val="accent1">
                    <a:lumMod val="75000"/>
                  </a:schemeClr>
                </a:solidFill>
              </a:rPr>
              <a:t>-Indian Council of Social    </a:t>
            </a:r>
          </a:p>
          <a:p>
            <a:pPr marL="0" indent="0">
              <a:buNone/>
            </a:pPr>
            <a:r>
              <a:rPr lang="en-US" sz="3200" b="1" dirty="0">
                <a:solidFill>
                  <a:schemeClr val="accent1">
                    <a:lumMod val="75000"/>
                  </a:schemeClr>
                </a:solidFill>
              </a:rPr>
              <a:t>                   Science Research, New Delhi</a:t>
            </a:r>
          </a:p>
          <a:p>
            <a:pPr marL="0" indent="0">
              <a:buNone/>
            </a:pPr>
            <a:endParaRPr lang="en-US" dirty="0"/>
          </a:p>
          <a:p>
            <a:pPr marL="0" indent="0">
              <a:buNone/>
            </a:pPr>
            <a:r>
              <a:rPr lang="en-US" sz="3200" b="1" dirty="0">
                <a:solidFill>
                  <a:srgbClr val="FF0000"/>
                </a:solidFill>
              </a:rPr>
              <a:t>Director</a:t>
            </a:r>
            <a:r>
              <a:rPr lang="en-US" sz="3200" b="1" dirty="0">
                <a:solidFill>
                  <a:schemeClr val="accent1">
                    <a:lumMod val="75000"/>
                  </a:schemeClr>
                </a:solidFill>
              </a:rPr>
              <a:t>- Shipping Corporation of India </a:t>
            </a:r>
          </a:p>
          <a:p>
            <a:pPr marL="0" indent="0">
              <a:buNone/>
            </a:pPr>
            <a:r>
              <a:rPr lang="en-US" sz="3200" b="1" dirty="0">
                <a:solidFill>
                  <a:schemeClr val="accent1">
                    <a:lumMod val="75000"/>
                  </a:schemeClr>
                </a:solidFill>
              </a:rPr>
              <a:t>                 Limited</a:t>
            </a:r>
          </a:p>
          <a:p>
            <a:pPr marL="0" indent="0">
              <a:buNone/>
            </a:pPr>
            <a:endParaRPr lang="en-IN" dirty="0"/>
          </a:p>
        </p:txBody>
      </p:sp>
      <p:pic>
        <p:nvPicPr>
          <p:cNvPr id="1026" name="Picture 2" descr="Vignesh (@banyanbrandcom) / Twitter">
            <a:extLst>
              <a:ext uri="{FF2B5EF4-FFF2-40B4-BE49-F238E27FC236}">
                <a16:creationId xmlns:a16="http://schemas.microsoft.com/office/drawing/2014/main" id="{9367982E-1C05-444A-BD86-1599E4848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0688"/>
            <a:ext cx="4648200" cy="419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15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4522B-D6CE-4857-AEF2-585A9EED2077}"/>
              </a:ext>
            </a:extLst>
          </p:cNvPr>
          <p:cNvSpPr>
            <a:spLocks noGrp="1"/>
          </p:cNvSpPr>
          <p:nvPr>
            <p:ph type="title"/>
          </p:nvPr>
        </p:nvSpPr>
        <p:spPr>
          <a:xfrm>
            <a:off x="838200" y="249805"/>
            <a:ext cx="10515600" cy="777717"/>
          </a:xfrm>
        </p:spPr>
        <p:txBody>
          <a:bodyPr/>
          <a:lstStyle/>
          <a:p>
            <a:r>
              <a:rPr lang="en-IN" b="1" dirty="0"/>
              <a:t>Governing Council Members </a:t>
            </a:r>
          </a:p>
        </p:txBody>
      </p:sp>
      <p:graphicFrame>
        <p:nvGraphicFramePr>
          <p:cNvPr id="4" name="Content Placeholder 3">
            <a:extLst>
              <a:ext uri="{FF2B5EF4-FFF2-40B4-BE49-F238E27FC236}">
                <a16:creationId xmlns:a16="http://schemas.microsoft.com/office/drawing/2014/main" id="{8BC1F550-E0B4-4378-B32F-475904D758B3}"/>
              </a:ext>
            </a:extLst>
          </p:cNvPr>
          <p:cNvGraphicFramePr>
            <a:graphicFrameLocks noGrp="1"/>
          </p:cNvGraphicFramePr>
          <p:nvPr>
            <p:ph idx="1"/>
          </p:nvPr>
        </p:nvGraphicFramePr>
        <p:xfrm>
          <a:off x="235670" y="1027523"/>
          <a:ext cx="11745798" cy="5693787"/>
        </p:xfrm>
        <a:graphic>
          <a:graphicData uri="http://schemas.openxmlformats.org/drawingml/2006/table">
            <a:tbl>
              <a:tblPr firstRow="1" firstCol="1" bandRow="1">
                <a:tableStyleId>{21E4AEA4-8DFA-4A89-87EB-49C32662AFE0}</a:tableStyleId>
              </a:tblPr>
              <a:tblGrid>
                <a:gridCol w="1151209">
                  <a:extLst>
                    <a:ext uri="{9D8B030D-6E8A-4147-A177-3AD203B41FA5}">
                      <a16:colId xmlns:a16="http://schemas.microsoft.com/office/drawing/2014/main" val="3157363524"/>
                    </a:ext>
                  </a:extLst>
                </a:gridCol>
                <a:gridCol w="5626211">
                  <a:extLst>
                    <a:ext uri="{9D8B030D-6E8A-4147-A177-3AD203B41FA5}">
                      <a16:colId xmlns:a16="http://schemas.microsoft.com/office/drawing/2014/main" val="2148334110"/>
                    </a:ext>
                  </a:extLst>
                </a:gridCol>
                <a:gridCol w="4968378">
                  <a:extLst>
                    <a:ext uri="{9D8B030D-6E8A-4147-A177-3AD203B41FA5}">
                      <a16:colId xmlns:a16="http://schemas.microsoft.com/office/drawing/2014/main" val="2469310100"/>
                    </a:ext>
                  </a:extLst>
                </a:gridCol>
              </a:tblGrid>
              <a:tr h="1147467">
                <a:tc>
                  <a:txBody>
                    <a:bodyPr/>
                    <a:lstStyle/>
                    <a:p>
                      <a:pPr algn="ctr">
                        <a:lnSpc>
                          <a:spcPct val="115000"/>
                        </a:lnSpc>
                        <a:spcAft>
                          <a:spcPts val="1000"/>
                        </a:spcAft>
                      </a:pPr>
                      <a:r>
                        <a:rPr lang="en-US" sz="1400" b="1">
                          <a:effectLst/>
                        </a:rPr>
                        <a:t>Sl. No.</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b="1">
                          <a:effectLst/>
                        </a:rPr>
                        <a:t>Name</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b="1">
                          <a:effectLst/>
                        </a:rPr>
                        <a:t>Designation</a:t>
                      </a:r>
                      <a:endParaRPr lang="en-IN" sz="1400" b="1">
                        <a:effectLst/>
                      </a:endParaRPr>
                    </a:p>
                    <a:p>
                      <a:pPr algn="ctr">
                        <a:lnSpc>
                          <a:spcPct val="115000"/>
                        </a:lnSpc>
                        <a:spcAft>
                          <a:spcPts val="1000"/>
                        </a:spcAft>
                      </a:pPr>
                      <a:r>
                        <a:rPr lang="en-US" sz="1400" b="1">
                          <a:effectLst/>
                        </a:rPr>
                        <a:t> </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9061394"/>
                  </a:ext>
                </a:extLst>
              </a:tr>
              <a:tr h="454632">
                <a:tc>
                  <a:txBody>
                    <a:bodyPr/>
                    <a:lstStyle/>
                    <a:p>
                      <a:pPr algn="ctr">
                        <a:lnSpc>
                          <a:spcPct val="115000"/>
                        </a:lnSpc>
                        <a:spcAft>
                          <a:spcPts val="1000"/>
                        </a:spcAft>
                      </a:pPr>
                      <a:r>
                        <a:rPr lang="en-US" sz="1400" b="1">
                          <a:effectLst/>
                        </a:rPr>
                        <a:t>1</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Dr. P. Kanagasabapathy</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Chairman, Governing Council</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2639081"/>
                  </a:ext>
                </a:extLst>
              </a:tr>
              <a:tr h="454632">
                <a:tc>
                  <a:txBody>
                    <a:bodyPr/>
                    <a:lstStyle/>
                    <a:p>
                      <a:pPr algn="ctr">
                        <a:lnSpc>
                          <a:spcPct val="115000"/>
                        </a:lnSpc>
                        <a:spcAft>
                          <a:spcPts val="1000"/>
                        </a:spcAft>
                      </a:pPr>
                      <a:r>
                        <a:rPr lang="en-US" sz="1400" b="1">
                          <a:effectLst/>
                        </a:rPr>
                        <a:t>2</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dirty="0">
                          <a:effectLst/>
                        </a:rPr>
                        <a:t>Shri. R. Ramkutty</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Member, Governing Council</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5060924"/>
                  </a:ext>
                </a:extLst>
              </a:tr>
              <a:tr h="454632">
                <a:tc>
                  <a:txBody>
                    <a:bodyPr/>
                    <a:lstStyle/>
                    <a:p>
                      <a:pPr algn="ctr">
                        <a:lnSpc>
                          <a:spcPct val="115000"/>
                        </a:lnSpc>
                        <a:spcAft>
                          <a:spcPts val="1000"/>
                        </a:spcAft>
                      </a:pPr>
                      <a:r>
                        <a:rPr lang="en-US" sz="1400" b="1">
                          <a:effectLst/>
                        </a:rPr>
                        <a:t>3</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CA. G. Karthikeyan</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Member, Governing Council</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7119990"/>
                  </a:ext>
                </a:extLst>
              </a:tr>
              <a:tr h="454632">
                <a:tc>
                  <a:txBody>
                    <a:bodyPr/>
                    <a:lstStyle/>
                    <a:p>
                      <a:pPr algn="ctr">
                        <a:lnSpc>
                          <a:spcPct val="115000"/>
                        </a:lnSpc>
                        <a:spcAft>
                          <a:spcPts val="1000"/>
                        </a:spcAft>
                      </a:pPr>
                      <a:r>
                        <a:rPr lang="en-US" sz="1400" b="1">
                          <a:effectLst/>
                        </a:rPr>
                        <a:t>4</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Shri. Rajiv Ramaswamy</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Member, Governing Council</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8099369"/>
                  </a:ext>
                </a:extLst>
              </a:tr>
              <a:tr h="454632">
                <a:tc>
                  <a:txBody>
                    <a:bodyPr/>
                    <a:lstStyle/>
                    <a:p>
                      <a:pPr algn="ctr">
                        <a:lnSpc>
                          <a:spcPct val="115000"/>
                        </a:lnSpc>
                        <a:spcAft>
                          <a:spcPts val="1000"/>
                        </a:spcAft>
                      </a:pPr>
                      <a:r>
                        <a:rPr lang="en-US" sz="1400" b="1">
                          <a:effectLst/>
                        </a:rPr>
                        <a:t>5</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Shri. Omkar V Sankar</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Member, Governing Council</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4761460"/>
                  </a:ext>
                </a:extLst>
              </a:tr>
              <a:tr h="454632">
                <a:tc>
                  <a:txBody>
                    <a:bodyPr/>
                    <a:lstStyle/>
                    <a:p>
                      <a:pPr algn="ctr">
                        <a:lnSpc>
                          <a:spcPct val="115000"/>
                        </a:lnSpc>
                        <a:spcAft>
                          <a:spcPts val="1000"/>
                        </a:spcAft>
                      </a:pPr>
                      <a:r>
                        <a:rPr lang="en-US" sz="1400" b="1">
                          <a:effectLst/>
                        </a:rPr>
                        <a:t>6</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Dr.P.R. Muthuswamy</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Member, Governing Council</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2191750"/>
                  </a:ext>
                </a:extLst>
              </a:tr>
              <a:tr h="454632">
                <a:tc>
                  <a:txBody>
                    <a:bodyPr/>
                    <a:lstStyle/>
                    <a:p>
                      <a:pPr algn="ctr">
                        <a:lnSpc>
                          <a:spcPct val="115000"/>
                        </a:lnSpc>
                        <a:spcAft>
                          <a:spcPts val="1000"/>
                        </a:spcAft>
                      </a:pPr>
                      <a:r>
                        <a:rPr lang="en-US" sz="1400" b="1">
                          <a:effectLst/>
                        </a:rPr>
                        <a:t>7</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Dr.C. Kanagaraj</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Member, Governing Council</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9524274"/>
                  </a:ext>
                </a:extLst>
              </a:tr>
              <a:tr h="454632">
                <a:tc>
                  <a:txBody>
                    <a:bodyPr/>
                    <a:lstStyle/>
                    <a:p>
                      <a:pPr algn="ctr">
                        <a:lnSpc>
                          <a:spcPct val="115000"/>
                        </a:lnSpc>
                        <a:spcAft>
                          <a:spcPts val="1000"/>
                        </a:spcAft>
                      </a:pPr>
                      <a:r>
                        <a:rPr lang="en-US" sz="1400" b="1">
                          <a:effectLst/>
                        </a:rPr>
                        <a:t>8</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Dr.T. Bina</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Member, Governing Council</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6824105"/>
                  </a:ext>
                </a:extLst>
              </a:tr>
              <a:tr h="454632">
                <a:tc>
                  <a:txBody>
                    <a:bodyPr/>
                    <a:lstStyle/>
                    <a:p>
                      <a:pPr algn="ctr">
                        <a:lnSpc>
                          <a:spcPct val="115000"/>
                        </a:lnSpc>
                        <a:spcAft>
                          <a:spcPts val="1000"/>
                        </a:spcAft>
                      </a:pPr>
                      <a:r>
                        <a:rPr lang="en-US" sz="1400" b="1">
                          <a:effectLst/>
                        </a:rPr>
                        <a:t>9</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Dr.R. Vishal Kumar</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a:effectLst/>
                        </a:rPr>
                        <a:t>Member, Governing Council</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5241407"/>
                  </a:ext>
                </a:extLst>
              </a:tr>
              <a:tr h="454632">
                <a:tc>
                  <a:txBody>
                    <a:bodyPr/>
                    <a:lstStyle/>
                    <a:p>
                      <a:pPr algn="ctr">
                        <a:lnSpc>
                          <a:spcPct val="115000"/>
                        </a:lnSpc>
                        <a:spcAft>
                          <a:spcPts val="1000"/>
                        </a:spcAft>
                      </a:pPr>
                      <a:r>
                        <a:rPr lang="en-US" sz="1400" b="1">
                          <a:effectLst/>
                        </a:rPr>
                        <a:t>10</a:t>
                      </a:r>
                      <a:endParaRPr lang="en-IN"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dirty="0">
                          <a:effectLst/>
                        </a:rPr>
                        <a:t>Prof. K. Sampath Kumar</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400" b="1" dirty="0">
                          <a:effectLst/>
                        </a:rPr>
                        <a:t>Member, Governing Council</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4743259"/>
                  </a:ext>
                </a:extLst>
              </a:tr>
            </a:tbl>
          </a:graphicData>
        </a:graphic>
      </p:graphicFrame>
    </p:spTree>
    <p:extLst>
      <p:ext uri="{BB962C8B-B14F-4D97-AF65-F5344CB8AC3E}">
        <p14:creationId xmlns:p14="http://schemas.microsoft.com/office/powerpoint/2010/main" val="2946457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2383C-A930-43C0-8361-463926FB9E71}"/>
              </a:ext>
            </a:extLst>
          </p:cNvPr>
          <p:cNvSpPr>
            <a:spLocks noGrp="1"/>
          </p:cNvSpPr>
          <p:nvPr>
            <p:ph type="title"/>
          </p:nvPr>
        </p:nvSpPr>
        <p:spPr/>
        <p:txBody>
          <a:bodyPr/>
          <a:lstStyle/>
          <a:p>
            <a:r>
              <a:rPr lang="en-US" dirty="0" err="1"/>
              <a:t>Dr.C.KANAGARAJ</a:t>
            </a:r>
            <a:r>
              <a:rPr lang="en-US" dirty="0"/>
              <a:t>, CEO </a:t>
            </a:r>
            <a:endParaRPr lang="en-IN" dirty="0"/>
          </a:p>
        </p:txBody>
      </p:sp>
      <p:sp>
        <p:nvSpPr>
          <p:cNvPr id="4" name="Content Placeholder 3">
            <a:extLst>
              <a:ext uri="{FF2B5EF4-FFF2-40B4-BE49-F238E27FC236}">
                <a16:creationId xmlns:a16="http://schemas.microsoft.com/office/drawing/2014/main" id="{80083933-765F-406D-9B63-0F8FE67F7511}"/>
              </a:ext>
            </a:extLst>
          </p:cNvPr>
          <p:cNvSpPr>
            <a:spLocks noGrp="1"/>
          </p:cNvSpPr>
          <p:nvPr>
            <p:ph sz="half" idx="2"/>
          </p:nvPr>
        </p:nvSpPr>
        <p:spPr>
          <a:xfrm>
            <a:off x="6172200" y="1605280"/>
            <a:ext cx="6019800" cy="5069839"/>
          </a:xfrm>
        </p:spPr>
        <p:txBody>
          <a:bodyPr>
            <a:normAutofit lnSpcReduction="10000"/>
          </a:bodyPr>
          <a:lstStyle/>
          <a:p>
            <a:pPr marL="0" indent="0">
              <a:buNone/>
            </a:pPr>
            <a:r>
              <a:rPr lang="en-US" dirty="0">
                <a:solidFill>
                  <a:srgbClr val="FF0000"/>
                </a:solidFill>
              </a:rPr>
              <a:t>FOUNDER Member OF HVBS</a:t>
            </a:r>
          </a:p>
          <a:p>
            <a:pPr marL="0" indent="0">
              <a:buNone/>
            </a:pPr>
            <a:endParaRPr lang="en-US" dirty="0"/>
          </a:p>
          <a:p>
            <a:pPr marL="0" indent="0">
              <a:buNone/>
            </a:pPr>
            <a:r>
              <a:rPr lang="en-US" dirty="0"/>
              <a:t>Industry Experience: 10 Years</a:t>
            </a:r>
          </a:p>
          <a:p>
            <a:pPr marL="0" indent="0">
              <a:buNone/>
            </a:pPr>
            <a:endParaRPr lang="en-US" dirty="0"/>
          </a:p>
          <a:p>
            <a:pPr marL="0" indent="0">
              <a:buNone/>
            </a:pPr>
            <a:r>
              <a:rPr lang="en-US" dirty="0"/>
              <a:t>Academic Experience: 23 Years</a:t>
            </a:r>
          </a:p>
          <a:p>
            <a:pPr marL="0" indent="0">
              <a:buNone/>
            </a:pPr>
            <a:endParaRPr lang="en-US" dirty="0"/>
          </a:p>
          <a:p>
            <a:pPr marL="0" indent="0">
              <a:buNone/>
            </a:pPr>
            <a:r>
              <a:rPr lang="en-US" dirty="0" err="1">
                <a:solidFill>
                  <a:srgbClr val="FF0000"/>
                </a:solidFill>
              </a:rPr>
              <a:t>BoS</a:t>
            </a:r>
            <a:r>
              <a:rPr lang="en-US" dirty="0">
                <a:solidFill>
                  <a:srgbClr val="FF0000"/>
                </a:solidFill>
              </a:rPr>
              <a:t> Member of  ANNA UNIVERSITY, Chennai , since 2007</a:t>
            </a:r>
          </a:p>
          <a:p>
            <a:pPr marL="0" indent="0">
              <a:buNone/>
            </a:pPr>
            <a:endParaRPr lang="en-US" dirty="0"/>
          </a:p>
          <a:p>
            <a:pPr marL="0" indent="0">
              <a:buNone/>
            </a:pPr>
            <a:r>
              <a:rPr lang="en-US" dirty="0" err="1"/>
              <a:t>BoS</a:t>
            </a:r>
            <a:r>
              <a:rPr lang="en-US" dirty="0"/>
              <a:t> Member of Excel Group of Institutions, </a:t>
            </a:r>
            <a:r>
              <a:rPr lang="en-US" dirty="0" err="1"/>
              <a:t>Namakkal</a:t>
            </a:r>
            <a:r>
              <a:rPr lang="en-US" dirty="0"/>
              <a:t> District</a:t>
            </a:r>
          </a:p>
          <a:p>
            <a:pPr marL="0" indent="0">
              <a:buNone/>
            </a:pPr>
            <a:endParaRPr lang="en-IN" dirty="0"/>
          </a:p>
        </p:txBody>
      </p:sp>
      <p:sp>
        <p:nvSpPr>
          <p:cNvPr id="5" name="AutoShape 2" descr="DR CK | Happy Valley">
            <a:extLst>
              <a:ext uri="{FF2B5EF4-FFF2-40B4-BE49-F238E27FC236}">
                <a16:creationId xmlns:a16="http://schemas.microsoft.com/office/drawing/2014/main" id="{D53AE85E-1CE9-47FF-B914-7FBA73235E7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4" descr="DR CK | Happy Valley">
            <a:extLst>
              <a:ext uri="{FF2B5EF4-FFF2-40B4-BE49-F238E27FC236}">
                <a16:creationId xmlns:a16="http://schemas.microsoft.com/office/drawing/2014/main" id="{33BE2BA0-2475-4821-9831-640D02E4EF78}"/>
              </a:ext>
            </a:extLst>
          </p:cNvPr>
          <p:cNvSpPr>
            <a:spLocks noGrp="1" noChangeAspect="1" noChangeArrowheads="1"/>
          </p:cNvSpPr>
          <p:nvPr>
            <p:ph sz="half"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endParaRPr lang="en-IN"/>
          </a:p>
        </p:txBody>
      </p:sp>
      <p:sp>
        <p:nvSpPr>
          <p:cNvPr id="7" name="AutoShape 6" descr="DR CK | Happy Valley">
            <a:extLst>
              <a:ext uri="{FF2B5EF4-FFF2-40B4-BE49-F238E27FC236}">
                <a16:creationId xmlns:a16="http://schemas.microsoft.com/office/drawing/2014/main" id="{3DE9C3C9-921B-47BF-81AC-78E9D82754E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080" name="Picture 8" descr="DR CK | Happy Valley">
            <a:extLst>
              <a:ext uri="{FF2B5EF4-FFF2-40B4-BE49-F238E27FC236}">
                <a16:creationId xmlns:a16="http://schemas.microsoft.com/office/drawing/2014/main" id="{1498E86B-E8C6-47B5-B0BB-61F4497CB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790065"/>
            <a:ext cx="5142372" cy="438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321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762000"/>
          </a:xfrm>
        </p:spPr>
        <p:txBody>
          <a:bodyPr/>
          <a:lstStyle/>
          <a:p>
            <a:r>
              <a:rPr lang="en-US" dirty="0">
                <a:latin typeface="Times New Roman" pitchFamily="18" charset="0"/>
                <a:cs typeface="Times New Roman" pitchFamily="18" charset="0"/>
              </a:rPr>
              <a:t>Faculty Team from 2007 -2019</a:t>
            </a:r>
          </a:p>
        </p:txBody>
      </p:sp>
      <p:pic>
        <p:nvPicPr>
          <p:cNvPr id="2050" name="Picture 2" descr="D:\HVBS\NBA\PRESENTATION\PHOTOS\Group - 8.png"/>
          <p:cNvPicPr>
            <a:picLocks noChangeAspect="1" noChangeArrowheads="1"/>
          </p:cNvPicPr>
          <p:nvPr/>
        </p:nvPicPr>
        <p:blipFill>
          <a:blip r:embed="rId2" cstate="print"/>
          <a:srcRect/>
          <a:stretch>
            <a:fillRect/>
          </a:stretch>
        </p:blipFill>
        <p:spPr bwMode="auto">
          <a:xfrm>
            <a:off x="7533640" y="906868"/>
            <a:ext cx="3556000" cy="2667000"/>
          </a:xfrm>
          <a:prstGeom prst="rect">
            <a:avLst/>
          </a:prstGeom>
          <a:noFill/>
        </p:spPr>
      </p:pic>
      <p:pic>
        <p:nvPicPr>
          <p:cNvPr id="1026" name="Picture 2" descr="D:\HVBS\NBA\PRESENTATION\PHOTOS\IMG_2059.JPG"/>
          <p:cNvPicPr>
            <a:picLocks noChangeAspect="1" noChangeArrowheads="1"/>
          </p:cNvPicPr>
          <p:nvPr/>
        </p:nvPicPr>
        <p:blipFill>
          <a:blip r:embed="rId3" cstate="print"/>
          <a:srcRect/>
          <a:stretch>
            <a:fillRect/>
          </a:stretch>
        </p:blipFill>
        <p:spPr bwMode="auto">
          <a:xfrm>
            <a:off x="3266440" y="3718736"/>
            <a:ext cx="4267200" cy="2914506"/>
          </a:xfrm>
          <a:prstGeom prst="rect">
            <a:avLst/>
          </a:prstGeom>
          <a:noFill/>
        </p:spPr>
      </p:pic>
      <p:pic>
        <p:nvPicPr>
          <p:cNvPr id="1027" name="Picture 3"/>
          <p:cNvPicPr>
            <a:picLocks noChangeAspect="1" noChangeArrowheads="1"/>
          </p:cNvPicPr>
          <p:nvPr/>
        </p:nvPicPr>
        <p:blipFill>
          <a:blip r:embed="rId4" cstate="print"/>
          <a:srcRect l="3334" t="1477" b="37905"/>
          <a:stretch>
            <a:fillRect/>
          </a:stretch>
        </p:blipFill>
        <p:spPr bwMode="auto">
          <a:xfrm>
            <a:off x="0" y="854887"/>
            <a:ext cx="3048000" cy="2718981"/>
          </a:xfrm>
          <a:prstGeom prst="rect">
            <a:avLst/>
          </a:prstGeom>
          <a:noFill/>
          <a:ln w="9525">
            <a:noFill/>
            <a:miter lim="800000"/>
            <a:headEnd/>
            <a:tailEnd/>
          </a:ln>
          <a:effectLst/>
        </p:spPr>
      </p:pic>
    </p:spTree>
    <p:extLst>
      <p:ext uri="{BB962C8B-B14F-4D97-AF65-F5344CB8AC3E}">
        <p14:creationId xmlns:p14="http://schemas.microsoft.com/office/powerpoint/2010/main" val="3271637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2AF6D-ACEE-4A98-B2FF-4BEE3242B0C7}"/>
              </a:ext>
            </a:extLst>
          </p:cNvPr>
          <p:cNvSpPr>
            <a:spLocks noGrp="1"/>
          </p:cNvSpPr>
          <p:nvPr>
            <p:ph type="title"/>
          </p:nvPr>
        </p:nvSpPr>
        <p:spPr>
          <a:xfrm>
            <a:off x="838200" y="1"/>
            <a:ext cx="10515600" cy="1066799"/>
          </a:xfrm>
          <a:solidFill>
            <a:schemeClr val="accent2">
              <a:lumMod val="20000"/>
              <a:lumOff val="80000"/>
            </a:schemeClr>
          </a:solidFill>
        </p:spPr>
        <p:txBody>
          <a:bodyPr>
            <a:normAutofit/>
          </a:bodyPr>
          <a:lstStyle/>
          <a:p>
            <a:pPr algn="ctr"/>
            <a:r>
              <a:rPr lang="en-US" sz="6000" b="1" dirty="0">
                <a:solidFill>
                  <a:srgbClr val="C00000"/>
                </a:solidFill>
              </a:rPr>
              <a:t>INFRASTRUCTURE</a:t>
            </a:r>
            <a:endParaRPr lang="en-IN" sz="6000" b="1" dirty="0">
              <a:solidFill>
                <a:srgbClr val="C00000"/>
              </a:solidFill>
            </a:endParaRPr>
          </a:p>
        </p:txBody>
      </p:sp>
      <p:pic>
        <p:nvPicPr>
          <p:cNvPr id="6" name="Content Placeholder 5">
            <a:extLst>
              <a:ext uri="{FF2B5EF4-FFF2-40B4-BE49-F238E27FC236}">
                <a16:creationId xmlns:a16="http://schemas.microsoft.com/office/drawing/2014/main" id="{DA6B4391-2BD0-422C-9009-C7EDF0182D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924560" y="1066800"/>
            <a:ext cx="1042924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310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7FEEBF-2A13-47C5-A2CD-4F3C19F4D177}"/>
              </a:ext>
            </a:extLst>
          </p:cNvPr>
          <p:cNvSpPr txBox="1"/>
          <p:nvPr/>
        </p:nvSpPr>
        <p:spPr>
          <a:xfrm>
            <a:off x="234981" y="225464"/>
            <a:ext cx="9356694" cy="477054"/>
          </a:xfrm>
          <a:prstGeom prst="rect">
            <a:avLst/>
          </a:prstGeom>
          <a:noFill/>
        </p:spPr>
        <p:txBody>
          <a:bodyPr wrap="square">
            <a:spAutoFit/>
          </a:bodyPr>
          <a:lstStyle/>
          <a:p>
            <a:r>
              <a:rPr lang="en-US" sz="2500" b="0" i="0" u="none" strike="noStrike" dirty="0">
                <a:solidFill>
                  <a:srgbClr val="E01B84"/>
                </a:solidFill>
                <a:effectLst/>
                <a:latin typeface="Roboto" panose="02000000000000000000" pitchFamily="2" charset="0"/>
              </a:rPr>
              <a:t>Classrooms – First Year Classrooms Gallery Type</a:t>
            </a:r>
            <a:endParaRPr lang="en-US" sz="2500" dirty="0"/>
          </a:p>
        </p:txBody>
      </p:sp>
      <p:pic>
        <p:nvPicPr>
          <p:cNvPr id="2050" name="Picture 2">
            <a:extLst>
              <a:ext uri="{FF2B5EF4-FFF2-40B4-BE49-F238E27FC236}">
                <a16:creationId xmlns:a16="http://schemas.microsoft.com/office/drawing/2014/main" id="{DC59CC44-BE26-4071-B1C0-57C189C21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702517"/>
            <a:ext cx="6211825" cy="41337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108CD1CF-35CE-4CFB-BE76-208828D3BF4B}"/>
              </a:ext>
            </a:extLst>
          </p:cNvPr>
          <p:cNvGraphicFramePr>
            <a:graphicFrameLocks noGrp="1"/>
          </p:cNvGraphicFramePr>
          <p:nvPr/>
        </p:nvGraphicFramePr>
        <p:xfrm>
          <a:off x="409575" y="5042059"/>
          <a:ext cx="5943600" cy="1051560"/>
        </p:xfrm>
        <a:graphic>
          <a:graphicData uri="http://schemas.openxmlformats.org/drawingml/2006/table">
            <a:tbl>
              <a:tblPr/>
              <a:tblGrid>
                <a:gridCol w="1485900">
                  <a:extLst>
                    <a:ext uri="{9D8B030D-6E8A-4147-A177-3AD203B41FA5}">
                      <a16:colId xmlns:a16="http://schemas.microsoft.com/office/drawing/2014/main" val="1395023149"/>
                    </a:ext>
                  </a:extLst>
                </a:gridCol>
                <a:gridCol w="1485900">
                  <a:extLst>
                    <a:ext uri="{9D8B030D-6E8A-4147-A177-3AD203B41FA5}">
                      <a16:colId xmlns:a16="http://schemas.microsoft.com/office/drawing/2014/main" val="913426576"/>
                    </a:ext>
                  </a:extLst>
                </a:gridCol>
                <a:gridCol w="1485900">
                  <a:extLst>
                    <a:ext uri="{9D8B030D-6E8A-4147-A177-3AD203B41FA5}">
                      <a16:colId xmlns:a16="http://schemas.microsoft.com/office/drawing/2014/main" val="3077265508"/>
                    </a:ext>
                  </a:extLst>
                </a:gridCol>
                <a:gridCol w="1485900">
                  <a:extLst>
                    <a:ext uri="{9D8B030D-6E8A-4147-A177-3AD203B41FA5}">
                      <a16:colId xmlns:a16="http://schemas.microsoft.com/office/drawing/2014/main" val="2122251846"/>
                    </a:ext>
                  </a:extLst>
                </a:gridCol>
              </a:tblGrid>
              <a:tr h="0">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Name</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Room Location</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Carpet Area in Sq.M.</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Seating Capacity</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919506"/>
                  </a:ext>
                </a:extLst>
              </a:tr>
              <a:tr h="0">
                <a:tc>
                  <a:txBody>
                    <a:bodyPr/>
                    <a:lstStyle/>
                    <a:p>
                      <a:pPr rtl="0" fontAlgn="b">
                        <a:spcBef>
                          <a:spcPts val="1200"/>
                        </a:spcBef>
                        <a:spcAft>
                          <a:spcPts val="1200"/>
                        </a:spcAft>
                      </a:pPr>
                      <a:r>
                        <a:rPr lang="en-US" sz="1100" b="1" i="0" u="none" strike="noStrike" dirty="0">
                          <a:solidFill>
                            <a:srgbClr val="0000FF"/>
                          </a:solidFill>
                          <a:effectLst/>
                          <a:latin typeface="Roboto" panose="02000000000000000000" pitchFamily="2" charset="0"/>
                        </a:rPr>
                        <a:t>Class 1</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dirty="0">
                          <a:solidFill>
                            <a:srgbClr val="0000FF"/>
                          </a:solidFill>
                          <a:effectLst/>
                          <a:latin typeface="Roboto" panose="02000000000000000000" pitchFamily="2" charset="0"/>
                        </a:rPr>
                        <a:t>Academic Building</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105</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60</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7345856"/>
                  </a:ext>
                </a:extLst>
              </a:tr>
              <a:tr h="0">
                <a:tc>
                  <a:txBody>
                    <a:bodyPr/>
                    <a:lstStyle/>
                    <a:p>
                      <a:pPr rtl="0" fontAlgn="b">
                        <a:spcBef>
                          <a:spcPts val="1200"/>
                        </a:spcBef>
                        <a:spcAft>
                          <a:spcPts val="1200"/>
                        </a:spcAft>
                      </a:pPr>
                      <a:r>
                        <a:rPr lang="en-US" sz="1100" b="1" i="0" u="none" strike="noStrike" dirty="0">
                          <a:solidFill>
                            <a:srgbClr val="0000FF"/>
                          </a:solidFill>
                          <a:effectLst/>
                          <a:latin typeface="Roboto" panose="02000000000000000000" pitchFamily="2" charset="0"/>
                        </a:rPr>
                        <a:t>Class 1</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dirty="0">
                          <a:solidFill>
                            <a:srgbClr val="0000FF"/>
                          </a:solidFill>
                          <a:effectLst/>
                          <a:latin typeface="Roboto" panose="02000000000000000000" pitchFamily="2" charset="0"/>
                        </a:rPr>
                        <a:t>Academic Building</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105</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60</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599825"/>
                  </a:ext>
                </a:extLst>
              </a:tr>
            </a:tbl>
          </a:graphicData>
        </a:graphic>
      </p:graphicFrame>
      <p:sp>
        <p:nvSpPr>
          <p:cNvPr id="5" name="Rectangle 3">
            <a:extLst>
              <a:ext uri="{FF2B5EF4-FFF2-40B4-BE49-F238E27FC236}">
                <a16:creationId xmlns:a16="http://schemas.microsoft.com/office/drawing/2014/main" id="{68E084DC-1635-4116-BCE6-BC4879D3920B}"/>
              </a:ext>
            </a:extLst>
          </p:cNvPr>
          <p:cNvSpPr>
            <a:spLocks noChangeArrowheads="1"/>
          </p:cNvSpPr>
          <p:nvPr/>
        </p:nvSpPr>
        <p:spPr bwMode="auto">
          <a:xfrm>
            <a:off x="3124200" y="3622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A0BCF733-887E-407E-811E-7B5D4F82B3A2}"/>
              </a:ext>
            </a:extLst>
          </p:cNvPr>
          <p:cNvSpPr txBox="1"/>
          <p:nvPr/>
        </p:nvSpPr>
        <p:spPr>
          <a:xfrm>
            <a:off x="6188364" y="3995678"/>
            <a:ext cx="6003636" cy="2862322"/>
          </a:xfrm>
          <a:prstGeom prst="rect">
            <a:avLst/>
          </a:prstGeom>
          <a:noFill/>
        </p:spPr>
        <p:txBody>
          <a:bodyPr wrap="square" numCol="2">
            <a:spAutoFit/>
          </a:bodyPr>
          <a:lstStyle/>
          <a:p>
            <a:pPr marL="457200" rtl="0">
              <a:spcBef>
                <a:spcPts val="1000"/>
              </a:spcBef>
              <a:spcAft>
                <a:spcPts val="0"/>
              </a:spcAft>
            </a:pPr>
            <a:r>
              <a:rPr lang="en-US" sz="1800" b="1" i="0" u="sng" dirty="0">
                <a:solidFill>
                  <a:srgbClr val="666666"/>
                </a:solidFill>
                <a:effectLst/>
                <a:latin typeface="Roboto" panose="02000000000000000000" pitchFamily="2" charset="0"/>
              </a:rPr>
              <a:t>Features</a:t>
            </a:r>
            <a:endParaRPr lang="en-US" sz="1800" b="0" i="0" u="none" strike="noStrike" dirty="0">
              <a:solidFill>
                <a:srgbClr val="000000"/>
              </a:solidFill>
              <a:effectLst/>
              <a:latin typeface="Georgia" panose="02040502050405020303" pitchFamily="18" charset="0"/>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Gallery Type</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Air Condition</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Interactive Projector - Dell</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Audio Facility</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LED Lighting</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Desks &amp; Revolving Chairs</a:t>
            </a:r>
          </a:p>
          <a:p>
            <a:pPr marL="457200" rtl="0" fontAlgn="base">
              <a:spcBef>
                <a:spcPts val="0"/>
              </a:spcBef>
              <a:spcAft>
                <a:spcPts val="0"/>
              </a:spcAft>
              <a:buFont typeface="Arial" panose="020B0604020202020204" pitchFamily="34" charset="0"/>
              <a:buChar char="•"/>
            </a:pPr>
            <a:endParaRPr lang="en-US" dirty="0">
              <a:solidFill>
                <a:srgbClr val="000000"/>
              </a:solidFill>
              <a:latin typeface="Georgia" panose="02040502050405020303" pitchFamily="18" charset="0"/>
            </a:endParaRPr>
          </a:p>
          <a:p>
            <a:pPr marL="457200"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Georgia" panose="02040502050405020303" pitchFamily="18" charset="0"/>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Magnetic whiteboard</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Podium</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Wi-fi Internet connectivity</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CCTV Camera</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Recording facility &amp; OHP Projector on-demand</a:t>
            </a:r>
          </a:p>
        </p:txBody>
      </p:sp>
      <p:pic>
        <p:nvPicPr>
          <p:cNvPr id="2053" name="Picture 5">
            <a:extLst>
              <a:ext uri="{FF2B5EF4-FFF2-40B4-BE49-F238E27FC236}">
                <a16:creationId xmlns:a16="http://schemas.microsoft.com/office/drawing/2014/main" id="{4ED98950-3892-4090-A767-BE43ED725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750" y="702517"/>
            <a:ext cx="5162550"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291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7FEEBF-2A13-47C5-A2CD-4F3C19F4D177}"/>
              </a:ext>
            </a:extLst>
          </p:cNvPr>
          <p:cNvSpPr txBox="1"/>
          <p:nvPr/>
        </p:nvSpPr>
        <p:spPr>
          <a:xfrm>
            <a:off x="234981" y="225464"/>
            <a:ext cx="9356694" cy="477054"/>
          </a:xfrm>
          <a:prstGeom prst="rect">
            <a:avLst/>
          </a:prstGeom>
          <a:noFill/>
        </p:spPr>
        <p:txBody>
          <a:bodyPr wrap="square">
            <a:spAutoFit/>
          </a:bodyPr>
          <a:lstStyle/>
          <a:p>
            <a:r>
              <a:rPr lang="en-US" sz="2500" b="0" i="0" u="none" strike="noStrike" dirty="0">
                <a:solidFill>
                  <a:srgbClr val="E01B84"/>
                </a:solidFill>
                <a:effectLst/>
                <a:latin typeface="Roboto" panose="02000000000000000000" pitchFamily="2" charset="0"/>
              </a:rPr>
              <a:t>Classrooms – Second Year Classrooms Gallery Type</a:t>
            </a:r>
            <a:endParaRPr lang="en-US" sz="2500" dirty="0"/>
          </a:p>
        </p:txBody>
      </p:sp>
      <p:graphicFrame>
        <p:nvGraphicFramePr>
          <p:cNvPr id="4" name="Table 3">
            <a:extLst>
              <a:ext uri="{FF2B5EF4-FFF2-40B4-BE49-F238E27FC236}">
                <a16:creationId xmlns:a16="http://schemas.microsoft.com/office/drawing/2014/main" id="{108CD1CF-35CE-4CFB-BE76-208828D3BF4B}"/>
              </a:ext>
            </a:extLst>
          </p:cNvPr>
          <p:cNvGraphicFramePr>
            <a:graphicFrameLocks noGrp="1"/>
          </p:cNvGraphicFramePr>
          <p:nvPr/>
        </p:nvGraphicFramePr>
        <p:xfrm>
          <a:off x="409575" y="5042059"/>
          <a:ext cx="5943600" cy="1051560"/>
        </p:xfrm>
        <a:graphic>
          <a:graphicData uri="http://schemas.openxmlformats.org/drawingml/2006/table">
            <a:tbl>
              <a:tblPr/>
              <a:tblGrid>
                <a:gridCol w="1485900">
                  <a:extLst>
                    <a:ext uri="{9D8B030D-6E8A-4147-A177-3AD203B41FA5}">
                      <a16:colId xmlns:a16="http://schemas.microsoft.com/office/drawing/2014/main" val="1395023149"/>
                    </a:ext>
                  </a:extLst>
                </a:gridCol>
                <a:gridCol w="1485900">
                  <a:extLst>
                    <a:ext uri="{9D8B030D-6E8A-4147-A177-3AD203B41FA5}">
                      <a16:colId xmlns:a16="http://schemas.microsoft.com/office/drawing/2014/main" val="913426576"/>
                    </a:ext>
                  </a:extLst>
                </a:gridCol>
                <a:gridCol w="1485900">
                  <a:extLst>
                    <a:ext uri="{9D8B030D-6E8A-4147-A177-3AD203B41FA5}">
                      <a16:colId xmlns:a16="http://schemas.microsoft.com/office/drawing/2014/main" val="3077265508"/>
                    </a:ext>
                  </a:extLst>
                </a:gridCol>
                <a:gridCol w="1485900">
                  <a:extLst>
                    <a:ext uri="{9D8B030D-6E8A-4147-A177-3AD203B41FA5}">
                      <a16:colId xmlns:a16="http://schemas.microsoft.com/office/drawing/2014/main" val="2122251846"/>
                    </a:ext>
                  </a:extLst>
                </a:gridCol>
              </a:tblGrid>
              <a:tr h="0">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Name</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Room Location</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Carpet Area in Sq.M.</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Seating Capacity</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919506"/>
                  </a:ext>
                </a:extLst>
              </a:tr>
              <a:tr h="0">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Class 3</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Luminous Square</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FF"/>
                          </a:solidFill>
                          <a:effectLst/>
                          <a:latin typeface="Roboto" panose="02000000000000000000" pitchFamily="2" charset="0"/>
                        </a:rPr>
                        <a:t>106.89</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60</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7345856"/>
                  </a:ext>
                </a:extLst>
              </a:tr>
              <a:tr h="0">
                <a:tc>
                  <a:txBody>
                    <a:bodyPr/>
                    <a:lstStyle/>
                    <a:p>
                      <a:pPr rtl="0" fontAlgn="b">
                        <a:spcBef>
                          <a:spcPts val="1200"/>
                        </a:spcBef>
                        <a:spcAft>
                          <a:spcPts val="1200"/>
                        </a:spcAft>
                      </a:pPr>
                      <a:r>
                        <a:rPr lang="en-US" sz="1100" b="1" i="0" u="none" strike="noStrike" dirty="0">
                          <a:solidFill>
                            <a:srgbClr val="0000FF"/>
                          </a:solidFill>
                          <a:effectLst/>
                          <a:latin typeface="Roboto" panose="02000000000000000000" pitchFamily="2" charset="0"/>
                        </a:rPr>
                        <a:t>Class 4</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Luminous Square</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FF"/>
                          </a:solidFill>
                          <a:effectLst/>
                          <a:latin typeface="Roboto" panose="02000000000000000000" pitchFamily="2" charset="0"/>
                        </a:rPr>
                        <a:t>106.89</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60</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599825"/>
                  </a:ext>
                </a:extLst>
              </a:tr>
            </a:tbl>
          </a:graphicData>
        </a:graphic>
      </p:graphicFrame>
      <p:sp>
        <p:nvSpPr>
          <p:cNvPr id="5" name="Rectangle 3">
            <a:extLst>
              <a:ext uri="{FF2B5EF4-FFF2-40B4-BE49-F238E27FC236}">
                <a16:creationId xmlns:a16="http://schemas.microsoft.com/office/drawing/2014/main" id="{68E084DC-1635-4116-BCE6-BC4879D3920B}"/>
              </a:ext>
            </a:extLst>
          </p:cNvPr>
          <p:cNvSpPr>
            <a:spLocks noChangeArrowheads="1"/>
          </p:cNvSpPr>
          <p:nvPr/>
        </p:nvSpPr>
        <p:spPr bwMode="auto">
          <a:xfrm>
            <a:off x="3124200" y="3622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A0BCF733-887E-407E-811E-7B5D4F82B3A2}"/>
              </a:ext>
            </a:extLst>
          </p:cNvPr>
          <p:cNvSpPr txBox="1"/>
          <p:nvPr/>
        </p:nvSpPr>
        <p:spPr>
          <a:xfrm>
            <a:off x="6141623" y="3995678"/>
            <a:ext cx="6050377" cy="2862322"/>
          </a:xfrm>
          <a:prstGeom prst="rect">
            <a:avLst/>
          </a:prstGeom>
          <a:noFill/>
        </p:spPr>
        <p:txBody>
          <a:bodyPr wrap="square" numCol="2">
            <a:spAutoFit/>
          </a:bodyPr>
          <a:lstStyle/>
          <a:p>
            <a:pPr marL="457200" rtl="0">
              <a:spcBef>
                <a:spcPts val="1000"/>
              </a:spcBef>
              <a:spcAft>
                <a:spcPts val="0"/>
              </a:spcAft>
            </a:pPr>
            <a:r>
              <a:rPr lang="en-US" sz="1800" b="1" i="0" u="sng" dirty="0">
                <a:solidFill>
                  <a:srgbClr val="666666"/>
                </a:solidFill>
                <a:effectLst/>
                <a:latin typeface="Roboto" panose="02000000000000000000" pitchFamily="2" charset="0"/>
              </a:rPr>
              <a:t>Features</a:t>
            </a:r>
            <a:br>
              <a:rPr lang="en-US" sz="1800" b="0" i="0" u="none" strike="noStrike" dirty="0">
                <a:solidFill>
                  <a:srgbClr val="666666"/>
                </a:solidFill>
                <a:effectLst/>
                <a:latin typeface="Roboto" panose="02000000000000000000" pitchFamily="2" charset="0"/>
              </a:rPr>
            </a:br>
            <a:r>
              <a:rPr lang="en-US" sz="1800" b="0" i="0" u="none" strike="noStrike" dirty="0">
                <a:solidFill>
                  <a:srgbClr val="000000"/>
                </a:solidFill>
                <a:effectLst/>
                <a:latin typeface="Georgia" panose="02040502050405020303" pitchFamily="18" charset="0"/>
              </a:rPr>
              <a:t>Gallery Type </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Air Condition</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Projector - Epson</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Audio Facility</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LED Lighting</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Desks &amp; Revolving Chairs</a:t>
            </a:r>
          </a:p>
          <a:p>
            <a:pPr marL="457200" rtl="0" fontAlgn="base">
              <a:spcBef>
                <a:spcPts val="0"/>
              </a:spcBef>
              <a:spcAft>
                <a:spcPts val="0"/>
              </a:spcAft>
              <a:buFont typeface="Arial" panose="020B0604020202020204" pitchFamily="34" charset="0"/>
              <a:buChar char="•"/>
            </a:pPr>
            <a:r>
              <a:rPr lang="en-US" dirty="0">
                <a:solidFill>
                  <a:srgbClr val="000000"/>
                </a:solidFill>
                <a:latin typeface="Georgia" panose="02040502050405020303" pitchFamily="18" charset="0"/>
              </a:rPr>
              <a:t>Tiles</a:t>
            </a:r>
            <a:endParaRPr lang="en-US" sz="1800" b="0" i="0" u="none" strike="noStrike" dirty="0">
              <a:solidFill>
                <a:srgbClr val="000000"/>
              </a:solidFill>
              <a:effectLst/>
              <a:latin typeface="Georgia" panose="02040502050405020303" pitchFamily="18" charset="0"/>
            </a:endParaRPr>
          </a:p>
          <a:p>
            <a:pPr marL="457200"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Georgia" panose="02040502050405020303" pitchFamily="18" charset="0"/>
            </a:endParaRPr>
          </a:p>
          <a:p>
            <a:pPr marL="457200" rtl="0" fontAlgn="base">
              <a:spcBef>
                <a:spcPts val="0"/>
              </a:spcBef>
              <a:spcAft>
                <a:spcPts val="0"/>
              </a:spcAft>
              <a:buFont typeface="Arial" panose="020B0604020202020204" pitchFamily="34" charset="0"/>
              <a:buChar char="•"/>
            </a:pPr>
            <a:endParaRPr lang="en-US" dirty="0">
              <a:solidFill>
                <a:srgbClr val="000000"/>
              </a:solidFill>
              <a:latin typeface="Georgia" panose="02040502050405020303" pitchFamily="18" charset="0"/>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Magnetic whiteboard</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Podium</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Wi-fi Internet connectivity</a:t>
            </a:r>
          </a:p>
          <a:p>
            <a:pPr marL="457200"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Recording facility &amp; OHP Projector on-demand</a:t>
            </a:r>
          </a:p>
        </p:txBody>
      </p:sp>
      <p:pic>
        <p:nvPicPr>
          <p:cNvPr id="4098" name="Picture 2">
            <a:extLst>
              <a:ext uri="{FF2B5EF4-FFF2-40B4-BE49-F238E27FC236}">
                <a16:creationId xmlns:a16="http://schemas.microsoft.com/office/drawing/2014/main" id="{6CACEE56-8C88-4270-80CF-D179419EC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4" y="702518"/>
            <a:ext cx="5640805" cy="3695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79521E9-DF15-4644-ABD2-D59253CCD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025" y="784225"/>
            <a:ext cx="462915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82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0" y="0"/>
            <a:ext cx="9144000" cy="6858000"/>
          </a:xfrm>
          <a:prstGeom prst="rect">
            <a:avLst/>
          </a:prstGeom>
          <a:solidFill>
            <a:schemeClr val="bg1"/>
          </a:solidFill>
        </p:spPr>
        <p:txBody>
          <a:bodyPr vert="horz" lIns="91440" tIns="45720" rIns="91440" bIns="45720" rtlCol="0">
            <a:normAutofit/>
          </a:bodyPr>
          <a:lstStyle/>
          <a:p>
            <a:pPr algn="ctr">
              <a:spcBef>
                <a:spcPct val="20000"/>
              </a:spcBef>
              <a:defRPr/>
            </a:pPr>
            <a:endParaRPr lang="en-US" sz="2800" dirty="0">
              <a:solidFill>
                <a:schemeClr val="tx2">
                  <a:lumMod val="50000"/>
                </a:schemeClr>
              </a:solidFill>
              <a:latin typeface="Century Schoolbook" pitchFamily="18" charset="0"/>
            </a:endParaRPr>
          </a:p>
          <a:p>
            <a:pPr algn="ctr">
              <a:spcBef>
                <a:spcPct val="20000"/>
              </a:spcBef>
              <a:defRPr/>
            </a:pPr>
            <a:endParaRPr lang="en-US" sz="2800" dirty="0">
              <a:solidFill>
                <a:schemeClr val="tx2">
                  <a:lumMod val="50000"/>
                </a:schemeClr>
              </a:solidFill>
              <a:latin typeface="Century Schoolbook" pitchFamily="18" charset="0"/>
            </a:endParaRPr>
          </a:p>
          <a:p>
            <a:pPr algn="ctr">
              <a:spcBef>
                <a:spcPct val="20000"/>
              </a:spcBef>
              <a:defRPr/>
            </a:pPr>
            <a:endParaRPr lang="en-US" sz="2800" dirty="0">
              <a:solidFill>
                <a:schemeClr val="tx2">
                  <a:lumMod val="50000"/>
                </a:schemeClr>
              </a:solidFill>
              <a:latin typeface="Century Schoolbook" pitchFamily="18" charset="0"/>
            </a:endParaRPr>
          </a:p>
          <a:p>
            <a:pPr algn="ctr">
              <a:spcBef>
                <a:spcPct val="20000"/>
              </a:spcBef>
              <a:defRPr/>
            </a:pPr>
            <a:endParaRPr lang="en-US" sz="2800" dirty="0">
              <a:solidFill>
                <a:schemeClr val="tx2">
                  <a:lumMod val="50000"/>
                </a:schemeClr>
              </a:solidFill>
              <a:latin typeface="Century Schoolbook" pitchFamily="18" charset="0"/>
            </a:endParaRPr>
          </a:p>
          <a:p>
            <a:pPr algn="ctr">
              <a:spcBef>
                <a:spcPct val="20000"/>
              </a:spcBef>
              <a:defRPr/>
            </a:pPr>
            <a:endParaRPr lang="en-US" sz="2800" dirty="0">
              <a:solidFill>
                <a:schemeClr val="tx2">
                  <a:lumMod val="50000"/>
                </a:schemeClr>
              </a:solidFill>
              <a:latin typeface="Century Schoolbook" pitchFamily="18" charset="0"/>
            </a:endParaRPr>
          </a:p>
          <a:p>
            <a:pPr algn="ctr">
              <a:spcBef>
                <a:spcPct val="20000"/>
              </a:spcBef>
              <a:defRPr/>
            </a:pPr>
            <a:endParaRPr lang="en-US" sz="2800" dirty="0">
              <a:solidFill>
                <a:schemeClr val="tx2">
                  <a:lumMod val="50000"/>
                </a:schemeClr>
              </a:solidFill>
              <a:latin typeface="Century Schoolbook" pitchFamily="18" charset="0"/>
            </a:endParaRPr>
          </a:p>
          <a:p>
            <a:pPr algn="ctr">
              <a:spcBef>
                <a:spcPct val="20000"/>
              </a:spcBef>
              <a:defRPr/>
            </a:pPr>
            <a:endParaRPr lang="en-US" sz="2800" dirty="0">
              <a:solidFill>
                <a:schemeClr val="tx2">
                  <a:lumMod val="50000"/>
                </a:schemeClr>
              </a:solidFill>
              <a:latin typeface="Century Schoolbook" pitchFamily="18" charset="0"/>
            </a:endParaRPr>
          </a:p>
          <a:p>
            <a:pPr algn="ctr">
              <a:spcBef>
                <a:spcPct val="20000"/>
              </a:spcBef>
              <a:defRPr/>
            </a:pPr>
            <a:endParaRPr lang="en-US" sz="2800" dirty="0">
              <a:solidFill>
                <a:schemeClr val="tx2">
                  <a:lumMod val="50000"/>
                </a:schemeClr>
              </a:solidFill>
              <a:latin typeface="Century Schoolbook" pitchFamily="18" charset="0"/>
            </a:endParaRPr>
          </a:p>
          <a:p>
            <a:pPr algn="ctr">
              <a:spcBef>
                <a:spcPct val="20000"/>
              </a:spcBef>
              <a:defRPr/>
            </a:pPr>
            <a:endParaRPr lang="en-US" sz="2800" dirty="0">
              <a:solidFill>
                <a:schemeClr val="tx2">
                  <a:lumMod val="50000"/>
                </a:schemeClr>
              </a:solidFill>
              <a:latin typeface="Century Schoolbook" pitchFamily="18" charset="0"/>
            </a:endParaRPr>
          </a:p>
          <a:p>
            <a:pPr algn="ctr">
              <a:spcBef>
                <a:spcPct val="20000"/>
              </a:spcBef>
              <a:defRPr/>
            </a:pPr>
            <a:r>
              <a:rPr lang="en-US" sz="3600" dirty="0">
                <a:solidFill>
                  <a:schemeClr val="tx2">
                    <a:lumMod val="50000"/>
                  </a:schemeClr>
                </a:solidFill>
                <a:latin typeface="Century Schoolbook" pitchFamily="18" charset="0"/>
              </a:rPr>
              <a:t>Dear Chairman &amp;learned panel members,</a:t>
            </a:r>
          </a:p>
          <a:p>
            <a:pPr algn="ctr">
              <a:spcBef>
                <a:spcPct val="20000"/>
              </a:spcBef>
              <a:defRPr/>
            </a:pPr>
            <a:r>
              <a:rPr lang="en-US" sz="2800" b="1" dirty="0">
                <a:solidFill>
                  <a:schemeClr val="tx2">
                    <a:lumMod val="50000"/>
                  </a:schemeClr>
                </a:solidFill>
                <a:latin typeface="Century Schoolbook" pitchFamily="18" charset="0"/>
              </a:rPr>
              <a:t>Happy Valley </a:t>
            </a:r>
            <a:r>
              <a:rPr lang="en-US" sz="2800" b="1" dirty="0">
                <a:solidFill>
                  <a:srgbClr val="E91909"/>
                </a:solidFill>
                <a:latin typeface="Century Schoolbook" pitchFamily="18" charset="0"/>
              </a:rPr>
              <a:t>Business School </a:t>
            </a:r>
            <a:r>
              <a:rPr lang="en-US" sz="2800" dirty="0">
                <a:solidFill>
                  <a:schemeClr val="tx2">
                    <a:lumMod val="50000"/>
                  </a:schemeClr>
                </a:solidFill>
                <a:latin typeface="Century Schoolbook" pitchFamily="18" charset="0"/>
              </a:rPr>
              <a:t>welcomes you all.</a:t>
            </a:r>
          </a:p>
          <a:p>
            <a:pPr algn="ctr">
              <a:spcBef>
                <a:spcPct val="20000"/>
              </a:spcBef>
              <a:defRPr/>
            </a:pPr>
            <a:r>
              <a:rPr lang="en-US" sz="2800" dirty="0">
                <a:solidFill>
                  <a:schemeClr val="tx2">
                    <a:lumMod val="50000"/>
                  </a:schemeClr>
                </a:solidFill>
                <a:latin typeface="Century Schoolbook" pitchFamily="18" charset="0"/>
              </a:rPr>
              <a:t>With your permission, let me present the journey of </a:t>
            </a:r>
            <a:r>
              <a:rPr lang="en-US" sz="2800" b="1" dirty="0">
                <a:solidFill>
                  <a:schemeClr val="tx2">
                    <a:lumMod val="50000"/>
                  </a:schemeClr>
                </a:solidFill>
                <a:latin typeface="Century Schoolbook" pitchFamily="18" charset="0"/>
              </a:rPr>
              <a:t>Happy Valley </a:t>
            </a:r>
            <a:r>
              <a:rPr lang="en-US" sz="2800" b="1" dirty="0">
                <a:solidFill>
                  <a:srgbClr val="FF0000"/>
                </a:solidFill>
                <a:latin typeface="Century Schoolbook" pitchFamily="18" charset="0"/>
              </a:rPr>
              <a:t>Business School</a:t>
            </a:r>
            <a:r>
              <a:rPr lang="en-US" sz="2800" b="1" dirty="0">
                <a:solidFill>
                  <a:schemeClr val="tx2">
                    <a:lumMod val="50000"/>
                  </a:schemeClr>
                </a:solidFill>
                <a:latin typeface="Century Schoolbook" pitchFamily="18" charset="0"/>
              </a:rPr>
              <a:t> </a:t>
            </a:r>
            <a:r>
              <a:rPr lang="en-US" sz="2800" dirty="0">
                <a:solidFill>
                  <a:schemeClr val="tx2">
                    <a:lumMod val="50000"/>
                  </a:schemeClr>
                </a:solidFill>
                <a:latin typeface="Century Schoolbook" pitchFamily="18" charset="0"/>
              </a:rPr>
              <a:t>so far</a:t>
            </a:r>
          </a:p>
        </p:txBody>
      </p:sp>
      <p:pic>
        <p:nvPicPr>
          <p:cNvPr id="5" name="Picture 4" descr="D:\HVBS\NBA\PRESENTATION\PHOTOS\IMG_1409.JPG"/>
          <p:cNvPicPr>
            <a:picLocks noChangeAspect="1" noChangeArrowheads="1"/>
          </p:cNvPicPr>
          <p:nvPr/>
        </p:nvPicPr>
        <p:blipFill>
          <a:blip r:embed="rId2" cstate="print"/>
          <a:srcRect t="5000" r="12222" b="11667"/>
          <a:stretch>
            <a:fillRect/>
          </a:stretch>
        </p:blipFill>
        <p:spPr bwMode="auto">
          <a:xfrm>
            <a:off x="1524000" y="-76199"/>
            <a:ext cx="9144000" cy="446532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giving a presentation to a group of people&#10;&#10;Description automatically generated with medium confidence">
            <a:extLst>
              <a:ext uri="{FF2B5EF4-FFF2-40B4-BE49-F238E27FC236}">
                <a16:creationId xmlns:a16="http://schemas.microsoft.com/office/drawing/2014/main" id="{FD16ACBA-D08F-43AC-AE02-F0C638B18C55}"/>
              </a:ext>
            </a:extLst>
          </p:cNvPr>
          <p:cNvPicPr>
            <a:picLocks noChangeAspect="1"/>
          </p:cNvPicPr>
          <p:nvPr/>
        </p:nvPicPr>
        <p:blipFill>
          <a:blip r:embed="rId2"/>
          <a:stretch>
            <a:fillRect/>
          </a:stretch>
        </p:blipFill>
        <p:spPr>
          <a:xfrm>
            <a:off x="8334375" y="2794000"/>
            <a:ext cx="3857625" cy="2571750"/>
          </a:xfrm>
          <a:prstGeom prst="rect">
            <a:avLst/>
          </a:prstGeom>
        </p:spPr>
      </p:pic>
      <p:sp>
        <p:nvSpPr>
          <p:cNvPr id="3" name="TextBox 2">
            <a:extLst>
              <a:ext uri="{FF2B5EF4-FFF2-40B4-BE49-F238E27FC236}">
                <a16:creationId xmlns:a16="http://schemas.microsoft.com/office/drawing/2014/main" id="{F1A96FCD-123E-4C99-8B8A-E0B3A1904BD3}"/>
              </a:ext>
            </a:extLst>
          </p:cNvPr>
          <p:cNvSpPr txBox="1"/>
          <p:nvPr/>
        </p:nvSpPr>
        <p:spPr>
          <a:xfrm>
            <a:off x="542925" y="98310"/>
            <a:ext cx="6094520" cy="369332"/>
          </a:xfrm>
          <a:prstGeom prst="rect">
            <a:avLst/>
          </a:prstGeom>
          <a:noFill/>
        </p:spPr>
        <p:txBody>
          <a:bodyPr wrap="square">
            <a:spAutoFit/>
          </a:bodyPr>
          <a:lstStyle/>
          <a:p>
            <a:r>
              <a:rPr lang="en-US" sz="1800" b="0" i="0" u="sng" dirty="0">
                <a:solidFill>
                  <a:srgbClr val="E01B84"/>
                </a:solidFill>
                <a:effectLst/>
                <a:latin typeface="Roboto" panose="02000000000000000000" pitchFamily="2" charset="0"/>
              </a:rPr>
              <a:t>Auditorium</a:t>
            </a:r>
            <a:endParaRPr lang="en-US" dirty="0"/>
          </a:p>
        </p:txBody>
      </p:sp>
      <p:pic>
        <p:nvPicPr>
          <p:cNvPr id="7170" name="Picture 2">
            <a:extLst>
              <a:ext uri="{FF2B5EF4-FFF2-40B4-BE49-F238E27FC236}">
                <a16:creationId xmlns:a16="http://schemas.microsoft.com/office/drawing/2014/main" id="{645327C3-894D-4380-8EF3-D64836A8A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8650"/>
            <a:ext cx="6086475" cy="40576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C03B3B41-D433-40D3-B691-BE80D1CFA29F}"/>
              </a:ext>
            </a:extLst>
          </p:cNvPr>
          <p:cNvGraphicFramePr>
            <a:graphicFrameLocks noGrp="1"/>
          </p:cNvGraphicFramePr>
          <p:nvPr/>
        </p:nvGraphicFramePr>
        <p:xfrm>
          <a:off x="323850" y="5099208"/>
          <a:ext cx="5943600" cy="756920"/>
        </p:xfrm>
        <a:graphic>
          <a:graphicData uri="http://schemas.openxmlformats.org/drawingml/2006/table">
            <a:tbl>
              <a:tblPr/>
              <a:tblGrid>
                <a:gridCol w="1485900">
                  <a:extLst>
                    <a:ext uri="{9D8B030D-6E8A-4147-A177-3AD203B41FA5}">
                      <a16:colId xmlns:a16="http://schemas.microsoft.com/office/drawing/2014/main" val="1207333055"/>
                    </a:ext>
                  </a:extLst>
                </a:gridCol>
                <a:gridCol w="1485900">
                  <a:extLst>
                    <a:ext uri="{9D8B030D-6E8A-4147-A177-3AD203B41FA5}">
                      <a16:colId xmlns:a16="http://schemas.microsoft.com/office/drawing/2014/main" val="6887322"/>
                    </a:ext>
                  </a:extLst>
                </a:gridCol>
                <a:gridCol w="1485900">
                  <a:extLst>
                    <a:ext uri="{9D8B030D-6E8A-4147-A177-3AD203B41FA5}">
                      <a16:colId xmlns:a16="http://schemas.microsoft.com/office/drawing/2014/main" val="771460546"/>
                    </a:ext>
                  </a:extLst>
                </a:gridCol>
                <a:gridCol w="1485900">
                  <a:extLst>
                    <a:ext uri="{9D8B030D-6E8A-4147-A177-3AD203B41FA5}">
                      <a16:colId xmlns:a16="http://schemas.microsoft.com/office/drawing/2014/main" val="3651741931"/>
                    </a:ext>
                  </a:extLst>
                </a:gridCol>
              </a:tblGrid>
              <a:tr h="0">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Name</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Location</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Carpet Area in Sq.M.</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Seating Capacity</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2902578"/>
                  </a:ext>
                </a:extLst>
              </a:tr>
              <a:tr h="0">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Lyceum</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Auditorium Building</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FF"/>
                          </a:solidFill>
                          <a:effectLst/>
                          <a:latin typeface="Roboto" panose="02000000000000000000" pitchFamily="2" charset="0"/>
                        </a:rPr>
                        <a:t>317</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350</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0348772"/>
                  </a:ext>
                </a:extLst>
              </a:tr>
            </a:tbl>
          </a:graphicData>
        </a:graphic>
      </p:graphicFrame>
      <p:sp>
        <p:nvSpPr>
          <p:cNvPr id="5" name="Rectangle 3">
            <a:extLst>
              <a:ext uri="{FF2B5EF4-FFF2-40B4-BE49-F238E27FC236}">
                <a16:creationId xmlns:a16="http://schemas.microsoft.com/office/drawing/2014/main" id="{1FE5F8CB-49CE-47BE-90FF-81CDC39C1BF2}"/>
              </a:ext>
            </a:extLst>
          </p:cNvPr>
          <p:cNvSpPr>
            <a:spLocks noChangeArrowheads="1"/>
          </p:cNvSpPr>
          <p:nvPr/>
        </p:nvSpPr>
        <p:spPr bwMode="auto">
          <a:xfrm>
            <a:off x="3124200" y="3622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74D68298-64D3-4A1C-ACF3-DC0F9AAA03D2}"/>
              </a:ext>
            </a:extLst>
          </p:cNvPr>
          <p:cNvSpPr txBox="1"/>
          <p:nvPr/>
        </p:nvSpPr>
        <p:spPr>
          <a:xfrm>
            <a:off x="6216357" y="5419755"/>
            <a:ext cx="6086475" cy="1477328"/>
          </a:xfrm>
          <a:prstGeom prst="rect">
            <a:avLst/>
          </a:prstGeom>
          <a:noFill/>
        </p:spPr>
        <p:txBody>
          <a:bodyPr wrap="square" numCol="2">
            <a:spAutoFit/>
          </a:bodyPr>
          <a:lstStyle/>
          <a:p>
            <a:pPr rtl="0">
              <a:spcBef>
                <a:spcPts val="2000"/>
              </a:spcBef>
              <a:spcAft>
                <a:spcPts val="0"/>
              </a:spcAft>
            </a:pPr>
            <a:r>
              <a:rPr lang="en-US" sz="1800" b="1" i="0" u="sng" dirty="0">
                <a:solidFill>
                  <a:srgbClr val="666666"/>
                </a:solidFill>
                <a:effectLst/>
                <a:latin typeface="Roboto" panose="02000000000000000000" pitchFamily="2" charset="0"/>
              </a:rPr>
              <a:t>Facilities</a:t>
            </a:r>
            <a:endParaRPr lang="en-US" b="0" dirty="0">
              <a:effectLst/>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Air Condition</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LED Lighting</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Audio Facility/PA</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Chairs with writing pad</a:t>
            </a:r>
          </a:p>
          <a:p>
            <a:pPr marL="457200" rtl="0" fontAlgn="base">
              <a:spcBef>
                <a:spcPts val="0"/>
              </a:spcBef>
              <a:spcAft>
                <a:spcPts val="0"/>
              </a:spcAft>
            </a:pPr>
            <a:endParaRPr lang="en-US" sz="1800" b="0" i="0" u="none" strike="noStrike" dirty="0">
              <a:solidFill>
                <a:srgbClr val="000000"/>
              </a:solidFill>
              <a:effectLst/>
              <a:latin typeface="Georgia" panose="02040502050405020303" pitchFamily="18" charset="0"/>
            </a:endParaRPr>
          </a:p>
          <a:p>
            <a:pPr marL="457200" rtl="0" fontAlgn="base">
              <a:spcBef>
                <a:spcPts val="0"/>
              </a:spcBef>
              <a:spcAft>
                <a:spcPts val="0"/>
              </a:spcAft>
            </a:pPr>
            <a:endParaRPr lang="en-US" sz="1800" b="0" i="0" u="none" strike="noStrike" dirty="0">
              <a:solidFill>
                <a:srgbClr val="000000"/>
              </a:solidFill>
              <a:effectLst/>
              <a:latin typeface="Georgia" panose="02040502050405020303" pitchFamily="18" charset="0"/>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Podium</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LCD Projector</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Video recording facility</a:t>
            </a:r>
          </a:p>
        </p:txBody>
      </p:sp>
      <p:pic>
        <p:nvPicPr>
          <p:cNvPr id="9" name="Picture 8" descr="A group of people sitting in a room&#10;&#10;Description automatically generated with medium confidence">
            <a:extLst>
              <a:ext uri="{FF2B5EF4-FFF2-40B4-BE49-F238E27FC236}">
                <a16:creationId xmlns:a16="http://schemas.microsoft.com/office/drawing/2014/main" id="{2E31113C-F528-474D-B52A-6FFC6E2AF73C}"/>
              </a:ext>
            </a:extLst>
          </p:cNvPr>
          <p:cNvPicPr>
            <a:picLocks noChangeAspect="1"/>
          </p:cNvPicPr>
          <p:nvPr/>
        </p:nvPicPr>
        <p:blipFill>
          <a:blip r:embed="rId4"/>
          <a:stretch>
            <a:fillRect/>
          </a:stretch>
        </p:blipFill>
        <p:spPr>
          <a:xfrm>
            <a:off x="6515100" y="114300"/>
            <a:ext cx="4236028" cy="2824019"/>
          </a:xfrm>
          <a:prstGeom prst="rect">
            <a:avLst/>
          </a:prstGeom>
        </p:spPr>
      </p:pic>
    </p:spTree>
    <p:extLst>
      <p:ext uri="{BB962C8B-B14F-4D97-AF65-F5344CB8AC3E}">
        <p14:creationId xmlns:p14="http://schemas.microsoft.com/office/powerpoint/2010/main" val="1051197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A96FCD-123E-4C99-8B8A-E0B3A1904BD3}"/>
              </a:ext>
            </a:extLst>
          </p:cNvPr>
          <p:cNvSpPr txBox="1"/>
          <p:nvPr/>
        </p:nvSpPr>
        <p:spPr>
          <a:xfrm>
            <a:off x="542925" y="98310"/>
            <a:ext cx="6094520" cy="369332"/>
          </a:xfrm>
          <a:prstGeom prst="rect">
            <a:avLst/>
          </a:prstGeom>
          <a:noFill/>
        </p:spPr>
        <p:txBody>
          <a:bodyPr wrap="square">
            <a:spAutoFit/>
          </a:bodyPr>
          <a:lstStyle/>
          <a:p>
            <a:r>
              <a:rPr lang="en-US" sz="1800" b="0" i="0" u="sng" dirty="0" err="1">
                <a:solidFill>
                  <a:srgbClr val="E01B84"/>
                </a:solidFill>
                <a:effectLst/>
                <a:latin typeface="Roboto" panose="02000000000000000000" pitchFamily="2" charset="0"/>
              </a:rPr>
              <a:t>Galllery</a:t>
            </a:r>
            <a:endParaRPr lang="en-US" dirty="0"/>
          </a:p>
        </p:txBody>
      </p:sp>
      <p:graphicFrame>
        <p:nvGraphicFramePr>
          <p:cNvPr id="4" name="Table 3">
            <a:extLst>
              <a:ext uri="{FF2B5EF4-FFF2-40B4-BE49-F238E27FC236}">
                <a16:creationId xmlns:a16="http://schemas.microsoft.com/office/drawing/2014/main" id="{C03B3B41-D433-40D3-B691-BE80D1CFA29F}"/>
              </a:ext>
            </a:extLst>
          </p:cNvPr>
          <p:cNvGraphicFramePr>
            <a:graphicFrameLocks noGrp="1"/>
          </p:cNvGraphicFramePr>
          <p:nvPr/>
        </p:nvGraphicFramePr>
        <p:xfrm>
          <a:off x="166688" y="5401499"/>
          <a:ext cx="5943600" cy="756920"/>
        </p:xfrm>
        <a:graphic>
          <a:graphicData uri="http://schemas.openxmlformats.org/drawingml/2006/table">
            <a:tbl>
              <a:tblPr/>
              <a:tblGrid>
                <a:gridCol w="904586">
                  <a:extLst>
                    <a:ext uri="{9D8B030D-6E8A-4147-A177-3AD203B41FA5}">
                      <a16:colId xmlns:a16="http://schemas.microsoft.com/office/drawing/2014/main" val="1207333055"/>
                    </a:ext>
                  </a:extLst>
                </a:gridCol>
                <a:gridCol w="2067214">
                  <a:extLst>
                    <a:ext uri="{9D8B030D-6E8A-4147-A177-3AD203B41FA5}">
                      <a16:colId xmlns:a16="http://schemas.microsoft.com/office/drawing/2014/main" val="6887322"/>
                    </a:ext>
                  </a:extLst>
                </a:gridCol>
                <a:gridCol w="1485900">
                  <a:extLst>
                    <a:ext uri="{9D8B030D-6E8A-4147-A177-3AD203B41FA5}">
                      <a16:colId xmlns:a16="http://schemas.microsoft.com/office/drawing/2014/main" val="771460546"/>
                    </a:ext>
                  </a:extLst>
                </a:gridCol>
                <a:gridCol w="1485900">
                  <a:extLst>
                    <a:ext uri="{9D8B030D-6E8A-4147-A177-3AD203B41FA5}">
                      <a16:colId xmlns:a16="http://schemas.microsoft.com/office/drawing/2014/main" val="3651741931"/>
                    </a:ext>
                  </a:extLst>
                </a:gridCol>
              </a:tblGrid>
              <a:tr h="0">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Name</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dirty="0">
                          <a:solidFill>
                            <a:srgbClr val="000000"/>
                          </a:solidFill>
                          <a:effectLst/>
                          <a:latin typeface="Arial" panose="020B0604020202020204" pitchFamily="34" charset="0"/>
                        </a:rPr>
                        <a:t>Location</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Carpet Area in Sq.M.</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Seating Capacity</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2902578"/>
                  </a:ext>
                </a:extLst>
              </a:tr>
              <a:tr h="0">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Symphony</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Gallery - Amphitheatre</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FF"/>
                          </a:solidFill>
                          <a:effectLst/>
                          <a:latin typeface="Roboto" panose="02000000000000000000" pitchFamily="2" charset="0"/>
                        </a:rPr>
                        <a:t>50 x 50</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300</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0348772"/>
                  </a:ext>
                </a:extLst>
              </a:tr>
            </a:tbl>
          </a:graphicData>
        </a:graphic>
      </p:graphicFrame>
      <p:sp>
        <p:nvSpPr>
          <p:cNvPr id="5" name="Rectangle 3">
            <a:extLst>
              <a:ext uri="{FF2B5EF4-FFF2-40B4-BE49-F238E27FC236}">
                <a16:creationId xmlns:a16="http://schemas.microsoft.com/office/drawing/2014/main" id="{1FE5F8CB-49CE-47BE-90FF-81CDC39C1BF2}"/>
              </a:ext>
            </a:extLst>
          </p:cNvPr>
          <p:cNvSpPr>
            <a:spLocks noChangeArrowheads="1"/>
          </p:cNvSpPr>
          <p:nvPr/>
        </p:nvSpPr>
        <p:spPr bwMode="auto">
          <a:xfrm>
            <a:off x="3124200" y="3622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74D68298-64D3-4A1C-ACF3-DC0F9AAA03D2}"/>
              </a:ext>
            </a:extLst>
          </p:cNvPr>
          <p:cNvSpPr txBox="1"/>
          <p:nvPr/>
        </p:nvSpPr>
        <p:spPr>
          <a:xfrm>
            <a:off x="6031346" y="4944329"/>
            <a:ext cx="6128612" cy="1328569"/>
          </a:xfrm>
          <a:prstGeom prst="rect">
            <a:avLst/>
          </a:prstGeom>
          <a:noFill/>
        </p:spPr>
        <p:txBody>
          <a:bodyPr wrap="square" numCol="2">
            <a:spAutoFit/>
          </a:bodyPr>
          <a:lstStyle/>
          <a:p>
            <a:pPr rtl="0">
              <a:spcBef>
                <a:spcPts val="2000"/>
              </a:spcBef>
              <a:spcAft>
                <a:spcPts val="0"/>
              </a:spcAft>
            </a:pPr>
            <a:r>
              <a:rPr lang="en-US" sz="1800" b="1" i="0" u="sng" dirty="0">
                <a:solidFill>
                  <a:srgbClr val="666666"/>
                </a:solidFill>
                <a:effectLst/>
                <a:latin typeface="Roboto" panose="02000000000000000000" pitchFamily="2" charset="0"/>
              </a:rPr>
              <a:t>Facilities</a:t>
            </a:r>
            <a:endParaRPr lang="en-US" b="0" dirty="0">
              <a:effectLst/>
            </a:endParaRPr>
          </a:p>
          <a:p>
            <a:pPr marL="457200"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Lighting</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Portable Audio/PA</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Portable Projector </a:t>
            </a:r>
          </a:p>
          <a:p>
            <a:pPr marL="457200"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Georgia" panose="02040502050405020303" pitchFamily="18" charset="0"/>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Stage</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Social Distancing Ready</a:t>
            </a:r>
          </a:p>
          <a:p>
            <a:pPr marL="457200" rtl="0" fontAlgn="base">
              <a:spcBef>
                <a:spcPts val="0"/>
              </a:spcBef>
              <a:spcAft>
                <a:spcPts val="0"/>
              </a:spcAft>
              <a:buFont typeface="Arial" panose="020B0604020202020204" pitchFamily="34" charset="0"/>
              <a:buChar char="•"/>
            </a:pPr>
            <a:r>
              <a:rPr lang="en-US" dirty="0">
                <a:solidFill>
                  <a:srgbClr val="000000"/>
                </a:solidFill>
                <a:latin typeface="Georgia" panose="02040502050405020303" pitchFamily="18" charset="0"/>
              </a:rPr>
              <a:t>Outdoor activity</a:t>
            </a:r>
            <a:endParaRPr lang="en-US" sz="1800" b="0" i="0" u="none" strike="noStrike" dirty="0">
              <a:solidFill>
                <a:srgbClr val="000000"/>
              </a:solidFill>
              <a:effectLst/>
              <a:latin typeface="Georgia" panose="02040502050405020303" pitchFamily="18" charset="0"/>
            </a:endParaRPr>
          </a:p>
        </p:txBody>
      </p:sp>
      <p:pic>
        <p:nvPicPr>
          <p:cNvPr id="6" name="Picture 5" descr="A picture containing text, tree, yellow, outdoor&#10;&#10;Description automatically generated">
            <a:extLst>
              <a:ext uri="{FF2B5EF4-FFF2-40B4-BE49-F238E27FC236}">
                <a16:creationId xmlns:a16="http://schemas.microsoft.com/office/drawing/2014/main" id="{737BEC7C-388D-4F9C-B12D-12D53E71A833}"/>
              </a:ext>
            </a:extLst>
          </p:cNvPr>
          <p:cNvPicPr>
            <a:picLocks noChangeAspect="1"/>
          </p:cNvPicPr>
          <p:nvPr/>
        </p:nvPicPr>
        <p:blipFill>
          <a:blip r:embed="rId2"/>
          <a:stretch>
            <a:fillRect/>
          </a:stretch>
        </p:blipFill>
        <p:spPr>
          <a:xfrm>
            <a:off x="166688" y="521648"/>
            <a:ext cx="6018377" cy="4012251"/>
          </a:xfrm>
          <a:prstGeom prst="rect">
            <a:avLst/>
          </a:prstGeom>
        </p:spPr>
      </p:pic>
      <p:pic>
        <p:nvPicPr>
          <p:cNvPr id="10" name="Picture 9" descr="A picture containing tree, person, people, outdoor&#10;&#10;Description automatically generated">
            <a:extLst>
              <a:ext uri="{FF2B5EF4-FFF2-40B4-BE49-F238E27FC236}">
                <a16:creationId xmlns:a16="http://schemas.microsoft.com/office/drawing/2014/main" id="{22137DE4-8998-4253-B086-D1B8FCAA471F}"/>
              </a:ext>
            </a:extLst>
          </p:cNvPr>
          <p:cNvPicPr>
            <a:picLocks noChangeAspect="1"/>
          </p:cNvPicPr>
          <p:nvPr/>
        </p:nvPicPr>
        <p:blipFill>
          <a:blip r:embed="rId3"/>
          <a:stretch>
            <a:fillRect/>
          </a:stretch>
        </p:blipFill>
        <p:spPr>
          <a:xfrm>
            <a:off x="6268804" y="585103"/>
            <a:ext cx="5756508" cy="3837672"/>
          </a:xfrm>
          <a:prstGeom prst="rect">
            <a:avLst/>
          </a:prstGeom>
        </p:spPr>
      </p:pic>
    </p:spTree>
    <p:extLst>
      <p:ext uri="{BB962C8B-B14F-4D97-AF65-F5344CB8AC3E}">
        <p14:creationId xmlns:p14="http://schemas.microsoft.com/office/powerpoint/2010/main" val="2090799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CD54604-A8DD-4300-AB0F-2B0E5EA58CA0}"/>
              </a:ext>
            </a:extLst>
          </p:cNvPr>
          <p:cNvSpPr txBox="1">
            <a:spLocks/>
          </p:cNvSpPr>
          <p:nvPr/>
        </p:nvSpPr>
        <p:spPr>
          <a:xfrm>
            <a:off x="6096000" y="685800"/>
            <a:ext cx="4572000" cy="6172200"/>
          </a:xfrm>
          <a:prstGeom prst="rect">
            <a:avLst/>
          </a:prstGeom>
          <a:solidFill>
            <a:schemeClr val="accent3">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dirty="0"/>
          </a:p>
        </p:txBody>
      </p:sp>
      <p:sp>
        <p:nvSpPr>
          <p:cNvPr id="3" name="Content Placeholder 2"/>
          <p:cNvSpPr>
            <a:spLocks noGrp="1"/>
          </p:cNvSpPr>
          <p:nvPr>
            <p:ph idx="1"/>
          </p:nvPr>
        </p:nvSpPr>
        <p:spPr>
          <a:xfrm>
            <a:off x="1524000" y="685800"/>
            <a:ext cx="9144000" cy="6172200"/>
          </a:xfrm>
          <a:solidFill>
            <a:schemeClr val="bg1"/>
          </a:solidFill>
        </p:spPr>
        <p:txBody>
          <a:bodyPr>
            <a:normAutofit/>
          </a:bodyPr>
          <a:lstStyle/>
          <a:p>
            <a:pPr algn="ctr">
              <a:buNone/>
            </a:pPr>
            <a:r>
              <a:rPr lang="en-US" sz="2400" dirty="0">
                <a:latin typeface="Century Schoolbook" pitchFamily="18" charset="0"/>
              </a:rPr>
              <a:t>A 300 </a:t>
            </a:r>
            <a:r>
              <a:rPr lang="en-US" sz="2400" dirty="0" err="1">
                <a:latin typeface="Century Schoolbook" pitchFamily="18" charset="0"/>
              </a:rPr>
              <a:t>seater</a:t>
            </a:r>
            <a:r>
              <a:rPr lang="en-US" sz="2400" dirty="0">
                <a:latin typeface="Century Schoolbook" pitchFamily="18" charset="0"/>
              </a:rPr>
              <a:t> </a:t>
            </a:r>
            <a:r>
              <a:rPr lang="en-US" sz="2400" dirty="0" err="1">
                <a:latin typeface="Century Schoolbook" pitchFamily="18" charset="0"/>
              </a:rPr>
              <a:t>Amphi</a:t>
            </a:r>
            <a:r>
              <a:rPr lang="en-US" sz="2400" dirty="0">
                <a:latin typeface="Century Schoolbook" pitchFamily="18" charset="0"/>
              </a:rPr>
              <a:t>-theatre is available for the students to conduct learning and recreational activities.</a:t>
            </a:r>
          </a:p>
          <a:p>
            <a:pPr algn="just"/>
            <a:endParaRPr lang="en-US" dirty="0"/>
          </a:p>
        </p:txBody>
      </p:sp>
      <p:sp>
        <p:nvSpPr>
          <p:cNvPr id="5" name="Title 1"/>
          <p:cNvSpPr>
            <a:spLocks noGrp="1"/>
          </p:cNvSpPr>
          <p:nvPr>
            <p:ph type="title"/>
          </p:nvPr>
        </p:nvSpPr>
        <p:spPr>
          <a:xfrm>
            <a:off x="1579880" y="0"/>
            <a:ext cx="9144000" cy="685800"/>
          </a:xfrm>
          <a:solidFill>
            <a:schemeClr val="bg1"/>
          </a:solidFill>
        </p:spPr>
        <p:txBody>
          <a:bodyPr>
            <a:normAutofit fontScale="90000"/>
          </a:bodyPr>
          <a:lstStyle/>
          <a:p>
            <a:r>
              <a:rPr lang="en-US" dirty="0">
                <a:latin typeface="Century Schoolbook" pitchFamily="18" charset="0"/>
              </a:rPr>
              <a:t>Infrastructure - Symphony</a:t>
            </a:r>
          </a:p>
        </p:txBody>
      </p:sp>
      <p:pic>
        <p:nvPicPr>
          <p:cNvPr id="4" name="Picture 3"/>
          <p:cNvPicPr>
            <a:picLocks noChangeAspect="1" noChangeArrowheads="1"/>
          </p:cNvPicPr>
          <p:nvPr/>
        </p:nvPicPr>
        <p:blipFill>
          <a:blip r:embed="rId2"/>
          <a:srcRect/>
          <a:stretch>
            <a:fillRect/>
          </a:stretch>
        </p:blipFill>
        <p:spPr bwMode="auto">
          <a:xfrm>
            <a:off x="1981200" y="1524001"/>
            <a:ext cx="3657600" cy="2465495"/>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68031A08-0BD8-4417-AFE8-2DDC85640542}" type="slidenum">
              <a:rPr lang="en-US" smtClean="0"/>
              <a:pPr/>
              <a:t>22</a:t>
            </a:fld>
            <a:endParaRPr lang="en-US"/>
          </a:p>
        </p:txBody>
      </p:sp>
      <p:pic>
        <p:nvPicPr>
          <p:cNvPr id="6146" name="Picture 2" descr="G:\College Photos 2017-18\Culturals photo\IMG_1493.JPG"/>
          <p:cNvPicPr>
            <a:picLocks noChangeAspect="1" noChangeArrowheads="1"/>
          </p:cNvPicPr>
          <p:nvPr/>
        </p:nvPicPr>
        <p:blipFill>
          <a:blip r:embed="rId3" cstate="print"/>
          <a:srcRect/>
          <a:stretch>
            <a:fillRect/>
          </a:stretch>
        </p:blipFill>
        <p:spPr bwMode="auto">
          <a:xfrm>
            <a:off x="6324600" y="1549400"/>
            <a:ext cx="3733800" cy="2489200"/>
          </a:xfrm>
          <a:prstGeom prst="rect">
            <a:avLst/>
          </a:prstGeom>
          <a:noFill/>
        </p:spPr>
      </p:pic>
      <p:pic>
        <p:nvPicPr>
          <p:cNvPr id="6147" name="Picture 3" descr="G:\College Photos 2017-18\Culturals photo\IMG_1550.JPG"/>
          <p:cNvPicPr>
            <a:picLocks noChangeAspect="1" noChangeArrowheads="1"/>
          </p:cNvPicPr>
          <p:nvPr/>
        </p:nvPicPr>
        <p:blipFill>
          <a:blip r:embed="rId4" cstate="print"/>
          <a:srcRect/>
          <a:stretch>
            <a:fillRect/>
          </a:stretch>
        </p:blipFill>
        <p:spPr bwMode="auto">
          <a:xfrm>
            <a:off x="1905000" y="4191000"/>
            <a:ext cx="3771900" cy="2590800"/>
          </a:xfrm>
          <a:prstGeom prst="rect">
            <a:avLst/>
          </a:prstGeom>
          <a:noFill/>
        </p:spPr>
      </p:pic>
      <p:pic>
        <p:nvPicPr>
          <p:cNvPr id="6148" name="Picture 4" descr="G:\2018 -19 photos\Odd semester\Campus\IMG_9708.JPG"/>
          <p:cNvPicPr>
            <a:picLocks noChangeAspect="1" noChangeArrowheads="1"/>
          </p:cNvPicPr>
          <p:nvPr/>
        </p:nvPicPr>
        <p:blipFill>
          <a:blip r:embed="rId5" cstate="print"/>
          <a:srcRect/>
          <a:stretch>
            <a:fillRect/>
          </a:stretch>
        </p:blipFill>
        <p:spPr bwMode="auto">
          <a:xfrm>
            <a:off x="6324600" y="4191000"/>
            <a:ext cx="3810000" cy="2540000"/>
          </a:xfrm>
          <a:prstGeom prst="rect">
            <a:avLst/>
          </a:prstGeom>
          <a:noFill/>
        </p:spPr>
      </p:pic>
    </p:spTree>
    <p:extLst>
      <p:ext uri="{BB962C8B-B14F-4D97-AF65-F5344CB8AC3E}">
        <p14:creationId xmlns:p14="http://schemas.microsoft.com/office/powerpoint/2010/main" val="2707937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BC20B8-C4B3-4369-B384-6274C62CFE49}"/>
              </a:ext>
            </a:extLst>
          </p:cNvPr>
          <p:cNvSpPr txBox="1"/>
          <p:nvPr/>
        </p:nvSpPr>
        <p:spPr>
          <a:xfrm>
            <a:off x="216074" y="365053"/>
            <a:ext cx="6093912" cy="523220"/>
          </a:xfrm>
          <a:prstGeom prst="rect">
            <a:avLst/>
          </a:prstGeom>
          <a:noFill/>
        </p:spPr>
        <p:txBody>
          <a:bodyPr wrap="square">
            <a:spAutoFit/>
          </a:bodyPr>
          <a:lstStyle/>
          <a:p>
            <a:pPr marL="457200" rtl="0">
              <a:spcBef>
                <a:spcPts val="2000"/>
              </a:spcBef>
              <a:spcAft>
                <a:spcPts val="0"/>
              </a:spcAft>
            </a:pPr>
            <a:r>
              <a:rPr lang="en-US" sz="2800" b="0" i="0" u="sng" dirty="0">
                <a:solidFill>
                  <a:srgbClr val="E01B84"/>
                </a:solidFill>
                <a:effectLst/>
                <a:latin typeface="Roboto" panose="02000000000000000000" pitchFamily="2" charset="0"/>
              </a:rPr>
              <a:t>Library</a:t>
            </a:r>
            <a:endParaRPr lang="en-US" sz="2800" b="1" dirty="0">
              <a:effectLst/>
            </a:endParaRPr>
          </a:p>
        </p:txBody>
      </p:sp>
      <p:graphicFrame>
        <p:nvGraphicFramePr>
          <p:cNvPr id="4" name="Table 3">
            <a:extLst>
              <a:ext uri="{FF2B5EF4-FFF2-40B4-BE49-F238E27FC236}">
                <a16:creationId xmlns:a16="http://schemas.microsoft.com/office/drawing/2014/main" id="{BAEEA456-DA40-4402-BD50-53C2C8EB8CB7}"/>
              </a:ext>
            </a:extLst>
          </p:cNvPr>
          <p:cNvGraphicFramePr>
            <a:graphicFrameLocks noGrp="1"/>
          </p:cNvGraphicFramePr>
          <p:nvPr/>
        </p:nvGraphicFramePr>
        <p:xfrm>
          <a:off x="606468" y="5099543"/>
          <a:ext cx="5943600" cy="909955"/>
        </p:xfrm>
        <a:graphic>
          <a:graphicData uri="http://schemas.openxmlformats.org/drawingml/2006/table">
            <a:tbl>
              <a:tblPr/>
              <a:tblGrid>
                <a:gridCol w="1485900">
                  <a:extLst>
                    <a:ext uri="{9D8B030D-6E8A-4147-A177-3AD203B41FA5}">
                      <a16:colId xmlns:a16="http://schemas.microsoft.com/office/drawing/2014/main" val="630109031"/>
                    </a:ext>
                  </a:extLst>
                </a:gridCol>
                <a:gridCol w="1485900">
                  <a:extLst>
                    <a:ext uri="{9D8B030D-6E8A-4147-A177-3AD203B41FA5}">
                      <a16:colId xmlns:a16="http://schemas.microsoft.com/office/drawing/2014/main" val="769380444"/>
                    </a:ext>
                  </a:extLst>
                </a:gridCol>
                <a:gridCol w="1485900">
                  <a:extLst>
                    <a:ext uri="{9D8B030D-6E8A-4147-A177-3AD203B41FA5}">
                      <a16:colId xmlns:a16="http://schemas.microsoft.com/office/drawing/2014/main" val="1861703369"/>
                    </a:ext>
                  </a:extLst>
                </a:gridCol>
                <a:gridCol w="1485900">
                  <a:extLst>
                    <a:ext uri="{9D8B030D-6E8A-4147-A177-3AD203B41FA5}">
                      <a16:colId xmlns:a16="http://schemas.microsoft.com/office/drawing/2014/main" val="614112998"/>
                    </a:ext>
                  </a:extLst>
                </a:gridCol>
              </a:tblGrid>
              <a:tr h="0">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Name</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Location</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Carpet Area in Sq.M.</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Seating Capacity</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592009"/>
                  </a:ext>
                </a:extLst>
              </a:tr>
              <a:tr h="447675">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Library</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Library Building</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FF"/>
                          </a:solidFill>
                          <a:effectLst/>
                          <a:latin typeface="Roboto" panose="02000000000000000000" pitchFamily="2" charset="0"/>
                        </a:rPr>
                        <a:t>184</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60</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159924"/>
                  </a:ext>
                </a:extLst>
              </a:tr>
            </a:tbl>
          </a:graphicData>
        </a:graphic>
      </p:graphicFrame>
      <p:sp>
        <p:nvSpPr>
          <p:cNvPr id="5" name="Rectangle 1">
            <a:extLst>
              <a:ext uri="{FF2B5EF4-FFF2-40B4-BE49-F238E27FC236}">
                <a16:creationId xmlns:a16="http://schemas.microsoft.com/office/drawing/2014/main" id="{8342FB7A-94B5-4BC3-BC74-78C7F61D9F33}"/>
              </a:ext>
            </a:extLst>
          </p:cNvPr>
          <p:cNvSpPr>
            <a:spLocks noChangeArrowheads="1"/>
          </p:cNvSpPr>
          <p:nvPr/>
        </p:nvSpPr>
        <p:spPr bwMode="auto">
          <a:xfrm>
            <a:off x="3124200" y="35464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886AB1C7-B8C8-41F5-A9B3-419F6638A798}"/>
              </a:ext>
            </a:extLst>
          </p:cNvPr>
          <p:cNvSpPr txBox="1"/>
          <p:nvPr/>
        </p:nvSpPr>
        <p:spPr>
          <a:xfrm>
            <a:off x="7090775" y="3775075"/>
            <a:ext cx="3347581" cy="1477328"/>
          </a:xfrm>
          <a:prstGeom prst="rect">
            <a:avLst/>
          </a:prstGeom>
          <a:noFill/>
        </p:spPr>
        <p:txBody>
          <a:bodyPr wrap="square">
            <a:spAutoFit/>
          </a:bodyPr>
          <a:lstStyle/>
          <a:p>
            <a:pPr rtl="0">
              <a:spcBef>
                <a:spcPts val="2000"/>
              </a:spcBef>
              <a:spcAft>
                <a:spcPts val="0"/>
              </a:spcAft>
            </a:pPr>
            <a:r>
              <a:rPr lang="en-US" sz="1800" b="1" i="0" u="sng" dirty="0">
                <a:solidFill>
                  <a:srgbClr val="666666"/>
                </a:solidFill>
                <a:effectLst/>
                <a:latin typeface="Roboto" panose="02000000000000000000" pitchFamily="2" charset="0"/>
              </a:rPr>
              <a:t>Facilities</a:t>
            </a:r>
            <a:endParaRPr lang="en-US" b="0" dirty="0">
              <a:effectLst/>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Journals - 33</a:t>
            </a:r>
          </a:p>
          <a:p>
            <a:pPr marL="457200" rtl="0" fontAlgn="base">
              <a:spcBef>
                <a:spcPts val="0"/>
              </a:spcBef>
              <a:spcAft>
                <a:spcPts val="0"/>
              </a:spcAft>
              <a:buFont typeface="Arial" panose="020B0604020202020204" pitchFamily="34" charset="0"/>
              <a:buChar char="•"/>
            </a:pPr>
            <a:r>
              <a:rPr lang="en-US" dirty="0">
                <a:solidFill>
                  <a:srgbClr val="000000"/>
                </a:solidFill>
                <a:latin typeface="Georgia" panose="02040502050405020303" pitchFamily="18" charset="0"/>
              </a:rPr>
              <a:t>International Journal – 6</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E Journal – 240</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Net Facility</a:t>
            </a:r>
          </a:p>
        </p:txBody>
      </p:sp>
      <p:pic>
        <p:nvPicPr>
          <p:cNvPr id="9" name="Picture 8" descr="A person sitting at a table looking at a phone&#10;&#10;Description automatically generated with low confidence">
            <a:extLst>
              <a:ext uri="{FF2B5EF4-FFF2-40B4-BE49-F238E27FC236}">
                <a16:creationId xmlns:a16="http://schemas.microsoft.com/office/drawing/2014/main" id="{A1616AF7-60CF-4791-B4A0-6884BC564422}"/>
              </a:ext>
            </a:extLst>
          </p:cNvPr>
          <p:cNvPicPr>
            <a:picLocks noChangeAspect="1"/>
          </p:cNvPicPr>
          <p:nvPr/>
        </p:nvPicPr>
        <p:blipFill>
          <a:blip r:embed="rId2"/>
          <a:stretch>
            <a:fillRect/>
          </a:stretch>
        </p:blipFill>
        <p:spPr>
          <a:xfrm>
            <a:off x="606468" y="891747"/>
            <a:ext cx="6093913" cy="4062608"/>
          </a:xfrm>
          <a:prstGeom prst="rect">
            <a:avLst/>
          </a:prstGeom>
        </p:spPr>
      </p:pic>
      <p:pic>
        <p:nvPicPr>
          <p:cNvPr id="11" name="Picture 10" descr="A picture containing text, person&#10;&#10;Description automatically generated">
            <a:extLst>
              <a:ext uri="{FF2B5EF4-FFF2-40B4-BE49-F238E27FC236}">
                <a16:creationId xmlns:a16="http://schemas.microsoft.com/office/drawing/2014/main" id="{DAA39658-E0D2-4866-9946-6E314F34641E}"/>
              </a:ext>
            </a:extLst>
          </p:cNvPr>
          <p:cNvPicPr>
            <a:picLocks noChangeAspect="1"/>
          </p:cNvPicPr>
          <p:nvPr/>
        </p:nvPicPr>
        <p:blipFill>
          <a:blip r:embed="rId3"/>
          <a:stretch>
            <a:fillRect/>
          </a:stretch>
        </p:blipFill>
        <p:spPr>
          <a:xfrm>
            <a:off x="6700380" y="0"/>
            <a:ext cx="5505188" cy="3670125"/>
          </a:xfrm>
          <a:prstGeom prst="rect">
            <a:avLst/>
          </a:prstGeom>
        </p:spPr>
      </p:pic>
      <p:graphicFrame>
        <p:nvGraphicFramePr>
          <p:cNvPr id="12" name="Table 12">
            <a:extLst>
              <a:ext uri="{FF2B5EF4-FFF2-40B4-BE49-F238E27FC236}">
                <a16:creationId xmlns:a16="http://schemas.microsoft.com/office/drawing/2014/main" id="{DAA4F15B-133C-4498-9A90-4805BB6E60FF}"/>
              </a:ext>
            </a:extLst>
          </p:cNvPr>
          <p:cNvGraphicFramePr>
            <a:graphicFrameLocks noGrp="1"/>
          </p:cNvGraphicFramePr>
          <p:nvPr/>
        </p:nvGraphicFramePr>
        <p:xfrm>
          <a:off x="7090775" y="5353760"/>
          <a:ext cx="4358014" cy="1463040"/>
        </p:xfrm>
        <a:graphic>
          <a:graphicData uri="http://schemas.openxmlformats.org/drawingml/2006/table">
            <a:tbl>
              <a:tblPr firstRow="1" bandRow="1">
                <a:tableStyleId>{5940675A-B579-460E-94D1-54222C63F5DA}</a:tableStyleId>
              </a:tblPr>
              <a:tblGrid>
                <a:gridCol w="2179007">
                  <a:extLst>
                    <a:ext uri="{9D8B030D-6E8A-4147-A177-3AD203B41FA5}">
                      <a16:colId xmlns:a16="http://schemas.microsoft.com/office/drawing/2014/main" val="3670076343"/>
                    </a:ext>
                  </a:extLst>
                </a:gridCol>
                <a:gridCol w="2179007">
                  <a:extLst>
                    <a:ext uri="{9D8B030D-6E8A-4147-A177-3AD203B41FA5}">
                      <a16:colId xmlns:a16="http://schemas.microsoft.com/office/drawing/2014/main" val="2755206401"/>
                    </a:ext>
                  </a:extLst>
                </a:gridCol>
              </a:tblGrid>
              <a:tr h="316256">
                <a:tc>
                  <a:txBody>
                    <a:bodyPr/>
                    <a:lstStyle/>
                    <a:p>
                      <a:r>
                        <a:rPr lang="en-IN" dirty="0"/>
                        <a:t>Description</a:t>
                      </a:r>
                      <a:endParaRPr lang="en-US" dirty="0"/>
                    </a:p>
                  </a:txBody>
                  <a:tcPr/>
                </a:tc>
                <a:tc>
                  <a:txBody>
                    <a:bodyPr/>
                    <a:lstStyle/>
                    <a:p>
                      <a:r>
                        <a:rPr lang="en-IN" dirty="0"/>
                        <a:t>Available</a:t>
                      </a:r>
                      <a:endParaRPr lang="en-US" dirty="0"/>
                    </a:p>
                  </a:txBody>
                  <a:tcPr/>
                </a:tc>
                <a:extLst>
                  <a:ext uri="{0D108BD9-81ED-4DB2-BD59-A6C34878D82A}">
                    <a16:rowId xmlns:a16="http://schemas.microsoft.com/office/drawing/2014/main" val="917103755"/>
                  </a:ext>
                </a:extLst>
              </a:tr>
              <a:tr h="316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No. of Volumes</a:t>
                      </a:r>
                      <a:endParaRPr lang="en-US" dirty="0"/>
                    </a:p>
                  </a:txBody>
                  <a:tcPr/>
                </a:tc>
                <a:tc>
                  <a:txBody>
                    <a:bodyPr/>
                    <a:lstStyle/>
                    <a:p>
                      <a:pPr algn="r"/>
                      <a:r>
                        <a:rPr lang="en-IN" dirty="0"/>
                        <a:t>7903</a:t>
                      </a:r>
                      <a:endParaRPr lang="en-US" dirty="0"/>
                    </a:p>
                  </a:txBody>
                  <a:tcPr/>
                </a:tc>
                <a:extLst>
                  <a:ext uri="{0D108BD9-81ED-4DB2-BD59-A6C34878D82A}">
                    <a16:rowId xmlns:a16="http://schemas.microsoft.com/office/drawing/2014/main" val="1214823800"/>
                  </a:ext>
                </a:extLst>
              </a:tr>
              <a:tr h="316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No. of Titles</a:t>
                      </a:r>
                      <a:endParaRPr lang="en-US" dirty="0"/>
                    </a:p>
                  </a:txBody>
                  <a:tcPr/>
                </a:tc>
                <a:tc>
                  <a:txBody>
                    <a:bodyPr/>
                    <a:lstStyle/>
                    <a:p>
                      <a:pPr algn="r"/>
                      <a:r>
                        <a:rPr lang="en-IN" dirty="0"/>
                        <a:t>3510</a:t>
                      </a:r>
                      <a:endParaRPr lang="en-US" dirty="0"/>
                    </a:p>
                  </a:txBody>
                  <a:tcPr/>
                </a:tc>
                <a:extLst>
                  <a:ext uri="{0D108BD9-81ED-4DB2-BD59-A6C34878D82A}">
                    <a16:rowId xmlns:a16="http://schemas.microsoft.com/office/drawing/2014/main" val="63570646"/>
                  </a:ext>
                </a:extLst>
              </a:tr>
              <a:tr h="316256">
                <a:tc>
                  <a:txBody>
                    <a:bodyPr/>
                    <a:lstStyle/>
                    <a:p>
                      <a:r>
                        <a:rPr lang="en-IN" dirty="0"/>
                        <a:t>Digital Library</a:t>
                      </a:r>
                      <a:endParaRPr lang="en-US" dirty="0"/>
                    </a:p>
                  </a:txBody>
                  <a:tcPr/>
                </a:tc>
                <a:tc>
                  <a:txBody>
                    <a:bodyPr/>
                    <a:lstStyle/>
                    <a:p>
                      <a:pPr algn="l"/>
                      <a:r>
                        <a:rPr lang="en-IN" dirty="0"/>
                        <a:t>10 PCs and 10 Tabs</a:t>
                      </a:r>
                      <a:endParaRPr lang="en-US" dirty="0"/>
                    </a:p>
                  </a:txBody>
                  <a:tcPr/>
                </a:tc>
                <a:extLst>
                  <a:ext uri="{0D108BD9-81ED-4DB2-BD59-A6C34878D82A}">
                    <a16:rowId xmlns:a16="http://schemas.microsoft.com/office/drawing/2014/main" val="1904491770"/>
                  </a:ext>
                </a:extLst>
              </a:tr>
            </a:tbl>
          </a:graphicData>
        </a:graphic>
      </p:graphicFrame>
    </p:spTree>
    <p:extLst>
      <p:ext uri="{BB962C8B-B14F-4D97-AF65-F5344CB8AC3E}">
        <p14:creationId xmlns:p14="http://schemas.microsoft.com/office/powerpoint/2010/main" val="2845872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9D8F56B-5EFD-42EA-BEDE-85089846BAEE}"/>
              </a:ext>
            </a:extLst>
          </p:cNvPr>
          <p:cNvSpPr txBox="1">
            <a:spLocks/>
          </p:cNvSpPr>
          <p:nvPr/>
        </p:nvSpPr>
        <p:spPr>
          <a:xfrm>
            <a:off x="6299200" y="698500"/>
            <a:ext cx="4368800" cy="6159500"/>
          </a:xfrm>
          <a:prstGeom prst="rect">
            <a:avLst/>
          </a:prstGeom>
          <a:solidFill>
            <a:schemeClr val="accent3">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endParaRPr lang="en-US" sz="2400" dirty="0">
              <a:latin typeface="Century Schoolbook" pitchFamily="18" charset="0"/>
            </a:endParaRPr>
          </a:p>
        </p:txBody>
      </p:sp>
      <p:sp>
        <p:nvSpPr>
          <p:cNvPr id="3" name="Content Placeholder 2"/>
          <p:cNvSpPr>
            <a:spLocks noGrp="1"/>
          </p:cNvSpPr>
          <p:nvPr>
            <p:ph idx="1"/>
          </p:nvPr>
        </p:nvSpPr>
        <p:spPr>
          <a:xfrm>
            <a:off x="1524000" y="685800"/>
            <a:ext cx="9144000" cy="6172200"/>
          </a:xfrm>
          <a:solidFill>
            <a:schemeClr val="bg1"/>
          </a:solidFill>
        </p:spPr>
        <p:txBody>
          <a:bodyPr>
            <a:normAutofit/>
          </a:bodyPr>
          <a:lstStyle/>
          <a:p>
            <a:pPr algn="just"/>
            <a:r>
              <a:rPr lang="en-US" sz="2400" dirty="0">
                <a:latin typeface="Century Schoolbook" pitchFamily="18" charset="0"/>
              </a:rPr>
              <a:t>HVBS library is a repository of knowledge. </a:t>
            </a:r>
          </a:p>
          <a:p>
            <a:pPr algn="just"/>
            <a:r>
              <a:rPr lang="en-US" sz="2400" dirty="0">
                <a:latin typeface="Century Schoolbook" pitchFamily="18" charset="0"/>
              </a:rPr>
              <a:t>HVBS has a full-fledged library housed in a separate building and administered by a well-qualified librarian.</a:t>
            </a:r>
          </a:p>
          <a:p>
            <a:pPr algn="just"/>
            <a:r>
              <a:rPr lang="en-US" sz="2400" dirty="0">
                <a:latin typeface="Century Schoolbook" pitchFamily="18" charset="0"/>
              </a:rPr>
              <a:t>There is a digital library subscribed to </a:t>
            </a:r>
            <a:r>
              <a:rPr lang="en-US" sz="2400" b="1" dirty="0">
                <a:latin typeface="Century Schoolbook" pitchFamily="18" charset="0"/>
              </a:rPr>
              <a:t>Delnet.</a:t>
            </a:r>
            <a:endParaRPr lang="en-US" sz="2400" dirty="0">
              <a:latin typeface="Century Schoolbook" pitchFamily="18" charset="0"/>
            </a:endParaRPr>
          </a:p>
          <a:p>
            <a:pPr algn="just"/>
            <a:r>
              <a:rPr lang="en-US" sz="2400" dirty="0">
                <a:latin typeface="Century Schoolbook" pitchFamily="18" charset="0"/>
              </a:rPr>
              <a:t>Well maintained archives of magazines and journals. </a:t>
            </a:r>
          </a:p>
          <a:p>
            <a:pPr marL="0" indent="0" algn="just">
              <a:buNone/>
            </a:pPr>
            <a:endParaRPr lang="en-US" sz="2400" dirty="0">
              <a:latin typeface="Century Schoolbook" pitchFamily="18" charset="0"/>
            </a:endParaRPr>
          </a:p>
        </p:txBody>
      </p:sp>
      <p:sp>
        <p:nvSpPr>
          <p:cNvPr id="5" name="Title 1"/>
          <p:cNvSpPr>
            <a:spLocks noGrp="1"/>
          </p:cNvSpPr>
          <p:nvPr>
            <p:ph type="title"/>
          </p:nvPr>
        </p:nvSpPr>
        <p:spPr>
          <a:xfrm>
            <a:off x="1524000" y="0"/>
            <a:ext cx="9144000" cy="685800"/>
          </a:xfrm>
          <a:solidFill>
            <a:schemeClr val="bg1"/>
          </a:solidFill>
        </p:spPr>
        <p:txBody>
          <a:bodyPr>
            <a:normAutofit fontScale="90000"/>
          </a:bodyPr>
          <a:lstStyle/>
          <a:p>
            <a:r>
              <a:rPr lang="en-US" dirty="0">
                <a:latin typeface="Century Schoolbook" pitchFamily="18" charset="0"/>
              </a:rPr>
              <a:t>Infrastructure - Library</a:t>
            </a:r>
          </a:p>
        </p:txBody>
      </p:sp>
      <p:pic>
        <p:nvPicPr>
          <p:cNvPr id="3074" name="Picture 2"/>
          <p:cNvPicPr>
            <a:picLocks noChangeAspect="1" noChangeArrowheads="1"/>
          </p:cNvPicPr>
          <p:nvPr/>
        </p:nvPicPr>
        <p:blipFill>
          <a:blip r:embed="rId2" cstate="print"/>
          <a:srcRect/>
          <a:stretch>
            <a:fillRect/>
          </a:stretch>
        </p:blipFill>
        <p:spPr bwMode="auto">
          <a:xfrm>
            <a:off x="6297394" y="3810000"/>
            <a:ext cx="4218207" cy="28194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1600200" y="3810000"/>
            <a:ext cx="4516056" cy="2819400"/>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68031A08-0BD8-4417-AFE8-2DDC85640542}" type="slidenum">
              <a:rPr lang="en-US" smtClean="0"/>
              <a:pPr/>
              <a:t>24</a:t>
            </a:fld>
            <a:endParaRPr lang="en-US"/>
          </a:p>
        </p:txBody>
      </p:sp>
    </p:spTree>
    <p:extLst>
      <p:ext uri="{BB962C8B-B14F-4D97-AF65-F5344CB8AC3E}">
        <p14:creationId xmlns:p14="http://schemas.microsoft.com/office/powerpoint/2010/main" val="1509564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BF2536-73EB-4362-A786-38FE07823099}"/>
              </a:ext>
            </a:extLst>
          </p:cNvPr>
          <p:cNvSpPr txBox="1"/>
          <p:nvPr/>
        </p:nvSpPr>
        <p:spPr>
          <a:xfrm>
            <a:off x="616907" y="391531"/>
            <a:ext cx="6093912" cy="523220"/>
          </a:xfrm>
          <a:prstGeom prst="rect">
            <a:avLst/>
          </a:prstGeom>
          <a:noFill/>
        </p:spPr>
        <p:txBody>
          <a:bodyPr wrap="square">
            <a:spAutoFit/>
          </a:bodyPr>
          <a:lstStyle/>
          <a:p>
            <a:r>
              <a:rPr lang="en-US" sz="2800" b="0" i="0" u="sng" dirty="0">
                <a:solidFill>
                  <a:srgbClr val="E01B84"/>
                </a:solidFill>
                <a:effectLst/>
                <a:latin typeface="Roboto" panose="02000000000000000000" pitchFamily="2" charset="0"/>
              </a:rPr>
              <a:t>Computer Lab</a:t>
            </a:r>
            <a:endParaRPr lang="en-US" sz="2800" dirty="0"/>
          </a:p>
        </p:txBody>
      </p:sp>
      <p:graphicFrame>
        <p:nvGraphicFramePr>
          <p:cNvPr id="4" name="Table 3">
            <a:extLst>
              <a:ext uri="{FF2B5EF4-FFF2-40B4-BE49-F238E27FC236}">
                <a16:creationId xmlns:a16="http://schemas.microsoft.com/office/drawing/2014/main" id="{8AA5AF13-9A2E-488C-8A44-FE92C9F9B534}"/>
              </a:ext>
            </a:extLst>
          </p:cNvPr>
          <p:cNvGraphicFramePr>
            <a:graphicFrameLocks noGrp="1"/>
          </p:cNvGraphicFramePr>
          <p:nvPr/>
        </p:nvGraphicFramePr>
        <p:xfrm>
          <a:off x="616907" y="5556514"/>
          <a:ext cx="5943600" cy="909955"/>
        </p:xfrm>
        <a:graphic>
          <a:graphicData uri="http://schemas.openxmlformats.org/drawingml/2006/table">
            <a:tbl>
              <a:tblPr/>
              <a:tblGrid>
                <a:gridCol w="1485900">
                  <a:extLst>
                    <a:ext uri="{9D8B030D-6E8A-4147-A177-3AD203B41FA5}">
                      <a16:colId xmlns:a16="http://schemas.microsoft.com/office/drawing/2014/main" val="1540537388"/>
                    </a:ext>
                  </a:extLst>
                </a:gridCol>
                <a:gridCol w="1485900">
                  <a:extLst>
                    <a:ext uri="{9D8B030D-6E8A-4147-A177-3AD203B41FA5}">
                      <a16:colId xmlns:a16="http://schemas.microsoft.com/office/drawing/2014/main" val="130024037"/>
                    </a:ext>
                  </a:extLst>
                </a:gridCol>
                <a:gridCol w="1485900">
                  <a:extLst>
                    <a:ext uri="{9D8B030D-6E8A-4147-A177-3AD203B41FA5}">
                      <a16:colId xmlns:a16="http://schemas.microsoft.com/office/drawing/2014/main" val="627659151"/>
                    </a:ext>
                  </a:extLst>
                </a:gridCol>
                <a:gridCol w="1485900">
                  <a:extLst>
                    <a:ext uri="{9D8B030D-6E8A-4147-A177-3AD203B41FA5}">
                      <a16:colId xmlns:a16="http://schemas.microsoft.com/office/drawing/2014/main" val="54681440"/>
                    </a:ext>
                  </a:extLst>
                </a:gridCol>
              </a:tblGrid>
              <a:tr h="0">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Name</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Location</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Carpet Area in Sq.M.</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Seating Capacity</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330946"/>
                  </a:ext>
                </a:extLst>
              </a:tr>
              <a:tr h="447675">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Computer Lab</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Academic Building</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FF"/>
                          </a:solidFill>
                          <a:effectLst/>
                          <a:latin typeface="Roboto" panose="02000000000000000000" pitchFamily="2" charset="0"/>
                        </a:rPr>
                        <a:t>152</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60</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975935"/>
                  </a:ext>
                </a:extLst>
              </a:tr>
            </a:tbl>
          </a:graphicData>
        </a:graphic>
      </p:graphicFrame>
      <p:sp>
        <p:nvSpPr>
          <p:cNvPr id="5" name="Rectangle 1">
            <a:extLst>
              <a:ext uri="{FF2B5EF4-FFF2-40B4-BE49-F238E27FC236}">
                <a16:creationId xmlns:a16="http://schemas.microsoft.com/office/drawing/2014/main" id="{65C9A21E-2553-4DD3-BC1C-B18AA604AA04}"/>
              </a:ext>
            </a:extLst>
          </p:cNvPr>
          <p:cNvSpPr>
            <a:spLocks noChangeArrowheads="1"/>
          </p:cNvSpPr>
          <p:nvPr/>
        </p:nvSpPr>
        <p:spPr bwMode="auto">
          <a:xfrm>
            <a:off x="616907" y="55566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1C8BBDE6-5A90-4E5C-9BF8-B4C2DF5E2929}"/>
              </a:ext>
            </a:extLst>
          </p:cNvPr>
          <p:cNvSpPr txBox="1"/>
          <p:nvPr/>
        </p:nvSpPr>
        <p:spPr>
          <a:xfrm>
            <a:off x="7804760" y="782726"/>
            <a:ext cx="3907076" cy="1754326"/>
          </a:xfrm>
          <a:prstGeom prst="rect">
            <a:avLst/>
          </a:prstGeom>
          <a:noFill/>
        </p:spPr>
        <p:txBody>
          <a:bodyPr wrap="square">
            <a:spAutoFit/>
          </a:bodyPr>
          <a:lstStyle/>
          <a:p>
            <a:pPr rtl="0">
              <a:spcBef>
                <a:spcPts val="2000"/>
              </a:spcBef>
              <a:spcAft>
                <a:spcPts val="0"/>
              </a:spcAft>
            </a:pPr>
            <a:r>
              <a:rPr lang="en-US" sz="1800" b="1" i="0" u="sng" dirty="0">
                <a:solidFill>
                  <a:srgbClr val="666666"/>
                </a:solidFill>
                <a:effectLst/>
                <a:latin typeface="Roboto" panose="02000000000000000000" pitchFamily="2" charset="0"/>
              </a:rPr>
              <a:t>Facilities</a:t>
            </a:r>
            <a:endParaRPr lang="en-US" b="0" dirty="0">
              <a:effectLst/>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Lighting &amp; Fan</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Chairs and Tables </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Internet/ LAN Connectivity</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Magnetic Whiteboard</a:t>
            </a:r>
          </a:p>
          <a:p>
            <a:pPr marL="457200" rtl="0" fontAlgn="base">
              <a:spcBef>
                <a:spcPts val="0"/>
              </a:spcBef>
              <a:spcAft>
                <a:spcPts val="0"/>
              </a:spcAft>
              <a:buFont typeface="Arial" panose="020B0604020202020204" pitchFamily="34" charset="0"/>
              <a:buChar char="•"/>
            </a:pPr>
            <a:r>
              <a:rPr lang="en-US" dirty="0">
                <a:solidFill>
                  <a:srgbClr val="000000"/>
                </a:solidFill>
                <a:latin typeface="Georgia" panose="02040502050405020303" pitchFamily="18" charset="0"/>
              </a:rPr>
              <a:t>Portable Projector</a:t>
            </a:r>
            <a:endParaRPr lang="en-US" sz="1800" b="0" i="0" u="none" strike="noStrike" dirty="0">
              <a:solidFill>
                <a:srgbClr val="000000"/>
              </a:solidFill>
              <a:effectLst/>
              <a:latin typeface="Georgia" panose="02040502050405020303" pitchFamily="18" charset="0"/>
            </a:endParaRPr>
          </a:p>
        </p:txBody>
      </p:sp>
      <p:pic>
        <p:nvPicPr>
          <p:cNvPr id="9" name="Picture 8" descr="A room full of computers&#10;&#10;Description automatically generated with medium confidence">
            <a:extLst>
              <a:ext uri="{FF2B5EF4-FFF2-40B4-BE49-F238E27FC236}">
                <a16:creationId xmlns:a16="http://schemas.microsoft.com/office/drawing/2014/main" id="{BCBF5421-BD8A-4398-8932-75056529938F}"/>
              </a:ext>
            </a:extLst>
          </p:cNvPr>
          <p:cNvPicPr>
            <a:picLocks noChangeAspect="1"/>
          </p:cNvPicPr>
          <p:nvPr/>
        </p:nvPicPr>
        <p:blipFill>
          <a:blip r:embed="rId2"/>
          <a:stretch>
            <a:fillRect/>
          </a:stretch>
        </p:blipFill>
        <p:spPr>
          <a:xfrm>
            <a:off x="137787" y="933038"/>
            <a:ext cx="7391401" cy="3815219"/>
          </a:xfrm>
          <a:prstGeom prst="rect">
            <a:avLst/>
          </a:prstGeom>
        </p:spPr>
      </p:pic>
      <p:graphicFrame>
        <p:nvGraphicFramePr>
          <p:cNvPr id="10" name="Table 10">
            <a:extLst>
              <a:ext uri="{FF2B5EF4-FFF2-40B4-BE49-F238E27FC236}">
                <a16:creationId xmlns:a16="http://schemas.microsoft.com/office/drawing/2014/main" id="{F29683A7-7CD5-4BF6-A41F-28D9CD693703}"/>
              </a:ext>
            </a:extLst>
          </p:cNvPr>
          <p:cNvGraphicFramePr>
            <a:graphicFrameLocks noGrp="1"/>
          </p:cNvGraphicFramePr>
          <p:nvPr/>
        </p:nvGraphicFramePr>
        <p:xfrm>
          <a:off x="8021875" y="3328681"/>
          <a:ext cx="3907078" cy="2252886"/>
        </p:xfrm>
        <a:graphic>
          <a:graphicData uri="http://schemas.openxmlformats.org/drawingml/2006/table">
            <a:tbl>
              <a:tblPr firstRow="1" bandRow="1">
                <a:tableStyleId>{5940675A-B579-460E-94D1-54222C63F5DA}</a:tableStyleId>
              </a:tblPr>
              <a:tblGrid>
                <a:gridCol w="1953539">
                  <a:extLst>
                    <a:ext uri="{9D8B030D-6E8A-4147-A177-3AD203B41FA5}">
                      <a16:colId xmlns:a16="http://schemas.microsoft.com/office/drawing/2014/main" val="960341065"/>
                    </a:ext>
                  </a:extLst>
                </a:gridCol>
                <a:gridCol w="1953539">
                  <a:extLst>
                    <a:ext uri="{9D8B030D-6E8A-4147-A177-3AD203B41FA5}">
                      <a16:colId xmlns:a16="http://schemas.microsoft.com/office/drawing/2014/main" val="1017939908"/>
                    </a:ext>
                  </a:extLst>
                </a:gridCol>
              </a:tblGrid>
              <a:tr h="750962">
                <a:tc>
                  <a:txBody>
                    <a:bodyPr/>
                    <a:lstStyle/>
                    <a:p>
                      <a:r>
                        <a:rPr lang="en-IN" sz="2000" b="1" dirty="0"/>
                        <a:t>Description</a:t>
                      </a:r>
                      <a:endParaRPr lang="en-US" sz="2000" b="1" dirty="0"/>
                    </a:p>
                  </a:txBody>
                  <a:tcPr/>
                </a:tc>
                <a:tc>
                  <a:txBody>
                    <a:bodyPr/>
                    <a:lstStyle/>
                    <a:p>
                      <a:pPr algn="ctr"/>
                      <a:r>
                        <a:rPr lang="en-IN" sz="2000" b="1" dirty="0"/>
                        <a:t>Nos.</a:t>
                      </a:r>
                      <a:endParaRPr lang="en-US" sz="2000" b="1" dirty="0"/>
                    </a:p>
                  </a:txBody>
                  <a:tcPr/>
                </a:tc>
                <a:extLst>
                  <a:ext uri="{0D108BD9-81ED-4DB2-BD59-A6C34878D82A}">
                    <a16:rowId xmlns:a16="http://schemas.microsoft.com/office/drawing/2014/main" val="1850956262"/>
                  </a:ext>
                </a:extLst>
              </a:tr>
              <a:tr h="750962">
                <a:tc>
                  <a:txBody>
                    <a:bodyPr/>
                    <a:lstStyle/>
                    <a:p>
                      <a:r>
                        <a:rPr lang="en-IN" dirty="0"/>
                        <a:t>Computers</a:t>
                      </a:r>
                      <a:endParaRPr lang="en-US" dirty="0"/>
                    </a:p>
                  </a:txBody>
                  <a:tcPr/>
                </a:tc>
                <a:tc>
                  <a:txBody>
                    <a:bodyPr/>
                    <a:lstStyle/>
                    <a:p>
                      <a:pPr algn="ctr"/>
                      <a:r>
                        <a:rPr lang="en-IN" dirty="0"/>
                        <a:t>60</a:t>
                      </a:r>
                      <a:endParaRPr lang="en-US" dirty="0"/>
                    </a:p>
                  </a:txBody>
                  <a:tcPr/>
                </a:tc>
                <a:extLst>
                  <a:ext uri="{0D108BD9-81ED-4DB2-BD59-A6C34878D82A}">
                    <a16:rowId xmlns:a16="http://schemas.microsoft.com/office/drawing/2014/main" val="2614425670"/>
                  </a:ext>
                </a:extLst>
              </a:tr>
              <a:tr h="750962">
                <a:tc>
                  <a:txBody>
                    <a:bodyPr/>
                    <a:lstStyle/>
                    <a:p>
                      <a:r>
                        <a:rPr lang="en-IN" dirty="0"/>
                        <a:t>Printers</a:t>
                      </a:r>
                      <a:endParaRPr lang="en-US" dirty="0"/>
                    </a:p>
                  </a:txBody>
                  <a:tcPr/>
                </a:tc>
                <a:tc>
                  <a:txBody>
                    <a:bodyPr/>
                    <a:lstStyle/>
                    <a:p>
                      <a:pPr algn="ctr"/>
                      <a:r>
                        <a:rPr lang="en-IN" dirty="0"/>
                        <a:t>2</a:t>
                      </a:r>
                      <a:endParaRPr lang="en-US" dirty="0"/>
                    </a:p>
                  </a:txBody>
                  <a:tcPr/>
                </a:tc>
                <a:extLst>
                  <a:ext uri="{0D108BD9-81ED-4DB2-BD59-A6C34878D82A}">
                    <a16:rowId xmlns:a16="http://schemas.microsoft.com/office/drawing/2014/main" val="847682891"/>
                  </a:ext>
                </a:extLst>
              </a:tr>
            </a:tbl>
          </a:graphicData>
        </a:graphic>
      </p:graphicFrame>
    </p:spTree>
    <p:extLst>
      <p:ext uri="{BB962C8B-B14F-4D97-AF65-F5344CB8AC3E}">
        <p14:creationId xmlns:p14="http://schemas.microsoft.com/office/powerpoint/2010/main" val="3742294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8E63B7-0090-447A-BCCC-2FA14DFD4758}"/>
              </a:ext>
            </a:extLst>
          </p:cNvPr>
          <p:cNvGraphicFramePr>
            <a:graphicFrameLocks noGrp="1"/>
          </p:cNvGraphicFramePr>
          <p:nvPr/>
        </p:nvGraphicFramePr>
        <p:xfrm>
          <a:off x="546100" y="4942838"/>
          <a:ext cx="5943600" cy="1051560"/>
        </p:xfrm>
        <a:graphic>
          <a:graphicData uri="http://schemas.openxmlformats.org/drawingml/2006/table">
            <a:tbl>
              <a:tblPr/>
              <a:tblGrid>
                <a:gridCol w="1485900">
                  <a:extLst>
                    <a:ext uri="{9D8B030D-6E8A-4147-A177-3AD203B41FA5}">
                      <a16:colId xmlns:a16="http://schemas.microsoft.com/office/drawing/2014/main" val="3779322498"/>
                    </a:ext>
                  </a:extLst>
                </a:gridCol>
                <a:gridCol w="1485900">
                  <a:extLst>
                    <a:ext uri="{9D8B030D-6E8A-4147-A177-3AD203B41FA5}">
                      <a16:colId xmlns:a16="http://schemas.microsoft.com/office/drawing/2014/main" val="1889248393"/>
                    </a:ext>
                  </a:extLst>
                </a:gridCol>
                <a:gridCol w="1485900">
                  <a:extLst>
                    <a:ext uri="{9D8B030D-6E8A-4147-A177-3AD203B41FA5}">
                      <a16:colId xmlns:a16="http://schemas.microsoft.com/office/drawing/2014/main" val="807909591"/>
                    </a:ext>
                  </a:extLst>
                </a:gridCol>
                <a:gridCol w="1485900">
                  <a:extLst>
                    <a:ext uri="{9D8B030D-6E8A-4147-A177-3AD203B41FA5}">
                      <a16:colId xmlns:a16="http://schemas.microsoft.com/office/drawing/2014/main" val="505129645"/>
                    </a:ext>
                  </a:extLst>
                </a:gridCol>
              </a:tblGrid>
              <a:tr h="0">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Name</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Room Location</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Carpet Area in Sq.M.</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00"/>
                          </a:solidFill>
                          <a:effectLst/>
                          <a:latin typeface="Arial" panose="020B0604020202020204" pitchFamily="34" charset="0"/>
                        </a:rPr>
                        <a:t>Seating Capacity</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2553659"/>
                  </a:ext>
                </a:extLst>
              </a:tr>
              <a:tr h="0">
                <a:tc>
                  <a:txBody>
                    <a:bodyPr/>
                    <a:lstStyle/>
                    <a:p>
                      <a:pPr rtl="0" fontAlgn="b">
                        <a:spcBef>
                          <a:spcPts val="1200"/>
                        </a:spcBef>
                        <a:spcAft>
                          <a:spcPts val="1200"/>
                        </a:spcAft>
                      </a:pPr>
                      <a:r>
                        <a:rPr lang="en-US" sz="1100" b="1" i="0" u="none" strike="noStrike" dirty="0">
                          <a:solidFill>
                            <a:srgbClr val="0000FF"/>
                          </a:solidFill>
                          <a:effectLst/>
                          <a:latin typeface="Roboto" panose="02000000000000000000" pitchFamily="2" charset="0"/>
                        </a:rPr>
                        <a:t>Activity Room</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Library Building</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FF"/>
                          </a:solidFill>
                          <a:effectLst/>
                          <a:latin typeface="Roboto" panose="02000000000000000000" pitchFamily="2" charset="0"/>
                        </a:rPr>
                        <a:t>80</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60</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9049405"/>
                  </a:ext>
                </a:extLst>
              </a:tr>
              <a:tr h="0">
                <a:tc>
                  <a:txBody>
                    <a:bodyPr/>
                    <a:lstStyle/>
                    <a:p>
                      <a:pPr rtl="0" fontAlgn="b">
                        <a:spcBef>
                          <a:spcPts val="1200"/>
                        </a:spcBef>
                        <a:spcAft>
                          <a:spcPts val="1200"/>
                        </a:spcAft>
                      </a:pPr>
                      <a:r>
                        <a:rPr lang="en-US" sz="1100" b="1" i="0" u="none" strike="noStrike" dirty="0">
                          <a:solidFill>
                            <a:srgbClr val="0000FF"/>
                          </a:solidFill>
                          <a:effectLst/>
                          <a:latin typeface="Roboto" panose="02000000000000000000" pitchFamily="2" charset="0"/>
                        </a:rPr>
                        <a:t>Centre for Excellence</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Library Building</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FF"/>
                          </a:solidFill>
                          <a:effectLst/>
                          <a:latin typeface="Roboto" panose="02000000000000000000" pitchFamily="2" charset="0"/>
                        </a:rPr>
                        <a:t>70</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50</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439784"/>
                  </a:ext>
                </a:extLst>
              </a:tr>
            </a:tbl>
          </a:graphicData>
        </a:graphic>
      </p:graphicFrame>
      <p:sp>
        <p:nvSpPr>
          <p:cNvPr id="3" name="Rectangle 1">
            <a:extLst>
              <a:ext uri="{FF2B5EF4-FFF2-40B4-BE49-F238E27FC236}">
                <a16:creationId xmlns:a16="http://schemas.microsoft.com/office/drawing/2014/main" id="{FF86992B-459A-4354-8BB2-16F250B58D43}"/>
              </a:ext>
            </a:extLst>
          </p:cNvPr>
          <p:cNvSpPr>
            <a:spLocks noChangeArrowheads="1"/>
          </p:cNvSpPr>
          <p:nvPr/>
        </p:nvSpPr>
        <p:spPr bwMode="auto">
          <a:xfrm>
            <a:off x="8288970" y="4297650"/>
            <a:ext cx="2541787" cy="24929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a:ln>
                  <a:noFill/>
                </a:ln>
                <a:solidFill>
                  <a:srgbClr val="666666"/>
                </a:solidFill>
                <a:effectLst/>
                <a:latin typeface="Georgia" panose="02040502050405020303" pitchFamily="18" charset="0"/>
                <a:cs typeface="Arial" panose="020B0604020202020204" pitchFamily="34" charset="0"/>
              </a:rPr>
              <a:t>Features</a:t>
            </a:r>
            <a:br>
              <a:rPr kumimoji="0" lang="en-US" altLang="en-US" b="0" i="0" u="none" strike="noStrike" cap="none" normalizeH="0" baseline="0" dirty="0">
                <a:ln>
                  <a:noFill/>
                </a:ln>
                <a:solidFill>
                  <a:srgbClr val="666666"/>
                </a:solidFill>
                <a:effectLst/>
                <a:latin typeface="Georgia" panose="02040502050405020303" pitchFamily="18" charset="0"/>
                <a:cs typeface="Arial" panose="020B0604020202020204" pitchFamily="34" charset="0"/>
              </a:rPr>
            </a:br>
            <a:endParaRPr kumimoji="0" lang="en-US" altLang="en-US" b="0" i="0" u="none" strike="noStrike" cap="none" normalizeH="0" baseline="0" dirty="0">
              <a:ln>
                <a:noFill/>
              </a:ln>
              <a:solidFill>
                <a:schemeClr val="tx1"/>
              </a:solidFill>
              <a:effectLst/>
              <a:latin typeface="Georgia" panose="02040502050405020303"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000000"/>
                </a:solidFill>
                <a:effectLst/>
                <a:latin typeface="Georgia" panose="02040502050405020303" pitchFamily="18" charset="0"/>
                <a:cs typeface="Arial" panose="020B0604020202020204" pitchFamily="34" charset="0"/>
              </a:rPr>
              <a:t>Tiles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000000"/>
                </a:solidFill>
                <a:effectLst/>
                <a:latin typeface="Georgia" panose="02040502050405020303" pitchFamily="18" charset="0"/>
                <a:cs typeface="Arial" panose="020B0604020202020204" pitchFamily="34" charset="0"/>
              </a:rPr>
              <a:t>Audio Facility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000000"/>
                </a:solidFill>
                <a:effectLst/>
                <a:latin typeface="Georgia" panose="02040502050405020303" pitchFamily="18" charset="0"/>
                <a:cs typeface="Arial" panose="020B0604020202020204" pitchFamily="34" charset="0"/>
              </a:rPr>
              <a:t>Lighting &amp; Fan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000000"/>
                </a:solidFill>
                <a:effectLst/>
                <a:latin typeface="Georgia" panose="02040502050405020303" pitchFamily="18" charset="0"/>
                <a:cs typeface="Arial" panose="020B0604020202020204" pitchFamily="34" charset="0"/>
              </a:rPr>
              <a:t>Chairs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000000"/>
                </a:solidFill>
                <a:effectLst/>
                <a:latin typeface="Georgia" panose="02040502050405020303" pitchFamily="18" charset="0"/>
                <a:cs typeface="Arial" panose="020B0604020202020204" pitchFamily="34" charset="0"/>
              </a:rPr>
              <a:t>Magnetic whiteboard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000000"/>
                </a:solidFill>
                <a:effectLst/>
                <a:latin typeface="Georgia" panose="02040502050405020303" pitchFamily="18" charset="0"/>
                <a:cs typeface="Arial" panose="020B0604020202020204" pitchFamily="34" charset="0"/>
              </a:rPr>
              <a:t>Podium</a:t>
            </a:r>
            <a:endParaRPr kumimoji="0" lang="en-US" altLang="en-US" b="0" i="0" u="none" strike="noStrike" cap="none" normalizeH="0" baseline="0" dirty="0">
              <a:ln>
                <a:noFill/>
              </a:ln>
              <a:solidFill>
                <a:schemeClr val="tx1"/>
              </a:solidFill>
              <a:effectLst/>
              <a:latin typeface="Georgia" panose="02040502050405020303"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Georgia" panose="02040502050405020303" pitchFamily="18" charset="0"/>
              <a:cs typeface="Arial" panose="020B0604020202020204" pitchFamily="34" charset="0"/>
            </a:endParaRPr>
          </a:p>
        </p:txBody>
      </p:sp>
      <p:pic>
        <p:nvPicPr>
          <p:cNvPr id="5122" name="Picture 2">
            <a:extLst>
              <a:ext uri="{FF2B5EF4-FFF2-40B4-BE49-F238E27FC236}">
                <a16:creationId xmlns:a16="http://schemas.microsoft.com/office/drawing/2014/main" id="{28D2B602-29D3-4475-9B10-56A951930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099" y="705692"/>
            <a:ext cx="6209807" cy="41594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642E2C-9AEE-4DC1-A2D0-09271C6EE8AC}"/>
              </a:ext>
            </a:extLst>
          </p:cNvPr>
          <p:cNvSpPr txBox="1"/>
          <p:nvPr/>
        </p:nvSpPr>
        <p:spPr>
          <a:xfrm>
            <a:off x="234981" y="225464"/>
            <a:ext cx="6396638" cy="477054"/>
          </a:xfrm>
          <a:prstGeom prst="rect">
            <a:avLst/>
          </a:prstGeom>
          <a:noFill/>
        </p:spPr>
        <p:txBody>
          <a:bodyPr wrap="square">
            <a:spAutoFit/>
          </a:bodyPr>
          <a:lstStyle/>
          <a:p>
            <a:r>
              <a:rPr lang="en-US" sz="2500" b="0" i="0" u="none" strike="noStrike" dirty="0">
                <a:solidFill>
                  <a:srgbClr val="E01B84"/>
                </a:solidFill>
                <a:effectLst/>
                <a:latin typeface="Roboto" panose="02000000000000000000" pitchFamily="2" charset="0"/>
              </a:rPr>
              <a:t>Other Classrooms</a:t>
            </a:r>
            <a:endParaRPr lang="en-US" sz="2500" dirty="0"/>
          </a:p>
        </p:txBody>
      </p:sp>
      <p:pic>
        <p:nvPicPr>
          <p:cNvPr id="5125" name="Picture 5">
            <a:extLst>
              <a:ext uri="{FF2B5EF4-FFF2-40B4-BE49-F238E27FC236}">
                <a16:creationId xmlns:a16="http://schemas.microsoft.com/office/drawing/2014/main" id="{DD391197-1332-42C9-9E75-35FF2A499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575" y="668537"/>
            <a:ext cx="4600575"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270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809394E-303C-412A-A4E7-F1AFFF5A6F4C}"/>
              </a:ext>
            </a:extLst>
          </p:cNvPr>
          <p:cNvSpPr>
            <a:spLocks noChangeArrowheads="1"/>
          </p:cNvSpPr>
          <p:nvPr/>
        </p:nvSpPr>
        <p:spPr bwMode="auto">
          <a:xfrm>
            <a:off x="3124200" y="3622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C08CF03E-6299-430B-B303-D7B0285B65CC}"/>
              </a:ext>
            </a:extLst>
          </p:cNvPr>
          <p:cNvSpPr txBox="1"/>
          <p:nvPr/>
        </p:nvSpPr>
        <p:spPr>
          <a:xfrm>
            <a:off x="748431" y="404057"/>
            <a:ext cx="7659666" cy="461665"/>
          </a:xfrm>
          <a:prstGeom prst="rect">
            <a:avLst/>
          </a:prstGeom>
          <a:noFill/>
        </p:spPr>
        <p:txBody>
          <a:bodyPr wrap="square">
            <a:spAutoFit/>
          </a:bodyPr>
          <a:lstStyle/>
          <a:p>
            <a:r>
              <a:rPr lang="en-US" sz="2400" b="0" i="0" u="sng" dirty="0">
                <a:solidFill>
                  <a:srgbClr val="E01B84"/>
                </a:solidFill>
                <a:effectLst/>
                <a:latin typeface="Roboto" panose="02000000000000000000" pitchFamily="2" charset="0"/>
              </a:rPr>
              <a:t>Conference Room </a:t>
            </a:r>
            <a:endParaRPr lang="en-US" sz="2400" dirty="0"/>
          </a:p>
        </p:txBody>
      </p:sp>
      <p:pic>
        <p:nvPicPr>
          <p:cNvPr id="6" name="Picture 5" descr="A group of people sitting around a table&#10;&#10;Description automatically generated with medium confidence">
            <a:extLst>
              <a:ext uri="{FF2B5EF4-FFF2-40B4-BE49-F238E27FC236}">
                <a16:creationId xmlns:a16="http://schemas.microsoft.com/office/drawing/2014/main" id="{DC760516-1C9D-408C-8F5A-0C63E96B9700}"/>
              </a:ext>
            </a:extLst>
          </p:cNvPr>
          <p:cNvPicPr>
            <a:picLocks noChangeAspect="1"/>
          </p:cNvPicPr>
          <p:nvPr/>
        </p:nvPicPr>
        <p:blipFill>
          <a:blip r:embed="rId2"/>
          <a:stretch>
            <a:fillRect/>
          </a:stretch>
        </p:blipFill>
        <p:spPr>
          <a:xfrm>
            <a:off x="1565753" y="1064713"/>
            <a:ext cx="8076677" cy="5384452"/>
          </a:xfrm>
          <a:prstGeom prst="rect">
            <a:avLst/>
          </a:prstGeom>
        </p:spPr>
      </p:pic>
    </p:spTree>
    <p:extLst>
      <p:ext uri="{BB962C8B-B14F-4D97-AF65-F5344CB8AC3E}">
        <p14:creationId xmlns:p14="http://schemas.microsoft.com/office/powerpoint/2010/main" val="2333757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FA314-5077-44EA-B040-0718FEBB4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920" y="1234440"/>
            <a:ext cx="7498080" cy="5623560"/>
          </a:xfrm>
          <a:prstGeom prst="rect">
            <a:avLst/>
          </a:prstGeom>
        </p:spPr>
      </p:pic>
    </p:spTree>
    <p:extLst>
      <p:ext uri="{BB962C8B-B14F-4D97-AF65-F5344CB8AC3E}">
        <p14:creationId xmlns:p14="http://schemas.microsoft.com/office/powerpoint/2010/main" val="2932129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8B18C-4B92-404B-ADB4-3F8A25421CE4}"/>
              </a:ext>
            </a:extLst>
          </p:cNvPr>
          <p:cNvSpPr>
            <a:spLocks noGrp="1"/>
          </p:cNvSpPr>
          <p:nvPr>
            <p:ph type="ctrTitle"/>
          </p:nvPr>
        </p:nvSpPr>
        <p:spPr>
          <a:xfrm>
            <a:off x="1524000" y="172721"/>
            <a:ext cx="9144000" cy="863599"/>
          </a:xfrm>
        </p:spPr>
        <p:txBody>
          <a:bodyPr>
            <a:normAutofit fontScale="90000"/>
          </a:bodyPr>
          <a:lstStyle/>
          <a:p>
            <a:r>
              <a:rPr lang="en-US" dirty="0"/>
              <a:t>CEO’s OFFICE</a:t>
            </a:r>
            <a:endParaRPr lang="en-IN" dirty="0"/>
          </a:p>
        </p:txBody>
      </p:sp>
      <p:sp>
        <p:nvSpPr>
          <p:cNvPr id="3" name="Subtitle 2">
            <a:extLst>
              <a:ext uri="{FF2B5EF4-FFF2-40B4-BE49-F238E27FC236}">
                <a16:creationId xmlns:a16="http://schemas.microsoft.com/office/drawing/2014/main" id="{000CF2D5-7D91-4F56-904C-8064D21E01CE}"/>
              </a:ext>
            </a:extLst>
          </p:cNvPr>
          <p:cNvSpPr>
            <a:spLocks noGrp="1"/>
          </p:cNvSpPr>
          <p:nvPr>
            <p:ph type="subTitle" idx="1"/>
          </p:nvPr>
        </p:nvSpPr>
        <p:spPr/>
        <p:txBody>
          <a:bodyPr/>
          <a:lstStyle/>
          <a:p>
            <a:endParaRPr lang="en-IN"/>
          </a:p>
        </p:txBody>
      </p:sp>
      <p:pic>
        <p:nvPicPr>
          <p:cNvPr id="5" name="Picture 4">
            <a:extLst>
              <a:ext uri="{FF2B5EF4-FFF2-40B4-BE49-F238E27FC236}">
                <a16:creationId xmlns:a16="http://schemas.microsoft.com/office/drawing/2014/main" id="{F7EFA10B-D8C7-494D-9652-3D9733734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621520" cy="5715000"/>
          </a:xfrm>
          <a:prstGeom prst="rect">
            <a:avLst/>
          </a:prstGeom>
        </p:spPr>
      </p:pic>
    </p:spTree>
    <p:extLst>
      <p:ext uri="{BB962C8B-B14F-4D97-AF65-F5344CB8AC3E}">
        <p14:creationId xmlns:p14="http://schemas.microsoft.com/office/powerpoint/2010/main" val="316610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0"/>
            <a:ext cx="9144000" cy="868362"/>
          </a:xfrm>
          <a:solidFill>
            <a:schemeClr val="bg1"/>
          </a:solidFill>
        </p:spPr>
        <p:txBody>
          <a:bodyPr>
            <a:normAutofit/>
          </a:bodyPr>
          <a:lstStyle/>
          <a:p>
            <a:r>
              <a:rPr lang="en-US" sz="3200" b="1" dirty="0">
                <a:solidFill>
                  <a:srgbClr val="FF0000"/>
                </a:solidFill>
                <a:latin typeface="Century Schoolbook" pitchFamily="18" charset="0"/>
              </a:rPr>
              <a:t>Happy Valley Business School</a:t>
            </a:r>
          </a:p>
        </p:txBody>
      </p:sp>
      <p:sp>
        <p:nvSpPr>
          <p:cNvPr id="5" name="Content Placeholder 2"/>
          <p:cNvSpPr>
            <a:spLocks noGrp="1"/>
          </p:cNvSpPr>
          <p:nvPr>
            <p:ph idx="1"/>
          </p:nvPr>
        </p:nvSpPr>
        <p:spPr>
          <a:xfrm>
            <a:off x="304800" y="1005840"/>
            <a:ext cx="6096000" cy="5110480"/>
          </a:xfrm>
        </p:spPr>
        <p:txBody>
          <a:bodyPr>
            <a:normAutofit fontScale="47500" lnSpcReduction="20000"/>
          </a:bodyPr>
          <a:lstStyle/>
          <a:p>
            <a:pPr marL="0" indent="0" algn="just">
              <a:lnSpc>
                <a:spcPct val="220000"/>
              </a:lnSpc>
              <a:buNone/>
            </a:pPr>
            <a:r>
              <a:rPr lang="en-US" sz="6700" i="1" dirty="0">
                <a:solidFill>
                  <a:schemeClr val="accent2">
                    <a:lumMod val="75000"/>
                  </a:schemeClr>
                </a:solidFill>
                <a:latin typeface="Century Schoolbook" pitchFamily="18" charset="0"/>
              </a:rPr>
              <a:t>A “</a:t>
            </a:r>
            <a:r>
              <a:rPr lang="en-US" sz="6700" i="1" dirty="0">
                <a:solidFill>
                  <a:schemeClr val="accent5">
                    <a:lumMod val="50000"/>
                  </a:schemeClr>
                </a:solidFill>
                <a:latin typeface="Century Schoolbook" pitchFamily="18" charset="0"/>
              </a:rPr>
              <a:t>small</a:t>
            </a:r>
            <a:r>
              <a:rPr lang="en-US" sz="6700" i="1" dirty="0">
                <a:solidFill>
                  <a:schemeClr val="accent2">
                    <a:lumMod val="75000"/>
                  </a:schemeClr>
                </a:solidFill>
                <a:latin typeface="Century Schoolbook" pitchFamily="18" charset="0"/>
              </a:rPr>
              <a:t> institution with </a:t>
            </a:r>
            <a:r>
              <a:rPr lang="en-US" sz="6700" i="1" dirty="0">
                <a:solidFill>
                  <a:schemeClr val="accent5">
                    <a:lumMod val="50000"/>
                  </a:schemeClr>
                </a:solidFill>
                <a:latin typeface="Century Schoolbook" pitchFamily="18" charset="0"/>
              </a:rPr>
              <a:t>BIG</a:t>
            </a:r>
            <a:r>
              <a:rPr lang="en-US" sz="6700" i="1" dirty="0">
                <a:solidFill>
                  <a:schemeClr val="accent2">
                    <a:lumMod val="75000"/>
                  </a:schemeClr>
                </a:solidFill>
                <a:latin typeface="Century Schoolbook" pitchFamily="18" charset="0"/>
              </a:rPr>
              <a:t> dreams” started in 2007</a:t>
            </a:r>
          </a:p>
          <a:p>
            <a:pPr marL="0" indent="0" algn="just">
              <a:lnSpc>
                <a:spcPct val="220000"/>
              </a:lnSpc>
              <a:buNone/>
            </a:pPr>
            <a:endParaRPr lang="en-US" sz="6700" i="1" dirty="0">
              <a:solidFill>
                <a:schemeClr val="accent2">
                  <a:lumMod val="75000"/>
                </a:schemeClr>
              </a:solidFill>
              <a:latin typeface="Century Schoolbook" pitchFamily="18" charset="0"/>
            </a:endParaRPr>
          </a:p>
          <a:p>
            <a:pPr marL="0" indent="0" algn="just">
              <a:lnSpc>
                <a:spcPct val="220000"/>
              </a:lnSpc>
              <a:buNone/>
            </a:pPr>
            <a:r>
              <a:rPr lang="en-US" sz="4300" i="1" dirty="0">
                <a:solidFill>
                  <a:schemeClr val="accent2">
                    <a:lumMod val="75000"/>
                  </a:schemeClr>
                </a:solidFill>
                <a:latin typeface="Century Schoolbook" pitchFamily="18" charset="0"/>
              </a:rPr>
              <a:t>Initial student strength :60</a:t>
            </a:r>
          </a:p>
          <a:p>
            <a:pPr algn="just">
              <a:lnSpc>
                <a:spcPct val="220000"/>
              </a:lnSpc>
            </a:pPr>
            <a:endParaRPr lang="en-US" sz="4300" i="1" dirty="0">
              <a:solidFill>
                <a:schemeClr val="accent2">
                  <a:lumMod val="75000"/>
                </a:schemeClr>
              </a:solidFill>
              <a:latin typeface="Century Schoolbook" pitchFamily="18" charset="0"/>
            </a:endParaRPr>
          </a:p>
          <a:p>
            <a:pPr marL="0" indent="0" algn="just">
              <a:buNone/>
            </a:pPr>
            <a:r>
              <a:rPr lang="en-US" sz="2400" dirty="0">
                <a:latin typeface="Century Schoolbook" pitchFamily="18" charset="0"/>
              </a:rPr>
              <a:t> </a:t>
            </a:r>
          </a:p>
        </p:txBody>
      </p:sp>
      <p:pic>
        <p:nvPicPr>
          <p:cNvPr id="6" name="Picture 2"/>
          <p:cNvPicPr>
            <a:picLocks noChangeAspect="1" noChangeArrowheads="1"/>
          </p:cNvPicPr>
          <p:nvPr/>
        </p:nvPicPr>
        <p:blipFill>
          <a:blip r:embed="rId2"/>
          <a:srcRect b="11673"/>
          <a:stretch>
            <a:fillRect/>
          </a:stretch>
        </p:blipFill>
        <p:spPr bwMode="auto">
          <a:xfrm>
            <a:off x="6477000" y="1143000"/>
            <a:ext cx="5562600" cy="5481320"/>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A3004-978B-4819-BDD0-72FCB6A65F96}"/>
              </a:ext>
            </a:extLst>
          </p:cNvPr>
          <p:cNvSpPr txBox="1"/>
          <p:nvPr/>
        </p:nvSpPr>
        <p:spPr>
          <a:xfrm>
            <a:off x="779745" y="366479"/>
            <a:ext cx="6093912" cy="461665"/>
          </a:xfrm>
          <a:prstGeom prst="rect">
            <a:avLst/>
          </a:prstGeom>
          <a:noFill/>
        </p:spPr>
        <p:txBody>
          <a:bodyPr wrap="square">
            <a:spAutoFit/>
          </a:bodyPr>
          <a:lstStyle/>
          <a:p>
            <a:r>
              <a:rPr lang="en-US" sz="2400" b="0" i="0" u="sng" dirty="0">
                <a:solidFill>
                  <a:srgbClr val="E01B84"/>
                </a:solidFill>
                <a:effectLst/>
                <a:latin typeface="Roboto" panose="02000000000000000000" pitchFamily="2" charset="0"/>
              </a:rPr>
              <a:t>Principal Room</a:t>
            </a:r>
            <a:endParaRPr lang="en-US" sz="2400" dirty="0"/>
          </a:p>
        </p:txBody>
      </p:sp>
      <p:graphicFrame>
        <p:nvGraphicFramePr>
          <p:cNvPr id="4" name="Table 3">
            <a:extLst>
              <a:ext uri="{FF2B5EF4-FFF2-40B4-BE49-F238E27FC236}">
                <a16:creationId xmlns:a16="http://schemas.microsoft.com/office/drawing/2014/main" id="{FA68E5DA-1E39-4AAD-98F1-E31B289FF3B5}"/>
              </a:ext>
            </a:extLst>
          </p:cNvPr>
          <p:cNvGraphicFramePr>
            <a:graphicFrameLocks noGrp="1"/>
          </p:cNvGraphicFramePr>
          <p:nvPr/>
        </p:nvGraphicFramePr>
        <p:xfrm>
          <a:off x="406052" y="5412694"/>
          <a:ext cx="5943600" cy="909955"/>
        </p:xfrm>
        <a:graphic>
          <a:graphicData uri="http://schemas.openxmlformats.org/drawingml/2006/table">
            <a:tbl>
              <a:tblPr/>
              <a:tblGrid>
                <a:gridCol w="1485900">
                  <a:extLst>
                    <a:ext uri="{9D8B030D-6E8A-4147-A177-3AD203B41FA5}">
                      <a16:colId xmlns:a16="http://schemas.microsoft.com/office/drawing/2014/main" val="3474179603"/>
                    </a:ext>
                  </a:extLst>
                </a:gridCol>
                <a:gridCol w="1485900">
                  <a:extLst>
                    <a:ext uri="{9D8B030D-6E8A-4147-A177-3AD203B41FA5}">
                      <a16:colId xmlns:a16="http://schemas.microsoft.com/office/drawing/2014/main" val="1423107911"/>
                    </a:ext>
                  </a:extLst>
                </a:gridCol>
                <a:gridCol w="1485900">
                  <a:extLst>
                    <a:ext uri="{9D8B030D-6E8A-4147-A177-3AD203B41FA5}">
                      <a16:colId xmlns:a16="http://schemas.microsoft.com/office/drawing/2014/main" val="3388629412"/>
                    </a:ext>
                  </a:extLst>
                </a:gridCol>
                <a:gridCol w="1485900">
                  <a:extLst>
                    <a:ext uri="{9D8B030D-6E8A-4147-A177-3AD203B41FA5}">
                      <a16:colId xmlns:a16="http://schemas.microsoft.com/office/drawing/2014/main" val="899165852"/>
                    </a:ext>
                  </a:extLst>
                </a:gridCol>
              </a:tblGrid>
              <a:tr h="0">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Name</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Location</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Carpet Area in Sq.M.</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Seating Capacity</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4025511"/>
                  </a:ext>
                </a:extLst>
              </a:tr>
              <a:tr h="447675">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Principal Room</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Academic Building</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FF"/>
                          </a:solidFill>
                          <a:effectLst/>
                          <a:latin typeface="Roboto" panose="02000000000000000000" pitchFamily="2" charset="0"/>
                        </a:rPr>
                        <a:t>17</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4-8</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450001"/>
                  </a:ext>
                </a:extLst>
              </a:tr>
            </a:tbl>
          </a:graphicData>
        </a:graphic>
      </p:graphicFrame>
      <p:sp>
        <p:nvSpPr>
          <p:cNvPr id="7" name="TextBox 6">
            <a:extLst>
              <a:ext uri="{FF2B5EF4-FFF2-40B4-BE49-F238E27FC236}">
                <a16:creationId xmlns:a16="http://schemas.microsoft.com/office/drawing/2014/main" id="{0A8E8ED4-EB56-40C5-A893-91E773FE91AB}"/>
              </a:ext>
            </a:extLst>
          </p:cNvPr>
          <p:cNvSpPr txBox="1"/>
          <p:nvPr/>
        </p:nvSpPr>
        <p:spPr>
          <a:xfrm>
            <a:off x="8483252" y="3403606"/>
            <a:ext cx="3302696" cy="1477328"/>
          </a:xfrm>
          <a:prstGeom prst="rect">
            <a:avLst/>
          </a:prstGeom>
          <a:noFill/>
          <a:ln w="3175">
            <a:solidFill>
              <a:schemeClr val="tx1"/>
            </a:solidFill>
          </a:ln>
        </p:spPr>
        <p:txBody>
          <a:bodyPr wrap="square">
            <a:spAutoFit/>
          </a:bodyPr>
          <a:lstStyle/>
          <a:p>
            <a:pPr rtl="0">
              <a:spcBef>
                <a:spcPts val="2000"/>
              </a:spcBef>
              <a:spcAft>
                <a:spcPts val="0"/>
              </a:spcAft>
            </a:pPr>
            <a:r>
              <a:rPr lang="en-US" sz="1800" b="1" i="0" u="sng" dirty="0">
                <a:solidFill>
                  <a:srgbClr val="666666"/>
                </a:solidFill>
                <a:effectLst/>
                <a:latin typeface="Roboto" panose="02000000000000000000" pitchFamily="2" charset="0"/>
              </a:rPr>
              <a:t>Facilities</a:t>
            </a:r>
            <a:endParaRPr lang="en-US" b="0" dirty="0">
              <a:effectLst/>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Air Condition</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LED Lights and Fan</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Sofa, Chairs and Table </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eorgia" panose="02040502050405020303" pitchFamily="18" charset="0"/>
              </a:rPr>
              <a:t>Official Meetings</a:t>
            </a:r>
          </a:p>
        </p:txBody>
      </p:sp>
      <p:pic>
        <p:nvPicPr>
          <p:cNvPr id="9" name="Picture 8">
            <a:extLst>
              <a:ext uri="{FF2B5EF4-FFF2-40B4-BE49-F238E27FC236}">
                <a16:creationId xmlns:a16="http://schemas.microsoft.com/office/drawing/2014/main" id="{7F0FB2B6-6F96-4F59-ADF4-2DAC150A6074}"/>
              </a:ext>
            </a:extLst>
          </p:cNvPr>
          <p:cNvPicPr>
            <a:picLocks noChangeAspect="1"/>
          </p:cNvPicPr>
          <p:nvPr/>
        </p:nvPicPr>
        <p:blipFill>
          <a:blip r:embed="rId2"/>
          <a:stretch>
            <a:fillRect/>
          </a:stretch>
        </p:blipFill>
        <p:spPr>
          <a:xfrm>
            <a:off x="1651002" y="939536"/>
            <a:ext cx="4698650" cy="4402413"/>
          </a:xfrm>
          <a:prstGeom prst="rect">
            <a:avLst/>
          </a:prstGeom>
        </p:spPr>
      </p:pic>
    </p:spTree>
    <p:extLst>
      <p:ext uri="{BB962C8B-B14F-4D97-AF65-F5344CB8AC3E}">
        <p14:creationId xmlns:p14="http://schemas.microsoft.com/office/powerpoint/2010/main" val="838090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54C86E-3380-41B0-A033-3E8729485E63}"/>
              </a:ext>
            </a:extLst>
          </p:cNvPr>
          <p:cNvSpPr txBox="1"/>
          <p:nvPr/>
        </p:nvSpPr>
        <p:spPr>
          <a:xfrm>
            <a:off x="779745" y="429109"/>
            <a:ext cx="6093912" cy="461665"/>
          </a:xfrm>
          <a:prstGeom prst="rect">
            <a:avLst/>
          </a:prstGeom>
          <a:noFill/>
        </p:spPr>
        <p:txBody>
          <a:bodyPr wrap="square">
            <a:spAutoFit/>
          </a:bodyPr>
          <a:lstStyle/>
          <a:p>
            <a:r>
              <a:rPr lang="en-US" sz="2400" b="0" i="0" u="sng" dirty="0">
                <a:solidFill>
                  <a:srgbClr val="E01B84"/>
                </a:solidFill>
                <a:effectLst/>
                <a:latin typeface="Roboto" panose="02000000000000000000" pitchFamily="2" charset="0"/>
              </a:rPr>
              <a:t>Faculty Rooms</a:t>
            </a:r>
            <a:endParaRPr lang="en-US" sz="2400" dirty="0"/>
          </a:p>
        </p:txBody>
      </p:sp>
      <p:sp>
        <p:nvSpPr>
          <p:cNvPr id="7" name="Rectangle 1">
            <a:extLst>
              <a:ext uri="{FF2B5EF4-FFF2-40B4-BE49-F238E27FC236}">
                <a16:creationId xmlns:a16="http://schemas.microsoft.com/office/drawing/2014/main" id="{13F320C2-2138-4EA6-9F4F-3FE60804DB00}"/>
              </a:ext>
            </a:extLst>
          </p:cNvPr>
          <p:cNvSpPr>
            <a:spLocks noChangeArrowheads="1"/>
          </p:cNvSpPr>
          <p:nvPr/>
        </p:nvSpPr>
        <p:spPr bwMode="auto">
          <a:xfrm>
            <a:off x="3124200" y="28749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descr="A picture containing text, indoor&#10;&#10;Description automatically generated">
            <a:extLst>
              <a:ext uri="{FF2B5EF4-FFF2-40B4-BE49-F238E27FC236}">
                <a16:creationId xmlns:a16="http://schemas.microsoft.com/office/drawing/2014/main" id="{4BCC78E5-B8D9-4758-9E36-EEB5F0C31C85}"/>
              </a:ext>
            </a:extLst>
          </p:cNvPr>
          <p:cNvPicPr>
            <a:picLocks noChangeAspect="1"/>
          </p:cNvPicPr>
          <p:nvPr/>
        </p:nvPicPr>
        <p:blipFill rotWithShape="1">
          <a:blip r:embed="rId2"/>
          <a:srcRect r="19478" b="29863"/>
          <a:stretch/>
        </p:blipFill>
        <p:spPr>
          <a:xfrm>
            <a:off x="931363" y="890774"/>
            <a:ext cx="4141679" cy="4809995"/>
          </a:xfrm>
          <a:prstGeom prst="rect">
            <a:avLst/>
          </a:prstGeom>
        </p:spPr>
      </p:pic>
      <p:pic>
        <p:nvPicPr>
          <p:cNvPr id="13" name="Picture 12" descr="A picture containing indoor, wall, floor, ceiling&#10;&#10;Description automatically generated">
            <a:extLst>
              <a:ext uri="{FF2B5EF4-FFF2-40B4-BE49-F238E27FC236}">
                <a16:creationId xmlns:a16="http://schemas.microsoft.com/office/drawing/2014/main" id="{3A922FFA-0497-4E5A-ADF6-6609B0176710}"/>
              </a:ext>
            </a:extLst>
          </p:cNvPr>
          <p:cNvPicPr>
            <a:picLocks noChangeAspect="1"/>
          </p:cNvPicPr>
          <p:nvPr/>
        </p:nvPicPr>
        <p:blipFill rotWithShape="1">
          <a:blip r:embed="rId3"/>
          <a:srcRect r="37206" b="20731"/>
          <a:stretch/>
        </p:blipFill>
        <p:spPr>
          <a:xfrm>
            <a:off x="5421161" y="1047922"/>
            <a:ext cx="4748407" cy="4495697"/>
          </a:xfrm>
          <a:prstGeom prst="rect">
            <a:avLst/>
          </a:prstGeom>
        </p:spPr>
      </p:pic>
    </p:spTree>
    <p:extLst>
      <p:ext uri="{BB962C8B-B14F-4D97-AF65-F5344CB8AC3E}">
        <p14:creationId xmlns:p14="http://schemas.microsoft.com/office/powerpoint/2010/main" val="864411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floor&#10;&#10;Description automatically generated">
            <a:extLst>
              <a:ext uri="{FF2B5EF4-FFF2-40B4-BE49-F238E27FC236}">
                <a16:creationId xmlns:a16="http://schemas.microsoft.com/office/drawing/2014/main" id="{061C3E92-6BD0-4659-A6AF-F7748D7DC916}"/>
              </a:ext>
            </a:extLst>
          </p:cNvPr>
          <p:cNvPicPr>
            <a:picLocks noChangeAspect="1"/>
          </p:cNvPicPr>
          <p:nvPr/>
        </p:nvPicPr>
        <p:blipFill>
          <a:blip r:embed="rId2"/>
          <a:stretch>
            <a:fillRect/>
          </a:stretch>
        </p:blipFill>
        <p:spPr>
          <a:xfrm>
            <a:off x="4960307" y="363654"/>
            <a:ext cx="4749190" cy="6332252"/>
          </a:xfrm>
          <a:prstGeom prst="rect">
            <a:avLst/>
          </a:prstGeom>
        </p:spPr>
      </p:pic>
      <p:sp>
        <p:nvSpPr>
          <p:cNvPr id="3" name="TextBox 2">
            <a:extLst>
              <a:ext uri="{FF2B5EF4-FFF2-40B4-BE49-F238E27FC236}">
                <a16:creationId xmlns:a16="http://schemas.microsoft.com/office/drawing/2014/main" id="{20807A3F-17A4-4779-BB82-5B8B4C812346}"/>
              </a:ext>
            </a:extLst>
          </p:cNvPr>
          <p:cNvSpPr txBox="1"/>
          <p:nvPr/>
        </p:nvSpPr>
        <p:spPr>
          <a:xfrm>
            <a:off x="779745" y="429109"/>
            <a:ext cx="6093912" cy="461665"/>
          </a:xfrm>
          <a:prstGeom prst="rect">
            <a:avLst/>
          </a:prstGeom>
          <a:noFill/>
        </p:spPr>
        <p:txBody>
          <a:bodyPr wrap="square">
            <a:spAutoFit/>
          </a:bodyPr>
          <a:lstStyle/>
          <a:p>
            <a:r>
              <a:rPr lang="en-US" sz="2400" b="0" i="0" u="sng" dirty="0">
                <a:solidFill>
                  <a:srgbClr val="E01B84"/>
                </a:solidFill>
                <a:effectLst/>
                <a:latin typeface="Roboto" panose="02000000000000000000" pitchFamily="2" charset="0"/>
              </a:rPr>
              <a:t>Placement Room</a:t>
            </a:r>
            <a:endParaRPr lang="en-US" sz="2400" dirty="0"/>
          </a:p>
        </p:txBody>
      </p:sp>
    </p:spTree>
    <p:extLst>
      <p:ext uri="{BB962C8B-B14F-4D97-AF65-F5344CB8AC3E}">
        <p14:creationId xmlns:p14="http://schemas.microsoft.com/office/powerpoint/2010/main" val="2978461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B943F6-C135-4C16-A145-3CDE7CEC981E}"/>
              </a:ext>
            </a:extLst>
          </p:cNvPr>
          <p:cNvSpPr txBox="1"/>
          <p:nvPr/>
        </p:nvSpPr>
        <p:spPr>
          <a:xfrm>
            <a:off x="779745" y="429109"/>
            <a:ext cx="6093912" cy="461665"/>
          </a:xfrm>
          <a:prstGeom prst="rect">
            <a:avLst/>
          </a:prstGeom>
          <a:noFill/>
        </p:spPr>
        <p:txBody>
          <a:bodyPr wrap="square">
            <a:spAutoFit/>
          </a:bodyPr>
          <a:lstStyle/>
          <a:p>
            <a:r>
              <a:rPr lang="en-IN" sz="2400" u="sng" dirty="0">
                <a:solidFill>
                  <a:srgbClr val="E01B84"/>
                </a:solidFill>
                <a:latin typeface="Roboto" panose="02000000000000000000" pitchFamily="2" charset="0"/>
              </a:rPr>
              <a:t>O</a:t>
            </a:r>
            <a:r>
              <a:rPr lang="en-US" sz="2400" u="sng" dirty="0" err="1">
                <a:solidFill>
                  <a:srgbClr val="E01B84"/>
                </a:solidFill>
                <a:latin typeface="Roboto" panose="02000000000000000000" pitchFamily="2" charset="0"/>
              </a:rPr>
              <a:t>utbound</a:t>
            </a:r>
            <a:r>
              <a:rPr lang="en-US" sz="2400" u="sng" dirty="0">
                <a:solidFill>
                  <a:srgbClr val="E01B84"/>
                </a:solidFill>
                <a:latin typeface="Roboto" panose="02000000000000000000" pitchFamily="2" charset="0"/>
              </a:rPr>
              <a:t> Activity Centre</a:t>
            </a:r>
            <a:endParaRPr lang="en-US" sz="2400" dirty="0"/>
          </a:p>
        </p:txBody>
      </p:sp>
      <p:pic>
        <p:nvPicPr>
          <p:cNvPr id="4" name="Picture 3" descr="A picture containing tree, outdoor, ground, railroad&#10;&#10;Description automatically generated">
            <a:extLst>
              <a:ext uri="{FF2B5EF4-FFF2-40B4-BE49-F238E27FC236}">
                <a16:creationId xmlns:a16="http://schemas.microsoft.com/office/drawing/2014/main" id="{F9C1E29F-03AB-4478-9E68-FCEC5F2A8844}"/>
              </a:ext>
            </a:extLst>
          </p:cNvPr>
          <p:cNvPicPr>
            <a:picLocks noChangeAspect="1"/>
          </p:cNvPicPr>
          <p:nvPr/>
        </p:nvPicPr>
        <p:blipFill>
          <a:blip r:embed="rId2"/>
          <a:stretch>
            <a:fillRect/>
          </a:stretch>
        </p:blipFill>
        <p:spPr>
          <a:xfrm>
            <a:off x="813721" y="890775"/>
            <a:ext cx="8546874" cy="5697916"/>
          </a:xfrm>
          <a:prstGeom prst="rect">
            <a:avLst/>
          </a:prstGeom>
        </p:spPr>
      </p:pic>
    </p:spTree>
    <p:extLst>
      <p:ext uri="{BB962C8B-B14F-4D97-AF65-F5344CB8AC3E}">
        <p14:creationId xmlns:p14="http://schemas.microsoft.com/office/powerpoint/2010/main" val="3003510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6371657-3245-4605-B6CD-2BB0A58289F4}"/>
              </a:ext>
            </a:extLst>
          </p:cNvPr>
          <p:cNvSpPr txBox="1">
            <a:spLocks/>
          </p:cNvSpPr>
          <p:nvPr/>
        </p:nvSpPr>
        <p:spPr>
          <a:xfrm>
            <a:off x="6477000" y="685800"/>
            <a:ext cx="4191000" cy="6172200"/>
          </a:xfrm>
          <a:prstGeom prst="rect">
            <a:avLst/>
          </a:prstGeom>
          <a:solidFill>
            <a:schemeClr val="accent3">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endParaRPr lang="en-US" sz="2400" dirty="0">
              <a:latin typeface="Century Schoolbook" pitchFamily="18" charset="0"/>
            </a:endParaRPr>
          </a:p>
        </p:txBody>
      </p:sp>
      <p:sp>
        <p:nvSpPr>
          <p:cNvPr id="3" name="Content Placeholder 2"/>
          <p:cNvSpPr>
            <a:spLocks noGrp="1"/>
          </p:cNvSpPr>
          <p:nvPr>
            <p:ph idx="1"/>
          </p:nvPr>
        </p:nvSpPr>
        <p:spPr>
          <a:xfrm>
            <a:off x="1524000" y="685800"/>
            <a:ext cx="5029200" cy="6172200"/>
          </a:xfrm>
          <a:solidFill>
            <a:schemeClr val="bg1"/>
          </a:solidFill>
        </p:spPr>
        <p:txBody>
          <a:bodyPr vert="horz" lIns="91440" tIns="45720" rIns="91440" bIns="45720" rtlCol="0">
            <a:normAutofit/>
          </a:bodyPr>
          <a:lstStyle/>
          <a:p>
            <a:pPr algn="just"/>
            <a:r>
              <a:rPr lang="en-US" sz="2400" dirty="0">
                <a:latin typeface="Century Schoolbook" pitchFamily="18" charset="0"/>
              </a:rPr>
              <a:t>The boys hostel has its own cafeteria.</a:t>
            </a:r>
          </a:p>
          <a:p>
            <a:pPr algn="just"/>
            <a:r>
              <a:rPr lang="en-US" sz="2400" dirty="0">
                <a:latin typeface="Century Schoolbook" pitchFamily="18" charset="0"/>
              </a:rPr>
              <a:t>The safety of the students is ensured by CCTV cameras and adequate security personnel. </a:t>
            </a:r>
          </a:p>
          <a:p>
            <a:pPr algn="just"/>
            <a:r>
              <a:rPr lang="en-US" sz="2400" dirty="0">
                <a:latin typeface="Century Schoolbook" pitchFamily="18" charset="0"/>
              </a:rPr>
              <a:t>24 hours uninterrupted Wi-fi connectivity is provided. </a:t>
            </a:r>
          </a:p>
          <a:p>
            <a:pPr algn="just"/>
            <a:endParaRPr lang="en-US" sz="2400" dirty="0">
              <a:latin typeface="Century Schoolbook" pitchFamily="18" charset="0"/>
            </a:endParaRPr>
          </a:p>
          <a:p>
            <a:pPr algn="just"/>
            <a:endParaRPr lang="en-US" sz="2400" dirty="0">
              <a:latin typeface="Century Schoolbook" pitchFamily="18" charset="0"/>
            </a:endParaRPr>
          </a:p>
        </p:txBody>
      </p:sp>
      <p:sp>
        <p:nvSpPr>
          <p:cNvPr id="5" name="Title 1"/>
          <p:cNvSpPr>
            <a:spLocks noGrp="1"/>
          </p:cNvSpPr>
          <p:nvPr>
            <p:ph type="title"/>
          </p:nvPr>
        </p:nvSpPr>
        <p:spPr>
          <a:xfrm>
            <a:off x="1524000" y="0"/>
            <a:ext cx="9144000" cy="685800"/>
          </a:xfrm>
          <a:solidFill>
            <a:schemeClr val="bg1"/>
          </a:solidFill>
        </p:spPr>
        <p:txBody>
          <a:bodyPr>
            <a:normAutofit fontScale="90000"/>
          </a:bodyPr>
          <a:lstStyle/>
          <a:p>
            <a:r>
              <a:rPr lang="en-US" dirty="0">
                <a:latin typeface="Century Schoolbook" pitchFamily="18" charset="0"/>
              </a:rPr>
              <a:t>Infrastructure - Boys hostel</a:t>
            </a:r>
          </a:p>
        </p:txBody>
      </p:sp>
      <p:sp>
        <p:nvSpPr>
          <p:cNvPr id="6" name="Slide Number Placeholder 5"/>
          <p:cNvSpPr>
            <a:spLocks noGrp="1"/>
          </p:cNvSpPr>
          <p:nvPr>
            <p:ph type="sldNum" sz="quarter" idx="12"/>
          </p:nvPr>
        </p:nvSpPr>
        <p:spPr/>
        <p:txBody>
          <a:bodyPr/>
          <a:lstStyle/>
          <a:p>
            <a:fld id="{68031A08-0BD8-4417-AFE8-2DDC85640542}" type="slidenum">
              <a:rPr lang="en-US" smtClean="0"/>
              <a:pPr/>
              <a:t>34</a:t>
            </a:fld>
            <a:endParaRPr lang="en-US"/>
          </a:p>
        </p:txBody>
      </p:sp>
      <p:pic>
        <p:nvPicPr>
          <p:cNvPr id="2" name="Picture 1">
            <a:extLst>
              <a:ext uri="{FF2B5EF4-FFF2-40B4-BE49-F238E27FC236}">
                <a16:creationId xmlns:a16="http://schemas.microsoft.com/office/drawing/2014/main" id="{C5C92712-431E-4BD2-B6D4-FE2901C7118E}"/>
              </a:ext>
            </a:extLst>
          </p:cNvPr>
          <p:cNvPicPr>
            <a:picLocks noChangeAspect="1"/>
          </p:cNvPicPr>
          <p:nvPr/>
        </p:nvPicPr>
        <p:blipFill>
          <a:blip r:embed="rId2" cstate="print"/>
          <a:stretch>
            <a:fillRect/>
          </a:stretch>
        </p:blipFill>
        <p:spPr>
          <a:xfrm>
            <a:off x="6743700" y="685800"/>
            <a:ext cx="3825691" cy="2601430"/>
          </a:xfrm>
          <a:prstGeom prst="rect">
            <a:avLst/>
          </a:prstGeom>
        </p:spPr>
      </p:pic>
      <p:pic>
        <p:nvPicPr>
          <p:cNvPr id="4" name="Picture 3">
            <a:extLst>
              <a:ext uri="{FF2B5EF4-FFF2-40B4-BE49-F238E27FC236}">
                <a16:creationId xmlns:a16="http://schemas.microsoft.com/office/drawing/2014/main" id="{2802DA01-88D6-4CD1-84E2-8C408797CCEF}"/>
              </a:ext>
            </a:extLst>
          </p:cNvPr>
          <p:cNvPicPr>
            <a:picLocks noChangeAspect="1"/>
          </p:cNvPicPr>
          <p:nvPr/>
        </p:nvPicPr>
        <p:blipFill>
          <a:blip r:embed="rId3" cstate="print"/>
          <a:stretch>
            <a:fillRect/>
          </a:stretch>
        </p:blipFill>
        <p:spPr>
          <a:xfrm>
            <a:off x="6400801" y="3581401"/>
            <a:ext cx="4153843" cy="3025118"/>
          </a:xfrm>
          <a:prstGeom prst="rect">
            <a:avLst/>
          </a:prstGeom>
        </p:spPr>
      </p:pic>
      <p:pic>
        <p:nvPicPr>
          <p:cNvPr id="3074" name="Picture 2" descr="G:\College Photos 2017-18\Hostel\IMG_4901.JPG"/>
          <p:cNvPicPr>
            <a:picLocks noChangeAspect="1" noChangeArrowheads="1"/>
          </p:cNvPicPr>
          <p:nvPr/>
        </p:nvPicPr>
        <p:blipFill>
          <a:blip r:embed="rId4" cstate="print"/>
          <a:srcRect/>
          <a:stretch>
            <a:fillRect/>
          </a:stretch>
        </p:blipFill>
        <p:spPr bwMode="auto">
          <a:xfrm>
            <a:off x="1752600" y="3628572"/>
            <a:ext cx="4457700" cy="2971800"/>
          </a:xfrm>
          <a:prstGeom prst="rect">
            <a:avLst/>
          </a:prstGeom>
          <a:noFill/>
        </p:spPr>
      </p:pic>
    </p:spTree>
    <p:extLst>
      <p:ext uri="{BB962C8B-B14F-4D97-AF65-F5344CB8AC3E}">
        <p14:creationId xmlns:p14="http://schemas.microsoft.com/office/powerpoint/2010/main" val="798138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6371657-3245-4605-B6CD-2BB0A58289F4}"/>
              </a:ext>
            </a:extLst>
          </p:cNvPr>
          <p:cNvSpPr txBox="1">
            <a:spLocks/>
          </p:cNvSpPr>
          <p:nvPr/>
        </p:nvSpPr>
        <p:spPr>
          <a:xfrm>
            <a:off x="6477000" y="685800"/>
            <a:ext cx="4191000" cy="6172200"/>
          </a:xfrm>
          <a:prstGeom prst="rect">
            <a:avLst/>
          </a:prstGeom>
          <a:solidFill>
            <a:schemeClr val="accent3">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endParaRPr lang="en-US" sz="2400" dirty="0">
              <a:latin typeface="Century Schoolbook" pitchFamily="18" charset="0"/>
            </a:endParaRPr>
          </a:p>
        </p:txBody>
      </p:sp>
      <p:sp>
        <p:nvSpPr>
          <p:cNvPr id="3" name="Content Placeholder 2"/>
          <p:cNvSpPr>
            <a:spLocks noGrp="1"/>
          </p:cNvSpPr>
          <p:nvPr>
            <p:ph idx="1"/>
          </p:nvPr>
        </p:nvSpPr>
        <p:spPr>
          <a:xfrm>
            <a:off x="1524000" y="685800"/>
            <a:ext cx="5029200" cy="6172200"/>
          </a:xfrm>
          <a:solidFill>
            <a:schemeClr val="bg1"/>
          </a:solidFill>
        </p:spPr>
        <p:txBody>
          <a:bodyPr vert="horz" lIns="91440" tIns="45720" rIns="91440" bIns="45720" rtlCol="0">
            <a:normAutofit/>
          </a:bodyPr>
          <a:lstStyle/>
          <a:p>
            <a:pPr algn="just"/>
            <a:r>
              <a:rPr lang="en-US" sz="2400" dirty="0">
                <a:latin typeface="Century Schoolbook" pitchFamily="18" charset="0"/>
              </a:rPr>
              <a:t>ATM facility and a restaurant for inmates and outsiders is available.</a:t>
            </a:r>
          </a:p>
          <a:p>
            <a:pPr algn="just"/>
            <a:r>
              <a:rPr lang="en-US" sz="2400" dirty="0">
                <a:latin typeface="Century Schoolbook" pitchFamily="18" charset="0"/>
              </a:rPr>
              <a:t>A Deputy Warden ensures smooth functioning of the hostel. </a:t>
            </a:r>
          </a:p>
          <a:p>
            <a:pPr algn="just"/>
            <a:r>
              <a:rPr lang="en-US" sz="2400" dirty="0">
                <a:latin typeface="Century Schoolbook" pitchFamily="18" charset="0"/>
              </a:rPr>
              <a:t>Guest house for the alumni, parents, resource persons and corporate guests who visit the campus. </a:t>
            </a:r>
          </a:p>
          <a:p>
            <a:pPr algn="just"/>
            <a:endParaRPr lang="en-US" sz="2400" dirty="0">
              <a:latin typeface="Century Schoolbook" pitchFamily="18" charset="0"/>
            </a:endParaRPr>
          </a:p>
          <a:p>
            <a:pPr algn="just"/>
            <a:endParaRPr lang="en-US" sz="2400" dirty="0">
              <a:latin typeface="Century Schoolbook" pitchFamily="18" charset="0"/>
            </a:endParaRPr>
          </a:p>
        </p:txBody>
      </p:sp>
      <p:sp>
        <p:nvSpPr>
          <p:cNvPr id="5" name="Title 1"/>
          <p:cNvSpPr>
            <a:spLocks noGrp="1"/>
          </p:cNvSpPr>
          <p:nvPr>
            <p:ph type="title"/>
          </p:nvPr>
        </p:nvSpPr>
        <p:spPr>
          <a:xfrm>
            <a:off x="1524000" y="0"/>
            <a:ext cx="9144000" cy="685800"/>
          </a:xfrm>
          <a:solidFill>
            <a:schemeClr val="bg1"/>
          </a:solidFill>
        </p:spPr>
        <p:txBody>
          <a:bodyPr>
            <a:normAutofit fontScale="90000"/>
          </a:bodyPr>
          <a:lstStyle/>
          <a:p>
            <a:r>
              <a:rPr lang="en-US" dirty="0">
                <a:latin typeface="Century Schoolbook" pitchFamily="18" charset="0"/>
              </a:rPr>
              <a:t>Infrastructure - Boys hostel</a:t>
            </a:r>
          </a:p>
        </p:txBody>
      </p:sp>
      <p:sp>
        <p:nvSpPr>
          <p:cNvPr id="6" name="Slide Number Placeholder 5"/>
          <p:cNvSpPr>
            <a:spLocks noGrp="1"/>
          </p:cNvSpPr>
          <p:nvPr>
            <p:ph type="sldNum" sz="quarter" idx="12"/>
          </p:nvPr>
        </p:nvSpPr>
        <p:spPr/>
        <p:txBody>
          <a:bodyPr/>
          <a:lstStyle/>
          <a:p>
            <a:fld id="{68031A08-0BD8-4417-AFE8-2DDC85640542}" type="slidenum">
              <a:rPr lang="en-US" smtClean="0"/>
              <a:pPr/>
              <a:t>35</a:t>
            </a:fld>
            <a:endParaRPr lang="en-US"/>
          </a:p>
        </p:txBody>
      </p:sp>
      <p:pic>
        <p:nvPicPr>
          <p:cNvPr id="4098" name="Picture 2" descr="G:\College Photos 2017-18\Hostel\IMG_4905.JPG"/>
          <p:cNvPicPr>
            <a:picLocks noChangeAspect="1" noChangeArrowheads="1"/>
          </p:cNvPicPr>
          <p:nvPr/>
        </p:nvPicPr>
        <p:blipFill>
          <a:blip r:embed="rId2" cstate="print"/>
          <a:srcRect l="8334" t="8750" r="18333" b="10000"/>
          <a:stretch>
            <a:fillRect/>
          </a:stretch>
        </p:blipFill>
        <p:spPr bwMode="auto">
          <a:xfrm>
            <a:off x="2362200" y="4566806"/>
            <a:ext cx="2895600" cy="2138795"/>
          </a:xfrm>
          <a:prstGeom prst="rect">
            <a:avLst/>
          </a:prstGeom>
          <a:noFill/>
        </p:spPr>
      </p:pic>
      <p:pic>
        <p:nvPicPr>
          <p:cNvPr id="68609" name="Picture 1" descr="C:\Users\Siva\Pictures\WhatsApp Image 2019-04-27 at 11.28.32 AM.jpeg"/>
          <p:cNvPicPr>
            <a:picLocks noChangeAspect="1" noChangeArrowheads="1"/>
          </p:cNvPicPr>
          <p:nvPr/>
        </p:nvPicPr>
        <p:blipFill>
          <a:blip r:embed="rId3"/>
          <a:srcRect l="17202"/>
          <a:stretch>
            <a:fillRect/>
          </a:stretch>
        </p:blipFill>
        <p:spPr bwMode="auto">
          <a:xfrm>
            <a:off x="6633596" y="762000"/>
            <a:ext cx="4034404" cy="2743200"/>
          </a:xfrm>
          <a:prstGeom prst="rect">
            <a:avLst/>
          </a:prstGeom>
          <a:noFill/>
        </p:spPr>
      </p:pic>
      <p:pic>
        <p:nvPicPr>
          <p:cNvPr id="68610" name="Picture 2" descr="C:\Users\Siva\Pictures\WhatsApp Image 2019-04-27 at 11.28.12 AM.jpeg"/>
          <p:cNvPicPr>
            <a:picLocks noChangeAspect="1" noChangeArrowheads="1"/>
          </p:cNvPicPr>
          <p:nvPr/>
        </p:nvPicPr>
        <p:blipFill>
          <a:blip r:embed="rId4"/>
          <a:srcRect r="37500" b="31910"/>
          <a:stretch>
            <a:fillRect/>
          </a:stretch>
        </p:blipFill>
        <p:spPr bwMode="auto">
          <a:xfrm>
            <a:off x="6629400" y="4169664"/>
            <a:ext cx="3886200" cy="2383536"/>
          </a:xfrm>
          <a:prstGeom prst="rect">
            <a:avLst/>
          </a:prstGeom>
          <a:noFill/>
        </p:spPr>
      </p:pic>
    </p:spTree>
    <p:extLst>
      <p:ext uri="{BB962C8B-B14F-4D97-AF65-F5344CB8AC3E}">
        <p14:creationId xmlns:p14="http://schemas.microsoft.com/office/powerpoint/2010/main" val="335106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8B8F9F1-97BD-4324-8BD7-F08B7CCD8028}"/>
              </a:ext>
            </a:extLst>
          </p:cNvPr>
          <p:cNvSpPr txBox="1">
            <a:spLocks/>
          </p:cNvSpPr>
          <p:nvPr/>
        </p:nvSpPr>
        <p:spPr>
          <a:xfrm>
            <a:off x="6324600" y="685800"/>
            <a:ext cx="4343400" cy="6172200"/>
          </a:xfrm>
          <a:prstGeom prst="rect">
            <a:avLst/>
          </a:prstGeom>
          <a:solidFill>
            <a:schemeClr val="accent3">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endParaRPr lang="en-US" sz="2400" dirty="0">
              <a:latin typeface="Century Schoolbook" pitchFamily="18" charset="0"/>
            </a:endParaRPr>
          </a:p>
        </p:txBody>
      </p:sp>
      <p:sp>
        <p:nvSpPr>
          <p:cNvPr id="3" name="Content Placeholder 2"/>
          <p:cNvSpPr>
            <a:spLocks noGrp="1"/>
          </p:cNvSpPr>
          <p:nvPr>
            <p:ph idx="1"/>
          </p:nvPr>
        </p:nvSpPr>
        <p:spPr>
          <a:xfrm>
            <a:off x="1524000" y="685800"/>
            <a:ext cx="4800600" cy="6172200"/>
          </a:xfrm>
          <a:solidFill>
            <a:schemeClr val="bg1"/>
          </a:solidFill>
        </p:spPr>
        <p:txBody>
          <a:bodyPr vert="horz" lIns="91440" tIns="45720" rIns="91440" bIns="45720" rtlCol="0">
            <a:normAutofit/>
          </a:bodyPr>
          <a:lstStyle/>
          <a:p>
            <a:pPr algn="just">
              <a:lnSpc>
                <a:spcPct val="150000"/>
              </a:lnSpc>
            </a:pPr>
            <a:r>
              <a:rPr lang="en-US" sz="2400" dirty="0">
                <a:latin typeface="Century Schoolbook" pitchFamily="18" charset="0"/>
              </a:rPr>
              <a:t>16 independent villas are available for male students. </a:t>
            </a:r>
          </a:p>
          <a:p>
            <a:pPr algn="just">
              <a:lnSpc>
                <a:spcPct val="150000"/>
              </a:lnSpc>
            </a:pPr>
            <a:r>
              <a:rPr lang="en-US" sz="2400" dirty="0">
                <a:latin typeface="Century Schoolbook" pitchFamily="18" charset="0"/>
              </a:rPr>
              <a:t>Of the 16 independent villas, fourteen villas are occupied. </a:t>
            </a:r>
          </a:p>
          <a:p>
            <a:pPr algn="just">
              <a:lnSpc>
                <a:spcPct val="150000"/>
              </a:lnSpc>
            </a:pPr>
            <a:r>
              <a:rPr lang="en-US" sz="2400" dirty="0">
                <a:latin typeface="Century Schoolbook" pitchFamily="18" charset="0"/>
              </a:rPr>
              <a:t>R.O drinking water and 24/7 hot water using solar water heaters are available. </a:t>
            </a:r>
          </a:p>
          <a:p>
            <a:pPr algn="just">
              <a:lnSpc>
                <a:spcPct val="150000"/>
              </a:lnSpc>
            </a:pPr>
            <a:r>
              <a:rPr lang="en-US" sz="2400" dirty="0">
                <a:latin typeface="Century Schoolbook" pitchFamily="18" charset="0"/>
              </a:rPr>
              <a:t>Each villa is a 3-BHK facility and with its own parking space.</a:t>
            </a:r>
          </a:p>
          <a:p>
            <a:pPr algn="just"/>
            <a:endParaRPr lang="en-US" sz="2400" dirty="0">
              <a:latin typeface="Century Schoolbook" pitchFamily="18" charset="0"/>
            </a:endParaRPr>
          </a:p>
          <a:p>
            <a:pPr algn="just"/>
            <a:endParaRPr lang="en-US" sz="2400" dirty="0">
              <a:latin typeface="Century Schoolbook" pitchFamily="18" charset="0"/>
            </a:endParaRPr>
          </a:p>
        </p:txBody>
      </p:sp>
      <p:sp>
        <p:nvSpPr>
          <p:cNvPr id="5" name="Title 1"/>
          <p:cNvSpPr>
            <a:spLocks noGrp="1"/>
          </p:cNvSpPr>
          <p:nvPr>
            <p:ph type="title"/>
          </p:nvPr>
        </p:nvSpPr>
        <p:spPr>
          <a:xfrm>
            <a:off x="1524000" y="0"/>
            <a:ext cx="9144000" cy="685800"/>
          </a:xfrm>
          <a:solidFill>
            <a:schemeClr val="bg1"/>
          </a:solidFill>
        </p:spPr>
        <p:txBody>
          <a:bodyPr>
            <a:normAutofit fontScale="90000"/>
          </a:bodyPr>
          <a:lstStyle/>
          <a:p>
            <a:r>
              <a:rPr lang="en-US" dirty="0">
                <a:latin typeface="Century Schoolbook" pitchFamily="18" charset="0"/>
              </a:rPr>
              <a:t>Infrastructure – Boys hostel</a:t>
            </a:r>
          </a:p>
        </p:txBody>
      </p:sp>
      <p:sp>
        <p:nvSpPr>
          <p:cNvPr id="6" name="Slide Number Placeholder 5"/>
          <p:cNvSpPr>
            <a:spLocks noGrp="1"/>
          </p:cNvSpPr>
          <p:nvPr>
            <p:ph type="sldNum" sz="quarter" idx="12"/>
          </p:nvPr>
        </p:nvSpPr>
        <p:spPr/>
        <p:txBody>
          <a:bodyPr/>
          <a:lstStyle/>
          <a:p>
            <a:fld id="{68031A08-0BD8-4417-AFE8-2DDC85640542}" type="slidenum">
              <a:rPr lang="en-US" smtClean="0"/>
              <a:pPr/>
              <a:t>36</a:t>
            </a:fld>
            <a:endParaRPr lang="en-US"/>
          </a:p>
        </p:txBody>
      </p:sp>
      <p:pic>
        <p:nvPicPr>
          <p:cNvPr id="4" name="Picture 3">
            <a:extLst>
              <a:ext uri="{FF2B5EF4-FFF2-40B4-BE49-F238E27FC236}">
                <a16:creationId xmlns:a16="http://schemas.microsoft.com/office/drawing/2014/main" id="{0AF068A8-6C1E-413E-922B-65B1ADF23583}"/>
              </a:ext>
            </a:extLst>
          </p:cNvPr>
          <p:cNvPicPr>
            <a:picLocks noChangeAspect="1"/>
          </p:cNvPicPr>
          <p:nvPr/>
        </p:nvPicPr>
        <p:blipFill>
          <a:blip r:embed="rId2" cstate="print"/>
          <a:stretch>
            <a:fillRect/>
          </a:stretch>
        </p:blipFill>
        <p:spPr>
          <a:xfrm>
            <a:off x="6502400" y="3810000"/>
            <a:ext cx="4038600" cy="2893160"/>
          </a:xfrm>
          <a:prstGeom prst="rect">
            <a:avLst/>
          </a:prstGeom>
        </p:spPr>
      </p:pic>
      <p:pic>
        <p:nvPicPr>
          <p:cNvPr id="2050" name="Picture 2" descr="G:\College Photos 2017-18\Hostel\IMG_4888.JPG"/>
          <p:cNvPicPr>
            <a:picLocks noChangeAspect="1" noChangeArrowheads="1"/>
          </p:cNvPicPr>
          <p:nvPr/>
        </p:nvPicPr>
        <p:blipFill>
          <a:blip r:embed="rId3" cstate="print"/>
          <a:srcRect/>
          <a:stretch>
            <a:fillRect/>
          </a:stretch>
        </p:blipFill>
        <p:spPr bwMode="auto">
          <a:xfrm>
            <a:off x="6553200" y="762000"/>
            <a:ext cx="4000500" cy="2819400"/>
          </a:xfrm>
          <a:prstGeom prst="rect">
            <a:avLst/>
          </a:prstGeom>
          <a:noFill/>
        </p:spPr>
      </p:pic>
    </p:spTree>
    <p:extLst>
      <p:ext uri="{BB962C8B-B14F-4D97-AF65-F5344CB8AC3E}">
        <p14:creationId xmlns:p14="http://schemas.microsoft.com/office/powerpoint/2010/main" val="3828339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A969BF-E8AC-47E0-8714-816A4D3EF4DF}"/>
              </a:ext>
            </a:extLst>
          </p:cNvPr>
          <p:cNvSpPr txBox="1"/>
          <p:nvPr/>
        </p:nvSpPr>
        <p:spPr>
          <a:xfrm>
            <a:off x="779745" y="429109"/>
            <a:ext cx="6093912" cy="461665"/>
          </a:xfrm>
          <a:prstGeom prst="rect">
            <a:avLst/>
          </a:prstGeom>
          <a:noFill/>
        </p:spPr>
        <p:txBody>
          <a:bodyPr wrap="square">
            <a:spAutoFit/>
          </a:bodyPr>
          <a:lstStyle/>
          <a:p>
            <a:r>
              <a:rPr lang="en-US" sz="2400" b="0" i="0" u="sng" dirty="0">
                <a:solidFill>
                  <a:srgbClr val="E01B84"/>
                </a:solidFill>
                <a:effectLst/>
                <a:latin typeface="Roboto" panose="02000000000000000000" pitchFamily="2" charset="0"/>
              </a:rPr>
              <a:t>Boys Hostel</a:t>
            </a:r>
            <a:endParaRPr lang="en-US" sz="2400" dirty="0"/>
          </a:p>
        </p:txBody>
      </p:sp>
      <p:pic>
        <p:nvPicPr>
          <p:cNvPr id="4" name="Picture 3">
            <a:extLst>
              <a:ext uri="{FF2B5EF4-FFF2-40B4-BE49-F238E27FC236}">
                <a16:creationId xmlns:a16="http://schemas.microsoft.com/office/drawing/2014/main" id="{6EAAECE9-769D-4814-8C6F-DC021B3E1F5F}"/>
              </a:ext>
            </a:extLst>
          </p:cNvPr>
          <p:cNvPicPr>
            <a:picLocks noChangeAspect="1"/>
          </p:cNvPicPr>
          <p:nvPr/>
        </p:nvPicPr>
        <p:blipFill>
          <a:blip r:embed="rId2"/>
          <a:stretch>
            <a:fillRect/>
          </a:stretch>
        </p:blipFill>
        <p:spPr>
          <a:xfrm>
            <a:off x="1064712" y="1100888"/>
            <a:ext cx="8788273" cy="5445877"/>
          </a:xfrm>
          <a:prstGeom prst="rect">
            <a:avLst/>
          </a:prstGeom>
        </p:spPr>
      </p:pic>
    </p:spTree>
    <p:extLst>
      <p:ext uri="{BB962C8B-B14F-4D97-AF65-F5344CB8AC3E}">
        <p14:creationId xmlns:p14="http://schemas.microsoft.com/office/powerpoint/2010/main" val="416799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9FD38FF-47C5-4A28-86F8-63C26A0332B2}"/>
              </a:ext>
            </a:extLst>
          </p:cNvPr>
          <p:cNvSpPr txBox="1">
            <a:spLocks/>
          </p:cNvSpPr>
          <p:nvPr/>
        </p:nvSpPr>
        <p:spPr>
          <a:xfrm>
            <a:off x="6324600" y="685800"/>
            <a:ext cx="4343400" cy="6172200"/>
          </a:xfrm>
          <a:prstGeom prst="rect">
            <a:avLst/>
          </a:prstGeom>
          <a:solidFill>
            <a:schemeClr val="accent3">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endParaRPr lang="en-US" sz="2400" dirty="0">
              <a:latin typeface="Century Schoolbook" pitchFamily="18" charset="0"/>
            </a:endParaRPr>
          </a:p>
        </p:txBody>
      </p:sp>
      <p:sp>
        <p:nvSpPr>
          <p:cNvPr id="3" name="Content Placeholder 2"/>
          <p:cNvSpPr>
            <a:spLocks noGrp="1"/>
          </p:cNvSpPr>
          <p:nvPr>
            <p:ph idx="1"/>
          </p:nvPr>
        </p:nvSpPr>
        <p:spPr>
          <a:xfrm>
            <a:off x="1524000" y="685800"/>
            <a:ext cx="4800600" cy="6172200"/>
          </a:xfrm>
          <a:solidFill>
            <a:schemeClr val="bg1"/>
          </a:solidFill>
        </p:spPr>
        <p:txBody>
          <a:bodyPr vert="horz" lIns="91440" tIns="45720" rIns="91440" bIns="45720" rtlCol="0">
            <a:normAutofit/>
          </a:bodyPr>
          <a:lstStyle/>
          <a:p>
            <a:pPr algn="just"/>
            <a:r>
              <a:rPr lang="en-US" sz="2000" dirty="0">
                <a:latin typeface="Century Schoolbook" pitchFamily="18" charset="0"/>
              </a:rPr>
              <a:t>Three hostels are dedicated to female students.</a:t>
            </a:r>
          </a:p>
          <a:p>
            <a:pPr algn="just"/>
            <a:r>
              <a:rPr lang="en-US" sz="2000" dirty="0">
                <a:latin typeface="Century Schoolbook" pitchFamily="18" charset="0"/>
              </a:rPr>
              <a:t>All the rooms are spacious and bath attached.</a:t>
            </a:r>
          </a:p>
          <a:p>
            <a:pPr algn="just"/>
            <a:r>
              <a:rPr lang="en-US" sz="2000" dirty="0">
                <a:latin typeface="Century Schoolbook" pitchFamily="18" charset="0"/>
              </a:rPr>
              <a:t>R.O drinking water is available in each hostel</a:t>
            </a:r>
          </a:p>
          <a:p>
            <a:pPr algn="just"/>
            <a:r>
              <a:rPr lang="en-US" sz="2000" dirty="0">
                <a:latin typeface="Century Schoolbook" pitchFamily="18" charset="0"/>
              </a:rPr>
              <a:t>All hostels are fitted with solar water heaters which provides 24/7 hot water facility.</a:t>
            </a:r>
          </a:p>
        </p:txBody>
      </p:sp>
      <p:sp>
        <p:nvSpPr>
          <p:cNvPr id="5" name="Title 1"/>
          <p:cNvSpPr>
            <a:spLocks noGrp="1"/>
          </p:cNvSpPr>
          <p:nvPr>
            <p:ph type="title"/>
          </p:nvPr>
        </p:nvSpPr>
        <p:spPr>
          <a:xfrm>
            <a:off x="1524000" y="0"/>
            <a:ext cx="9144000" cy="685800"/>
          </a:xfrm>
          <a:solidFill>
            <a:schemeClr val="bg1"/>
          </a:solidFill>
        </p:spPr>
        <p:txBody>
          <a:bodyPr>
            <a:normAutofit fontScale="90000"/>
          </a:bodyPr>
          <a:lstStyle/>
          <a:p>
            <a:r>
              <a:rPr lang="en-US" dirty="0">
                <a:latin typeface="Century Schoolbook" pitchFamily="18" charset="0"/>
              </a:rPr>
              <a:t>Infrastructure – Girls hostel</a:t>
            </a:r>
          </a:p>
        </p:txBody>
      </p:sp>
      <p:sp>
        <p:nvSpPr>
          <p:cNvPr id="6" name="Slide Number Placeholder 5"/>
          <p:cNvSpPr>
            <a:spLocks noGrp="1"/>
          </p:cNvSpPr>
          <p:nvPr>
            <p:ph type="sldNum" sz="quarter" idx="12"/>
          </p:nvPr>
        </p:nvSpPr>
        <p:spPr/>
        <p:txBody>
          <a:bodyPr/>
          <a:lstStyle/>
          <a:p>
            <a:fld id="{68031A08-0BD8-4417-AFE8-2DDC85640542}" type="slidenum">
              <a:rPr lang="en-US" smtClean="0"/>
              <a:pPr/>
              <a:t>38</a:t>
            </a:fld>
            <a:endParaRPr lang="en-US"/>
          </a:p>
        </p:txBody>
      </p:sp>
      <p:pic>
        <p:nvPicPr>
          <p:cNvPr id="8194" name="Picture 2" descr="G:\College Photos 2017-18\Hostel\Girls\Girls 1.JPG"/>
          <p:cNvPicPr>
            <a:picLocks noChangeAspect="1" noChangeArrowheads="1"/>
          </p:cNvPicPr>
          <p:nvPr/>
        </p:nvPicPr>
        <p:blipFill>
          <a:blip r:embed="rId2" cstate="print"/>
          <a:srcRect/>
          <a:stretch>
            <a:fillRect/>
          </a:stretch>
        </p:blipFill>
        <p:spPr bwMode="auto">
          <a:xfrm>
            <a:off x="1752600" y="3733800"/>
            <a:ext cx="4229100" cy="2819400"/>
          </a:xfrm>
          <a:prstGeom prst="rect">
            <a:avLst/>
          </a:prstGeom>
          <a:noFill/>
        </p:spPr>
      </p:pic>
      <p:pic>
        <p:nvPicPr>
          <p:cNvPr id="1026" name="Picture 2" descr="G:\College Photos 2017-18\Hostel\IMG_4958.JPG"/>
          <p:cNvPicPr>
            <a:picLocks noChangeAspect="1" noChangeArrowheads="1"/>
          </p:cNvPicPr>
          <p:nvPr/>
        </p:nvPicPr>
        <p:blipFill>
          <a:blip r:embed="rId3" cstate="print"/>
          <a:srcRect/>
          <a:stretch>
            <a:fillRect/>
          </a:stretch>
        </p:blipFill>
        <p:spPr bwMode="auto">
          <a:xfrm>
            <a:off x="6324600" y="762000"/>
            <a:ext cx="4267200" cy="2844800"/>
          </a:xfrm>
          <a:prstGeom prst="rect">
            <a:avLst/>
          </a:prstGeom>
          <a:noFill/>
        </p:spPr>
      </p:pic>
      <p:pic>
        <p:nvPicPr>
          <p:cNvPr id="1027" name="Picture 3" descr="G:\College Photos 2017-18\Hostel\IMG_4985.JPG"/>
          <p:cNvPicPr>
            <a:picLocks noChangeAspect="1" noChangeArrowheads="1"/>
          </p:cNvPicPr>
          <p:nvPr/>
        </p:nvPicPr>
        <p:blipFill>
          <a:blip r:embed="rId4" cstate="print"/>
          <a:srcRect/>
          <a:stretch>
            <a:fillRect/>
          </a:stretch>
        </p:blipFill>
        <p:spPr bwMode="auto">
          <a:xfrm>
            <a:off x="6324600" y="3733800"/>
            <a:ext cx="4191000" cy="2946400"/>
          </a:xfrm>
          <a:prstGeom prst="rect">
            <a:avLst/>
          </a:prstGeom>
          <a:noFill/>
        </p:spPr>
      </p:pic>
    </p:spTree>
    <p:extLst>
      <p:ext uri="{BB962C8B-B14F-4D97-AF65-F5344CB8AC3E}">
        <p14:creationId xmlns:p14="http://schemas.microsoft.com/office/powerpoint/2010/main" val="1875440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9FD38FF-47C5-4A28-86F8-63C26A0332B2}"/>
              </a:ext>
            </a:extLst>
          </p:cNvPr>
          <p:cNvSpPr txBox="1">
            <a:spLocks/>
          </p:cNvSpPr>
          <p:nvPr/>
        </p:nvSpPr>
        <p:spPr>
          <a:xfrm>
            <a:off x="6324600" y="685800"/>
            <a:ext cx="4343400" cy="6172200"/>
          </a:xfrm>
          <a:prstGeom prst="rect">
            <a:avLst/>
          </a:prstGeom>
          <a:solidFill>
            <a:schemeClr val="accent3">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endParaRPr lang="en-US" sz="2400" dirty="0">
              <a:latin typeface="Century Schoolbook" pitchFamily="18" charset="0"/>
            </a:endParaRPr>
          </a:p>
        </p:txBody>
      </p:sp>
      <p:sp>
        <p:nvSpPr>
          <p:cNvPr id="3" name="Content Placeholder 2"/>
          <p:cNvSpPr>
            <a:spLocks noGrp="1"/>
          </p:cNvSpPr>
          <p:nvPr>
            <p:ph idx="1"/>
          </p:nvPr>
        </p:nvSpPr>
        <p:spPr>
          <a:xfrm>
            <a:off x="1562100" y="673100"/>
            <a:ext cx="4800600" cy="6172200"/>
          </a:xfrm>
          <a:solidFill>
            <a:schemeClr val="bg1"/>
          </a:solidFill>
        </p:spPr>
        <p:txBody>
          <a:bodyPr vert="horz" lIns="91440" tIns="45720" rIns="91440" bIns="45720" rtlCol="0">
            <a:normAutofit/>
          </a:bodyPr>
          <a:lstStyle/>
          <a:p>
            <a:pPr algn="just"/>
            <a:r>
              <a:rPr lang="en-US" sz="2000" dirty="0">
                <a:latin typeface="Century Schoolbook" pitchFamily="18" charset="0"/>
              </a:rPr>
              <a:t>The safety of the students is ensured by CCTV cameras and adequate security personnel. </a:t>
            </a:r>
          </a:p>
          <a:p>
            <a:pPr algn="just"/>
            <a:r>
              <a:rPr lang="en-US" sz="2000" dirty="0">
                <a:latin typeface="Century Schoolbook" pitchFamily="18" charset="0"/>
              </a:rPr>
              <a:t>24 hours uninterrupted Wi-fi connectivity is provided. </a:t>
            </a:r>
          </a:p>
          <a:p>
            <a:pPr algn="just"/>
            <a:r>
              <a:rPr lang="en-US" sz="2000" dirty="0">
                <a:latin typeface="Century Schoolbook" pitchFamily="18" charset="0"/>
              </a:rPr>
              <a:t>A Deputy Warden ensures smooth functioning of the hostel. </a:t>
            </a:r>
          </a:p>
        </p:txBody>
      </p:sp>
      <p:sp>
        <p:nvSpPr>
          <p:cNvPr id="5" name="Title 1"/>
          <p:cNvSpPr>
            <a:spLocks noGrp="1"/>
          </p:cNvSpPr>
          <p:nvPr>
            <p:ph type="title"/>
          </p:nvPr>
        </p:nvSpPr>
        <p:spPr>
          <a:xfrm>
            <a:off x="1524000" y="0"/>
            <a:ext cx="9144000" cy="685800"/>
          </a:xfrm>
          <a:solidFill>
            <a:schemeClr val="bg1"/>
          </a:solidFill>
        </p:spPr>
        <p:txBody>
          <a:bodyPr>
            <a:normAutofit fontScale="90000"/>
          </a:bodyPr>
          <a:lstStyle/>
          <a:p>
            <a:r>
              <a:rPr lang="en-US" dirty="0">
                <a:latin typeface="Century Schoolbook" pitchFamily="18" charset="0"/>
              </a:rPr>
              <a:t>Infrastructure – Girls hostel</a:t>
            </a:r>
          </a:p>
        </p:txBody>
      </p:sp>
      <p:sp>
        <p:nvSpPr>
          <p:cNvPr id="6" name="Slide Number Placeholder 5"/>
          <p:cNvSpPr>
            <a:spLocks noGrp="1"/>
          </p:cNvSpPr>
          <p:nvPr>
            <p:ph type="sldNum" sz="quarter" idx="12"/>
          </p:nvPr>
        </p:nvSpPr>
        <p:spPr/>
        <p:txBody>
          <a:bodyPr/>
          <a:lstStyle/>
          <a:p>
            <a:fld id="{68031A08-0BD8-4417-AFE8-2DDC85640542}" type="slidenum">
              <a:rPr lang="en-US" smtClean="0"/>
              <a:pPr/>
              <a:t>39</a:t>
            </a:fld>
            <a:endParaRPr lang="en-US"/>
          </a:p>
        </p:txBody>
      </p:sp>
      <p:pic>
        <p:nvPicPr>
          <p:cNvPr id="2" name="Picture 1">
            <a:extLst>
              <a:ext uri="{FF2B5EF4-FFF2-40B4-BE49-F238E27FC236}">
                <a16:creationId xmlns:a16="http://schemas.microsoft.com/office/drawing/2014/main" id="{68FE01D9-9F27-49EB-B65C-49AD730DDBA5}"/>
              </a:ext>
            </a:extLst>
          </p:cNvPr>
          <p:cNvPicPr>
            <a:picLocks noChangeAspect="1"/>
          </p:cNvPicPr>
          <p:nvPr/>
        </p:nvPicPr>
        <p:blipFill>
          <a:blip r:embed="rId2" cstate="print"/>
          <a:stretch>
            <a:fillRect/>
          </a:stretch>
        </p:blipFill>
        <p:spPr>
          <a:xfrm>
            <a:off x="6282163" y="3810001"/>
            <a:ext cx="4235891" cy="2807195"/>
          </a:xfrm>
          <a:prstGeom prst="rect">
            <a:avLst/>
          </a:prstGeom>
        </p:spPr>
      </p:pic>
      <p:pic>
        <p:nvPicPr>
          <p:cNvPr id="4" name="Picture 3">
            <a:extLst>
              <a:ext uri="{FF2B5EF4-FFF2-40B4-BE49-F238E27FC236}">
                <a16:creationId xmlns:a16="http://schemas.microsoft.com/office/drawing/2014/main" id="{9FBEBF4E-5CCB-4EF1-9AED-DC232F03540A}"/>
              </a:ext>
            </a:extLst>
          </p:cNvPr>
          <p:cNvPicPr>
            <a:picLocks noChangeAspect="1"/>
          </p:cNvPicPr>
          <p:nvPr/>
        </p:nvPicPr>
        <p:blipFill>
          <a:blip r:embed="rId3" cstate="print"/>
          <a:stretch>
            <a:fillRect/>
          </a:stretch>
        </p:blipFill>
        <p:spPr>
          <a:xfrm>
            <a:off x="6323537" y="784225"/>
            <a:ext cx="4211090" cy="2797175"/>
          </a:xfrm>
          <a:prstGeom prst="rect">
            <a:avLst/>
          </a:prstGeom>
        </p:spPr>
      </p:pic>
      <p:pic>
        <p:nvPicPr>
          <p:cNvPr id="1026" name="Picture 2" descr="G:\College Photos 2017-18\Hostel\IMG_4964.JPG"/>
          <p:cNvPicPr>
            <a:picLocks noChangeAspect="1" noChangeArrowheads="1"/>
          </p:cNvPicPr>
          <p:nvPr/>
        </p:nvPicPr>
        <p:blipFill>
          <a:blip r:embed="rId4" cstate="print"/>
          <a:srcRect/>
          <a:stretch>
            <a:fillRect/>
          </a:stretch>
        </p:blipFill>
        <p:spPr bwMode="auto">
          <a:xfrm>
            <a:off x="1752600" y="3759200"/>
            <a:ext cx="4419600" cy="2946400"/>
          </a:xfrm>
          <a:prstGeom prst="rect">
            <a:avLst/>
          </a:prstGeom>
          <a:noFill/>
        </p:spPr>
      </p:pic>
    </p:spTree>
    <p:extLst>
      <p:ext uri="{BB962C8B-B14F-4D97-AF65-F5344CB8AC3E}">
        <p14:creationId xmlns:p14="http://schemas.microsoft.com/office/powerpoint/2010/main" val="3037822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0"/>
            <a:ext cx="9144000" cy="1143000"/>
          </a:xfrm>
          <a:solidFill>
            <a:schemeClr val="accent3">
              <a:lumMod val="50000"/>
            </a:schemeClr>
          </a:solidFill>
        </p:spPr>
        <p:txBody>
          <a:bodyPr/>
          <a:lstStyle/>
          <a:p>
            <a:r>
              <a:rPr lang="en-US" dirty="0">
                <a:solidFill>
                  <a:schemeClr val="bg1"/>
                </a:solidFill>
                <a:latin typeface="Times New Roman" pitchFamily="18" charset="0"/>
                <a:cs typeface="Times New Roman" pitchFamily="18" charset="0"/>
              </a:rPr>
              <a:t>Vision</a:t>
            </a:r>
          </a:p>
        </p:txBody>
      </p:sp>
      <p:sp>
        <p:nvSpPr>
          <p:cNvPr id="5" name="Content Placeholder 2"/>
          <p:cNvSpPr>
            <a:spLocks noGrp="1"/>
          </p:cNvSpPr>
          <p:nvPr>
            <p:ph idx="1"/>
          </p:nvPr>
        </p:nvSpPr>
        <p:spPr>
          <a:xfrm>
            <a:off x="1524000" y="1066800"/>
            <a:ext cx="9144000" cy="5791200"/>
          </a:xfrm>
          <a:solidFill>
            <a:schemeClr val="bg1"/>
          </a:solidFill>
        </p:spPr>
        <p:txBody>
          <a:bodyPr/>
          <a:lstStyle/>
          <a:p>
            <a:pPr algn="just">
              <a:lnSpc>
                <a:spcPct val="150000"/>
              </a:lnSpc>
              <a:buNone/>
            </a:pPr>
            <a:r>
              <a:rPr lang="en-US" dirty="0">
                <a:latin typeface="Times New Roman" pitchFamily="18" charset="0"/>
                <a:cs typeface="Times New Roman" pitchFamily="18" charset="0"/>
              </a:rPr>
              <a:t> 	</a:t>
            </a:r>
          </a:p>
          <a:p>
            <a:pPr algn="just">
              <a:lnSpc>
                <a:spcPct val="150000"/>
              </a:lnSpc>
              <a:buNone/>
            </a:pPr>
            <a:r>
              <a:rPr lang="en-US" dirty="0">
                <a:latin typeface="Times New Roman" pitchFamily="18" charset="0"/>
                <a:cs typeface="Times New Roman" pitchFamily="18" charset="0"/>
              </a:rPr>
              <a:t>“To achieve excellence in providing quality education for creating a knowledge community.”</a:t>
            </a:r>
          </a:p>
          <a:p>
            <a:endParaRPr lang="en-US" dirty="0">
              <a:latin typeface="Times New Roman" pitchFamily="18" charset="0"/>
              <a:cs typeface="Times New Roman" pitchFamily="18" charset="0"/>
            </a:endParaRPr>
          </a:p>
        </p:txBody>
      </p:sp>
      <p:pic>
        <p:nvPicPr>
          <p:cNvPr id="2050" name="Picture 2" descr="D:\HVBS\LOGO\Happy valley transparent logo.png"/>
          <p:cNvPicPr>
            <a:picLocks noChangeAspect="1" noChangeArrowheads="1"/>
          </p:cNvPicPr>
          <p:nvPr/>
        </p:nvPicPr>
        <p:blipFill>
          <a:blip r:embed="rId2"/>
          <a:srcRect t="38889" b="33333"/>
          <a:stretch>
            <a:fillRect/>
          </a:stretch>
        </p:blipFill>
        <p:spPr bwMode="auto">
          <a:xfrm>
            <a:off x="3017520" y="4851400"/>
            <a:ext cx="5791200" cy="1608666"/>
          </a:xfrm>
          <a:prstGeom prst="rect">
            <a:avLst/>
          </a:prstGeom>
          <a:noFill/>
        </p:spPr>
      </p:pic>
    </p:spTree>
    <p:extLst>
      <p:ext uri="{BB962C8B-B14F-4D97-AF65-F5344CB8AC3E}">
        <p14:creationId xmlns:p14="http://schemas.microsoft.com/office/powerpoint/2010/main" val="2195625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741CA6-FC73-46F1-A111-BA1234113299}"/>
              </a:ext>
            </a:extLst>
          </p:cNvPr>
          <p:cNvSpPr txBox="1"/>
          <p:nvPr/>
        </p:nvSpPr>
        <p:spPr>
          <a:xfrm>
            <a:off x="335168" y="416584"/>
            <a:ext cx="6375650" cy="461665"/>
          </a:xfrm>
          <a:prstGeom prst="rect">
            <a:avLst/>
          </a:prstGeom>
          <a:noFill/>
        </p:spPr>
        <p:txBody>
          <a:bodyPr wrap="square">
            <a:spAutoFit/>
          </a:bodyPr>
          <a:lstStyle/>
          <a:p>
            <a:pPr rtl="0">
              <a:spcBef>
                <a:spcPts val="2000"/>
              </a:spcBef>
              <a:spcAft>
                <a:spcPts val="0"/>
              </a:spcAft>
            </a:pPr>
            <a:r>
              <a:rPr lang="en-US" sz="2400" b="0" i="0" u="sng" dirty="0">
                <a:solidFill>
                  <a:srgbClr val="E01B84"/>
                </a:solidFill>
                <a:effectLst/>
                <a:latin typeface="Roboto" panose="02000000000000000000" pitchFamily="2" charset="0"/>
              </a:rPr>
              <a:t>Gym Facility</a:t>
            </a:r>
            <a:endParaRPr lang="en-US" sz="2400" b="1" dirty="0">
              <a:effectLst/>
            </a:endParaRPr>
          </a:p>
        </p:txBody>
      </p:sp>
      <p:pic>
        <p:nvPicPr>
          <p:cNvPr id="14338" name="Picture 2">
            <a:extLst>
              <a:ext uri="{FF2B5EF4-FFF2-40B4-BE49-F238E27FC236}">
                <a16:creationId xmlns:a16="http://schemas.microsoft.com/office/drawing/2014/main" id="{6F0C9428-1BFB-4016-92E5-9FF2A11E4B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44"/>
          <a:stretch/>
        </p:blipFill>
        <p:spPr bwMode="auto">
          <a:xfrm>
            <a:off x="1200477" y="1078666"/>
            <a:ext cx="8091922" cy="504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644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7CB9DC-2793-4012-83D7-38EAB547BDE4}"/>
              </a:ext>
            </a:extLst>
          </p:cNvPr>
          <p:cNvSpPr txBox="1"/>
          <p:nvPr/>
        </p:nvSpPr>
        <p:spPr>
          <a:xfrm>
            <a:off x="491646" y="479213"/>
            <a:ext cx="6093912" cy="477054"/>
          </a:xfrm>
          <a:prstGeom prst="rect">
            <a:avLst/>
          </a:prstGeom>
          <a:noFill/>
        </p:spPr>
        <p:txBody>
          <a:bodyPr wrap="square">
            <a:spAutoFit/>
          </a:bodyPr>
          <a:lstStyle/>
          <a:p>
            <a:r>
              <a:rPr lang="en-US" sz="2500" b="0" i="0" u="sng" dirty="0">
                <a:solidFill>
                  <a:srgbClr val="E01B84"/>
                </a:solidFill>
                <a:effectLst/>
                <a:latin typeface="Roboto" panose="02000000000000000000" pitchFamily="2" charset="0"/>
              </a:rPr>
              <a:t>Basket Ball Ground</a:t>
            </a:r>
            <a:endParaRPr lang="en-US" sz="2500" dirty="0"/>
          </a:p>
        </p:txBody>
      </p:sp>
      <p:pic>
        <p:nvPicPr>
          <p:cNvPr id="9" name="Picture 8">
            <a:extLst>
              <a:ext uri="{FF2B5EF4-FFF2-40B4-BE49-F238E27FC236}">
                <a16:creationId xmlns:a16="http://schemas.microsoft.com/office/drawing/2014/main" id="{8118F69F-26FB-45D7-9B52-E86B6A108255}"/>
              </a:ext>
            </a:extLst>
          </p:cNvPr>
          <p:cNvPicPr>
            <a:picLocks noChangeAspect="1"/>
          </p:cNvPicPr>
          <p:nvPr/>
        </p:nvPicPr>
        <p:blipFill>
          <a:blip r:embed="rId2"/>
          <a:stretch>
            <a:fillRect/>
          </a:stretch>
        </p:blipFill>
        <p:spPr>
          <a:xfrm>
            <a:off x="2232672" y="990388"/>
            <a:ext cx="8001092" cy="5614802"/>
          </a:xfrm>
          <a:prstGeom prst="rect">
            <a:avLst/>
          </a:prstGeom>
        </p:spPr>
      </p:pic>
    </p:spTree>
    <p:extLst>
      <p:ext uri="{BB962C8B-B14F-4D97-AF65-F5344CB8AC3E}">
        <p14:creationId xmlns:p14="http://schemas.microsoft.com/office/powerpoint/2010/main" val="3638124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0B9D46-CEE0-44E6-9215-DC6C2AD2FDAE}"/>
              </a:ext>
            </a:extLst>
          </p:cNvPr>
          <p:cNvSpPr txBox="1"/>
          <p:nvPr/>
        </p:nvSpPr>
        <p:spPr>
          <a:xfrm>
            <a:off x="410591" y="180519"/>
            <a:ext cx="7398840" cy="369332"/>
          </a:xfrm>
          <a:prstGeom prst="rect">
            <a:avLst/>
          </a:prstGeom>
          <a:noFill/>
        </p:spPr>
        <p:txBody>
          <a:bodyPr wrap="square">
            <a:spAutoFit/>
          </a:bodyPr>
          <a:lstStyle/>
          <a:p>
            <a:r>
              <a:rPr lang="en-US" sz="1800" b="0" i="0" u="sng" dirty="0">
                <a:solidFill>
                  <a:srgbClr val="E01B84"/>
                </a:solidFill>
                <a:effectLst/>
                <a:latin typeface="Roboto" panose="02000000000000000000" pitchFamily="2" charset="0"/>
              </a:rPr>
              <a:t>Incubation Centre </a:t>
            </a:r>
            <a:endParaRPr lang="en-US" dirty="0"/>
          </a:p>
        </p:txBody>
      </p:sp>
      <p:pic>
        <p:nvPicPr>
          <p:cNvPr id="6146" name="Picture 2">
            <a:extLst>
              <a:ext uri="{FF2B5EF4-FFF2-40B4-BE49-F238E27FC236}">
                <a16:creationId xmlns:a16="http://schemas.microsoft.com/office/drawing/2014/main" id="{6B0B6D5F-E797-424E-B69F-4B4B3F343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337" y="616995"/>
            <a:ext cx="6222663" cy="57039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room with a desk and chairs&#10;&#10;Description automatically generated with medium confidence">
            <a:extLst>
              <a:ext uri="{FF2B5EF4-FFF2-40B4-BE49-F238E27FC236}">
                <a16:creationId xmlns:a16="http://schemas.microsoft.com/office/drawing/2014/main" id="{074989E2-DA59-4FE8-9D66-B75DC14B46A3}"/>
              </a:ext>
            </a:extLst>
          </p:cNvPr>
          <p:cNvPicPr>
            <a:picLocks noChangeAspect="1"/>
          </p:cNvPicPr>
          <p:nvPr/>
        </p:nvPicPr>
        <p:blipFill>
          <a:blip r:embed="rId3"/>
          <a:stretch>
            <a:fillRect/>
          </a:stretch>
        </p:blipFill>
        <p:spPr>
          <a:xfrm>
            <a:off x="325977" y="616994"/>
            <a:ext cx="5462264" cy="4096699"/>
          </a:xfrm>
          <a:prstGeom prst="rect">
            <a:avLst/>
          </a:prstGeom>
        </p:spPr>
      </p:pic>
      <p:graphicFrame>
        <p:nvGraphicFramePr>
          <p:cNvPr id="7" name="Table 6">
            <a:extLst>
              <a:ext uri="{FF2B5EF4-FFF2-40B4-BE49-F238E27FC236}">
                <a16:creationId xmlns:a16="http://schemas.microsoft.com/office/drawing/2014/main" id="{6D73D476-199B-41C8-B75C-279E94281458}"/>
              </a:ext>
            </a:extLst>
          </p:cNvPr>
          <p:cNvGraphicFramePr>
            <a:graphicFrameLocks noGrp="1"/>
          </p:cNvGraphicFramePr>
          <p:nvPr/>
        </p:nvGraphicFramePr>
        <p:xfrm>
          <a:off x="231775" y="4942838"/>
          <a:ext cx="5943600" cy="756920"/>
        </p:xfrm>
        <a:graphic>
          <a:graphicData uri="http://schemas.openxmlformats.org/drawingml/2006/table">
            <a:tbl>
              <a:tblPr/>
              <a:tblGrid>
                <a:gridCol w="1485900">
                  <a:extLst>
                    <a:ext uri="{9D8B030D-6E8A-4147-A177-3AD203B41FA5}">
                      <a16:colId xmlns:a16="http://schemas.microsoft.com/office/drawing/2014/main" val="3779322498"/>
                    </a:ext>
                  </a:extLst>
                </a:gridCol>
                <a:gridCol w="1485900">
                  <a:extLst>
                    <a:ext uri="{9D8B030D-6E8A-4147-A177-3AD203B41FA5}">
                      <a16:colId xmlns:a16="http://schemas.microsoft.com/office/drawing/2014/main" val="1889248393"/>
                    </a:ext>
                  </a:extLst>
                </a:gridCol>
                <a:gridCol w="1485900">
                  <a:extLst>
                    <a:ext uri="{9D8B030D-6E8A-4147-A177-3AD203B41FA5}">
                      <a16:colId xmlns:a16="http://schemas.microsoft.com/office/drawing/2014/main" val="807909591"/>
                    </a:ext>
                  </a:extLst>
                </a:gridCol>
                <a:gridCol w="1485900">
                  <a:extLst>
                    <a:ext uri="{9D8B030D-6E8A-4147-A177-3AD203B41FA5}">
                      <a16:colId xmlns:a16="http://schemas.microsoft.com/office/drawing/2014/main" val="505129645"/>
                    </a:ext>
                  </a:extLst>
                </a:gridCol>
              </a:tblGrid>
              <a:tr h="0">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Name</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00"/>
                          </a:solidFill>
                          <a:effectLst/>
                          <a:latin typeface="Arial" panose="020B0604020202020204" pitchFamily="34" charset="0"/>
                        </a:rPr>
                        <a:t>Room Location</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00"/>
                          </a:solidFill>
                          <a:effectLst/>
                          <a:latin typeface="Arial" panose="020B0604020202020204" pitchFamily="34" charset="0"/>
                        </a:rPr>
                        <a:t>Carpet Area in Sq.M.</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00"/>
                          </a:solidFill>
                          <a:effectLst/>
                          <a:latin typeface="Arial" panose="020B0604020202020204" pitchFamily="34" charset="0"/>
                        </a:rPr>
                        <a:t>Seating Capacity</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2553659"/>
                  </a:ext>
                </a:extLst>
              </a:tr>
              <a:tr h="0">
                <a:tc>
                  <a:txBody>
                    <a:bodyPr/>
                    <a:lstStyle/>
                    <a:p>
                      <a:pPr rtl="0" fontAlgn="b">
                        <a:spcBef>
                          <a:spcPts val="1200"/>
                        </a:spcBef>
                        <a:spcAft>
                          <a:spcPts val="1200"/>
                        </a:spcAft>
                      </a:pPr>
                      <a:r>
                        <a:rPr lang="en-US" sz="1100" b="1" i="0" u="none" strike="noStrike" dirty="0">
                          <a:solidFill>
                            <a:srgbClr val="0000FF"/>
                          </a:solidFill>
                          <a:effectLst/>
                          <a:latin typeface="Roboto" panose="02000000000000000000" pitchFamily="2" charset="0"/>
                        </a:rPr>
                        <a:t>Incubation</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US" sz="1100" b="1" i="0" u="none" strike="noStrike">
                          <a:solidFill>
                            <a:srgbClr val="0000FF"/>
                          </a:solidFill>
                          <a:effectLst/>
                          <a:latin typeface="Roboto" panose="02000000000000000000" pitchFamily="2" charset="0"/>
                        </a:rPr>
                        <a:t>Library Building</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a:solidFill>
                            <a:srgbClr val="0000FF"/>
                          </a:solidFill>
                          <a:effectLst/>
                          <a:latin typeface="Roboto" panose="02000000000000000000" pitchFamily="2" charset="0"/>
                        </a:rPr>
                        <a:t>30</a:t>
                      </a:r>
                      <a:endParaRPr lang="en-US">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tc>
                  <a:txBody>
                    <a:bodyPr/>
                    <a:lstStyle/>
                    <a:p>
                      <a:pPr algn="ctr" rtl="0" fontAlgn="b">
                        <a:spcBef>
                          <a:spcPts val="1200"/>
                        </a:spcBef>
                        <a:spcAft>
                          <a:spcPts val="1200"/>
                        </a:spcAft>
                      </a:pPr>
                      <a:r>
                        <a:rPr lang="en-US" sz="1100" b="1" i="0" u="none" strike="noStrike" dirty="0">
                          <a:solidFill>
                            <a:srgbClr val="0000FF"/>
                          </a:solidFill>
                          <a:effectLst/>
                          <a:latin typeface="Roboto" panose="02000000000000000000" pitchFamily="2" charset="0"/>
                        </a:rPr>
                        <a:t>20</a:t>
                      </a:r>
                      <a:endParaRPr lang="en-US" dirty="0">
                        <a:effectLst/>
                      </a:endParaRPr>
                    </a:p>
                  </a:txBody>
                  <a:tcPr marL="63500" marR="63500" marT="63500" marB="63500" anchor="b">
                    <a:lnL w="12611" cap="flat" cmpd="sng" algn="ctr">
                      <a:solidFill>
                        <a:srgbClr val="000000"/>
                      </a:solidFill>
                      <a:prstDash val="solid"/>
                      <a:round/>
                      <a:headEnd type="none" w="med" len="med"/>
                      <a:tailEnd type="none" w="med" len="med"/>
                    </a:lnL>
                    <a:lnR w="12611" cap="flat" cmpd="sng" algn="ctr">
                      <a:solidFill>
                        <a:srgbClr val="000000"/>
                      </a:solidFill>
                      <a:prstDash val="solid"/>
                      <a:round/>
                      <a:headEnd type="none" w="med" len="med"/>
                      <a:tailEnd type="none" w="med" len="med"/>
                    </a:lnR>
                    <a:lnT w="12611" cap="flat" cmpd="sng" algn="ctr">
                      <a:solidFill>
                        <a:srgbClr val="000000"/>
                      </a:solidFill>
                      <a:prstDash val="solid"/>
                      <a:round/>
                      <a:headEnd type="none" w="med" len="med"/>
                      <a:tailEnd type="none" w="med" len="med"/>
                    </a:lnT>
                    <a:lnB w="126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9049405"/>
                  </a:ext>
                </a:extLst>
              </a:tr>
            </a:tbl>
          </a:graphicData>
        </a:graphic>
      </p:graphicFrame>
    </p:spTree>
    <p:extLst>
      <p:ext uri="{BB962C8B-B14F-4D97-AF65-F5344CB8AC3E}">
        <p14:creationId xmlns:p14="http://schemas.microsoft.com/office/powerpoint/2010/main" val="3775577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CD54604-A8DD-4300-AB0F-2B0E5EA58CA0}"/>
              </a:ext>
            </a:extLst>
          </p:cNvPr>
          <p:cNvSpPr txBox="1">
            <a:spLocks/>
          </p:cNvSpPr>
          <p:nvPr/>
        </p:nvSpPr>
        <p:spPr>
          <a:xfrm>
            <a:off x="6096000" y="685800"/>
            <a:ext cx="4572000" cy="6172200"/>
          </a:xfrm>
          <a:prstGeom prst="rect">
            <a:avLst/>
          </a:prstGeom>
          <a:solidFill>
            <a:schemeClr val="accent3">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dirty="0"/>
          </a:p>
        </p:txBody>
      </p:sp>
      <p:sp>
        <p:nvSpPr>
          <p:cNvPr id="3" name="Content Placeholder 2"/>
          <p:cNvSpPr>
            <a:spLocks noGrp="1"/>
          </p:cNvSpPr>
          <p:nvPr>
            <p:ph idx="1"/>
          </p:nvPr>
        </p:nvSpPr>
        <p:spPr>
          <a:xfrm>
            <a:off x="1524000" y="685800"/>
            <a:ext cx="9144000" cy="6172200"/>
          </a:xfrm>
          <a:solidFill>
            <a:schemeClr val="bg1"/>
          </a:solidFill>
        </p:spPr>
        <p:txBody>
          <a:bodyPr>
            <a:normAutofit/>
          </a:bodyPr>
          <a:lstStyle/>
          <a:p>
            <a:pPr algn="ctr">
              <a:buNone/>
            </a:pPr>
            <a:r>
              <a:rPr lang="en-US" sz="2400" dirty="0">
                <a:latin typeface="Century Schoolbook" pitchFamily="18" charset="0"/>
              </a:rPr>
              <a:t> </a:t>
            </a:r>
          </a:p>
          <a:p>
            <a:pPr algn="ctr">
              <a:buNone/>
            </a:pPr>
            <a:endParaRPr lang="en-US" sz="2400" dirty="0">
              <a:latin typeface="Century Schoolbook" pitchFamily="18" charset="0"/>
            </a:endParaRPr>
          </a:p>
          <a:p>
            <a:pPr algn="ctr">
              <a:buNone/>
            </a:pPr>
            <a:endParaRPr lang="en-US" sz="2400" dirty="0">
              <a:latin typeface="Century Schoolbook" pitchFamily="18" charset="0"/>
            </a:endParaRPr>
          </a:p>
          <a:p>
            <a:pPr algn="ctr">
              <a:buNone/>
            </a:pPr>
            <a:endParaRPr lang="en-US" sz="2400" dirty="0">
              <a:latin typeface="Century Schoolbook" pitchFamily="18" charset="0"/>
            </a:endParaRPr>
          </a:p>
          <a:p>
            <a:pPr algn="ctr">
              <a:buNone/>
            </a:pPr>
            <a:endParaRPr lang="en-US" sz="2400" dirty="0">
              <a:latin typeface="Century Schoolbook" pitchFamily="18" charset="0"/>
            </a:endParaRPr>
          </a:p>
          <a:p>
            <a:pPr algn="ctr">
              <a:buNone/>
            </a:pPr>
            <a:endParaRPr lang="en-US" sz="2400" dirty="0">
              <a:latin typeface="Century Schoolbook" pitchFamily="18" charset="0"/>
            </a:endParaRPr>
          </a:p>
          <a:p>
            <a:pPr algn="ctr">
              <a:buNone/>
            </a:pPr>
            <a:endParaRPr lang="en-US" sz="2400" dirty="0">
              <a:latin typeface="Century Schoolbook" pitchFamily="18" charset="0"/>
            </a:endParaRPr>
          </a:p>
          <a:p>
            <a:pPr algn="ctr">
              <a:buNone/>
            </a:pPr>
            <a:endParaRPr lang="en-US" sz="2400" dirty="0">
              <a:latin typeface="Century Schoolbook" pitchFamily="18" charset="0"/>
            </a:endParaRPr>
          </a:p>
          <a:p>
            <a:pPr algn="ctr">
              <a:buNone/>
            </a:pPr>
            <a:endParaRPr lang="en-US" sz="2400" dirty="0">
              <a:latin typeface="Century Schoolbook" pitchFamily="18" charset="0"/>
            </a:endParaRPr>
          </a:p>
          <a:p>
            <a:pPr algn="ctr">
              <a:buNone/>
            </a:pPr>
            <a:endParaRPr lang="en-US" sz="2400" dirty="0">
              <a:latin typeface="Century Schoolbook" pitchFamily="18" charset="0"/>
            </a:endParaRPr>
          </a:p>
          <a:p>
            <a:pPr algn="ctr">
              <a:buNone/>
            </a:pPr>
            <a:r>
              <a:rPr lang="en-US" sz="2400" dirty="0">
                <a:latin typeface="Century Schoolbook" pitchFamily="18" charset="0"/>
              </a:rPr>
              <a:t>A spacious cafeteria, with adequate seating facility, serves quality food to our students, faculty members and visitors. </a:t>
            </a:r>
          </a:p>
          <a:p>
            <a:pPr algn="just"/>
            <a:endParaRPr lang="en-US" dirty="0"/>
          </a:p>
        </p:txBody>
      </p:sp>
      <p:sp>
        <p:nvSpPr>
          <p:cNvPr id="5" name="Title 1"/>
          <p:cNvSpPr>
            <a:spLocks noGrp="1"/>
          </p:cNvSpPr>
          <p:nvPr>
            <p:ph type="title"/>
          </p:nvPr>
        </p:nvSpPr>
        <p:spPr>
          <a:xfrm>
            <a:off x="1524000" y="0"/>
            <a:ext cx="9144000" cy="685800"/>
          </a:xfrm>
          <a:solidFill>
            <a:schemeClr val="bg1"/>
          </a:solidFill>
        </p:spPr>
        <p:txBody>
          <a:bodyPr>
            <a:normAutofit fontScale="90000"/>
          </a:bodyPr>
          <a:lstStyle/>
          <a:p>
            <a:r>
              <a:rPr lang="en-US" dirty="0">
                <a:latin typeface="Century Schoolbook" pitchFamily="18" charset="0"/>
              </a:rPr>
              <a:t>Infrastructure - Cafeteria</a:t>
            </a:r>
          </a:p>
        </p:txBody>
      </p:sp>
      <p:sp>
        <p:nvSpPr>
          <p:cNvPr id="6" name="Slide Number Placeholder 5"/>
          <p:cNvSpPr>
            <a:spLocks noGrp="1"/>
          </p:cNvSpPr>
          <p:nvPr>
            <p:ph type="sldNum" sz="quarter" idx="12"/>
          </p:nvPr>
        </p:nvSpPr>
        <p:spPr/>
        <p:txBody>
          <a:bodyPr/>
          <a:lstStyle/>
          <a:p>
            <a:fld id="{68031A08-0BD8-4417-AFE8-2DDC85640542}" type="slidenum">
              <a:rPr lang="en-US" smtClean="0"/>
              <a:pPr/>
              <a:t>43</a:t>
            </a:fld>
            <a:endParaRPr lang="en-US"/>
          </a:p>
        </p:txBody>
      </p:sp>
      <p:pic>
        <p:nvPicPr>
          <p:cNvPr id="7170" name="Picture 2" descr="D:\HVBS\NBA\PRESENTATION\PHOTOS\Infrastructure\Selected Photos for Brochure\general photos\20.JPG"/>
          <p:cNvPicPr>
            <a:picLocks noChangeAspect="1" noChangeArrowheads="1"/>
          </p:cNvPicPr>
          <p:nvPr/>
        </p:nvPicPr>
        <p:blipFill>
          <a:blip r:embed="rId2" cstate="print"/>
          <a:srcRect/>
          <a:stretch>
            <a:fillRect/>
          </a:stretch>
        </p:blipFill>
        <p:spPr bwMode="auto">
          <a:xfrm>
            <a:off x="1600200" y="1219200"/>
            <a:ext cx="4457700" cy="2971800"/>
          </a:xfrm>
          <a:prstGeom prst="rect">
            <a:avLst/>
          </a:prstGeom>
          <a:noFill/>
        </p:spPr>
      </p:pic>
      <p:pic>
        <p:nvPicPr>
          <p:cNvPr id="7171" name="Picture 3" descr="D:\HVBS\NBA\PRESENTATION\PHOTOS\IMG_1837.JPG"/>
          <p:cNvPicPr>
            <a:picLocks noChangeAspect="1" noChangeArrowheads="1"/>
          </p:cNvPicPr>
          <p:nvPr/>
        </p:nvPicPr>
        <p:blipFill>
          <a:blip r:embed="rId3" cstate="print"/>
          <a:srcRect/>
          <a:stretch>
            <a:fillRect/>
          </a:stretch>
        </p:blipFill>
        <p:spPr bwMode="auto">
          <a:xfrm>
            <a:off x="6096000" y="1295400"/>
            <a:ext cx="4343400" cy="2895600"/>
          </a:xfrm>
          <a:prstGeom prst="rect">
            <a:avLst/>
          </a:prstGeom>
          <a:noFill/>
        </p:spPr>
      </p:pic>
    </p:spTree>
    <p:extLst>
      <p:ext uri="{BB962C8B-B14F-4D97-AF65-F5344CB8AC3E}">
        <p14:creationId xmlns:p14="http://schemas.microsoft.com/office/powerpoint/2010/main" val="2965862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D5FB1-E780-4389-8AE1-6FB606CDDBCF}"/>
              </a:ext>
            </a:extLst>
          </p:cNvPr>
          <p:cNvSpPr>
            <a:spLocks noGrp="1"/>
          </p:cNvSpPr>
          <p:nvPr>
            <p:ph type="title"/>
          </p:nvPr>
        </p:nvSpPr>
        <p:spPr/>
        <p:txBody>
          <a:bodyPr/>
          <a:lstStyle/>
          <a:p>
            <a:r>
              <a:rPr lang="en-US" dirty="0"/>
              <a:t>STUDENT PARTICIPANTS @HAPPY VALLEY</a:t>
            </a:r>
            <a:endParaRPr lang="en-IN" dirty="0"/>
          </a:p>
        </p:txBody>
      </p:sp>
      <p:sp>
        <p:nvSpPr>
          <p:cNvPr id="3" name="Content Placeholder 2">
            <a:extLst>
              <a:ext uri="{FF2B5EF4-FFF2-40B4-BE49-F238E27FC236}">
                <a16:creationId xmlns:a16="http://schemas.microsoft.com/office/drawing/2014/main" id="{C403EF94-FFDB-4571-B8D0-3F7E3865808A}"/>
              </a:ext>
            </a:extLst>
          </p:cNvPr>
          <p:cNvSpPr>
            <a:spLocks noGrp="1"/>
          </p:cNvSpPr>
          <p:nvPr>
            <p:ph idx="1"/>
          </p:nvPr>
        </p:nvSpPr>
        <p:spPr/>
        <p:txBody>
          <a:bodyPr/>
          <a:lstStyle/>
          <a:p>
            <a:pPr marL="0" indent="0">
              <a:buNone/>
            </a:pPr>
            <a:endParaRPr lang="en-IN" dirty="0"/>
          </a:p>
        </p:txBody>
      </p:sp>
      <p:pic>
        <p:nvPicPr>
          <p:cNvPr id="4" name="Picture 4" descr="May be an image of one or more people, people standing and text that says &quot;Happy Valley BUSINESS SCHOOL flowering of minds... d Think MBA! Think Happy Valley COIMBATORE&quot;">
            <a:extLst>
              <a:ext uri="{FF2B5EF4-FFF2-40B4-BE49-F238E27FC236}">
                <a16:creationId xmlns:a16="http://schemas.microsoft.com/office/drawing/2014/main" id="{3453018B-AC2E-406D-AACC-B851318EE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6960" y="1457351"/>
            <a:ext cx="6644640" cy="5570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824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685800"/>
          </a:xfrm>
          <a:solidFill>
            <a:schemeClr val="accent3">
              <a:lumMod val="50000"/>
            </a:schemeClr>
          </a:solidFill>
        </p:spPr>
        <p:txBody>
          <a:bodyPr vert="horz" lIns="91440" tIns="45720" rIns="91440" bIns="45720" rtlCol="0" anchor="ctr">
            <a:normAutofit/>
          </a:bodyPr>
          <a:lstStyle/>
          <a:p>
            <a:r>
              <a:rPr lang="en-US" sz="4000" dirty="0">
                <a:solidFill>
                  <a:schemeClr val="bg1"/>
                </a:solidFill>
                <a:latin typeface="Century Schoolbook" pitchFamily="18" charset="0"/>
              </a:rPr>
              <a:t>Students from Batch 01</a:t>
            </a:r>
          </a:p>
        </p:txBody>
      </p:sp>
      <p:sp>
        <p:nvSpPr>
          <p:cNvPr id="4" name="Slide Number Placeholder 3"/>
          <p:cNvSpPr>
            <a:spLocks noGrp="1"/>
          </p:cNvSpPr>
          <p:nvPr>
            <p:ph type="sldNum" sz="quarter" idx="12"/>
          </p:nvPr>
        </p:nvSpPr>
        <p:spPr/>
        <p:txBody>
          <a:bodyPr/>
          <a:lstStyle/>
          <a:p>
            <a:fld id="{68031A08-0BD8-4417-AFE8-2DDC85640542}" type="slidenum">
              <a:rPr lang="en-US" smtClean="0"/>
              <a:pPr/>
              <a:t>45</a:t>
            </a:fld>
            <a:endParaRPr lang="en-US"/>
          </a:p>
        </p:txBody>
      </p:sp>
      <p:sp>
        <p:nvSpPr>
          <p:cNvPr id="7" name="TextBox 6"/>
          <p:cNvSpPr txBox="1"/>
          <p:nvPr/>
        </p:nvSpPr>
        <p:spPr>
          <a:xfrm>
            <a:off x="1752600" y="2133600"/>
            <a:ext cx="1537472" cy="369332"/>
          </a:xfrm>
          <a:prstGeom prst="rect">
            <a:avLst/>
          </a:prstGeom>
          <a:noFill/>
        </p:spPr>
        <p:txBody>
          <a:bodyPr wrap="none" rtlCol="0">
            <a:spAutoFit/>
          </a:bodyPr>
          <a:lstStyle/>
          <a:p>
            <a:r>
              <a:rPr lang="en-US" dirty="0">
                <a:latin typeface="Times New Roman" pitchFamily="18" charset="0"/>
                <a:cs typeface="Times New Roman" pitchFamily="18" charset="0"/>
              </a:rPr>
              <a:t>2007-09 Batch</a:t>
            </a:r>
          </a:p>
        </p:txBody>
      </p:sp>
      <p:sp>
        <p:nvSpPr>
          <p:cNvPr id="9" name="TextBox 8"/>
          <p:cNvSpPr txBox="1"/>
          <p:nvPr/>
        </p:nvSpPr>
        <p:spPr>
          <a:xfrm>
            <a:off x="4267200" y="2133600"/>
            <a:ext cx="1550424" cy="369332"/>
          </a:xfrm>
          <a:prstGeom prst="rect">
            <a:avLst/>
          </a:prstGeom>
          <a:noFill/>
        </p:spPr>
        <p:txBody>
          <a:bodyPr wrap="none" rtlCol="0">
            <a:spAutoFit/>
          </a:bodyPr>
          <a:lstStyle/>
          <a:p>
            <a:r>
              <a:rPr lang="en-US" dirty="0">
                <a:latin typeface="Times New Roman" pitchFamily="18" charset="0"/>
                <a:cs typeface="Times New Roman" pitchFamily="18" charset="0"/>
              </a:rPr>
              <a:t>2008-10 Batch</a:t>
            </a:r>
          </a:p>
        </p:txBody>
      </p:sp>
      <p:sp>
        <p:nvSpPr>
          <p:cNvPr id="10" name="TextBox 9"/>
          <p:cNvSpPr txBox="1"/>
          <p:nvPr/>
        </p:nvSpPr>
        <p:spPr>
          <a:xfrm>
            <a:off x="6629400" y="2133600"/>
            <a:ext cx="1541832" cy="369332"/>
          </a:xfrm>
          <a:prstGeom prst="rect">
            <a:avLst/>
          </a:prstGeom>
          <a:noFill/>
        </p:spPr>
        <p:txBody>
          <a:bodyPr wrap="none" rtlCol="0">
            <a:spAutoFit/>
          </a:bodyPr>
          <a:lstStyle/>
          <a:p>
            <a:r>
              <a:rPr lang="en-US" dirty="0">
                <a:latin typeface="Times New Roman" pitchFamily="18" charset="0"/>
                <a:cs typeface="Times New Roman" pitchFamily="18" charset="0"/>
              </a:rPr>
              <a:t>2009-11 Batch</a:t>
            </a:r>
          </a:p>
        </p:txBody>
      </p:sp>
      <p:sp>
        <p:nvSpPr>
          <p:cNvPr id="11" name="TextBox 10"/>
          <p:cNvSpPr txBox="1"/>
          <p:nvPr/>
        </p:nvSpPr>
        <p:spPr>
          <a:xfrm>
            <a:off x="9041376" y="2133600"/>
            <a:ext cx="1550424" cy="369332"/>
          </a:xfrm>
          <a:prstGeom prst="rect">
            <a:avLst/>
          </a:prstGeom>
          <a:noFill/>
        </p:spPr>
        <p:txBody>
          <a:bodyPr wrap="none" rtlCol="0">
            <a:spAutoFit/>
          </a:bodyPr>
          <a:lstStyle/>
          <a:p>
            <a:r>
              <a:rPr lang="en-US" dirty="0">
                <a:latin typeface="Times New Roman" pitchFamily="18" charset="0"/>
                <a:cs typeface="Times New Roman" pitchFamily="18" charset="0"/>
              </a:rPr>
              <a:t>2010-12 Batch</a:t>
            </a:r>
          </a:p>
        </p:txBody>
      </p:sp>
      <p:sp>
        <p:nvSpPr>
          <p:cNvPr id="12" name="TextBox 11"/>
          <p:cNvSpPr txBox="1"/>
          <p:nvPr/>
        </p:nvSpPr>
        <p:spPr>
          <a:xfrm>
            <a:off x="1752600" y="4050268"/>
            <a:ext cx="1541832" cy="369332"/>
          </a:xfrm>
          <a:prstGeom prst="rect">
            <a:avLst/>
          </a:prstGeom>
          <a:noFill/>
        </p:spPr>
        <p:txBody>
          <a:bodyPr wrap="none" rtlCol="0">
            <a:spAutoFit/>
          </a:bodyPr>
          <a:lstStyle/>
          <a:p>
            <a:r>
              <a:rPr lang="en-US" dirty="0">
                <a:latin typeface="Times New Roman" pitchFamily="18" charset="0"/>
                <a:cs typeface="Times New Roman" pitchFamily="18" charset="0"/>
              </a:rPr>
              <a:t>2011-13 Batch</a:t>
            </a:r>
          </a:p>
        </p:txBody>
      </p:sp>
      <p:sp>
        <p:nvSpPr>
          <p:cNvPr id="13" name="TextBox 12"/>
          <p:cNvSpPr txBox="1"/>
          <p:nvPr/>
        </p:nvSpPr>
        <p:spPr>
          <a:xfrm>
            <a:off x="4191000" y="4050268"/>
            <a:ext cx="1896738" cy="369332"/>
          </a:xfrm>
          <a:prstGeom prst="rect">
            <a:avLst/>
          </a:prstGeom>
          <a:noFill/>
        </p:spPr>
        <p:txBody>
          <a:bodyPr wrap="none" rtlCol="0">
            <a:spAutoFit/>
          </a:bodyPr>
          <a:lstStyle/>
          <a:p>
            <a:r>
              <a:rPr lang="en-US" dirty="0">
                <a:latin typeface="Times New Roman" pitchFamily="18" charset="0"/>
                <a:cs typeface="Times New Roman" pitchFamily="18" charset="0"/>
              </a:rPr>
              <a:t>2012-14 Batch - A</a:t>
            </a:r>
          </a:p>
        </p:txBody>
      </p:sp>
      <p:sp>
        <p:nvSpPr>
          <p:cNvPr id="14" name="TextBox 13"/>
          <p:cNvSpPr txBox="1"/>
          <p:nvPr/>
        </p:nvSpPr>
        <p:spPr>
          <a:xfrm>
            <a:off x="6705601" y="4050268"/>
            <a:ext cx="1896673" cy="369332"/>
          </a:xfrm>
          <a:prstGeom prst="rect">
            <a:avLst/>
          </a:prstGeom>
          <a:noFill/>
        </p:spPr>
        <p:txBody>
          <a:bodyPr wrap="none" rtlCol="0">
            <a:spAutoFit/>
          </a:bodyPr>
          <a:lstStyle/>
          <a:p>
            <a:r>
              <a:rPr lang="en-US" dirty="0">
                <a:latin typeface="Times New Roman" pitchFamily="18" charset="0"/>
                <a:cs typeface="Times New Roman" pitchFamily="18" charset="0"/>
              </a:rPr>
              <a:t>2012-14 Batch - B</a:t>
            </a:r>
          </a:p>
        </p:txBody>
      </p:sp>
      <p:sp>
        <p:nvSpPr>
          <p:cNvPr id="16" name="TextBox 15"/>
          <p:cNvSpPr txBox="1"/>
          <p:nvPr/>
        </p:nvSpPr>
        <p:spPr>
          <a:xfrm>
            <a:off x="8730342" y="4035754"/>
            <a:ext cx="1896738" cy="369332"/>
          </a:xfrm>
          <a:prstGeom prst="rect">
            <a:avLst/>
          </a:prstGeom>
          <a:noFill/>
        </p:spPr>
        <p:txBody>
          <a:bodyPr wrap="none" rtlCol="0">
            <a:spAutoFit/>
          </a:bodyPr>
          <a:lstStyle/>
          <a:p>
            <a:r>
              <a:rPr lang="en-US" dirty="0">
                <a:latin typeface="Times New Roman" pitchFamily="18" charset="0"/>
                <a:cs typeface="Times New Roman" pitchFamily="18" charset="0"/>
              </a:rPr>
              <a:t>2013-15 Batch - A</a:t>
            </a:r>
          </a:p>
        </p:txBody>
      </p:sp>
      <p:sp>
        <p:nvSpPr>
          <p:cNvPr id="17" name="TextBox 16"/>
          <p:cNvSpPr txBox="1"/>
          <p:nvPr/>
        </p:nvSpPr>
        <p:spPr>
          <a:xfrm>
            <a:off x="2057401" y="6172200"/>
            <a:ext cx="2050561" cy="369332"/>
          </a:xfrm>
          <a:prstGeom prst="rect">
            <a:avLst/>
          </a:prstGeom>
          <a:noFill/>
        </p:spPr>
        <p:txBody>
          <a:bodyPr wrap="none" rtlCol="0">
            <a:spAutoFit/>
          </a:bodyPr>
          <a:lstStyle/>
          <a:p>
            <a:r>
              <a:rPr lang="en-US" dirty="0">
                <a:latin typeface="Times New Roman" pitchFamily="18" charset="0"/>
                <a:cs typeface="Times New Roman" pitchFamily="18" charset="0"/>
              </a:rPr>
              <a:t>2013 – 15 Batch - B</a:t>
            </a:r>
          </a:p>
        </p:txBody>
      </p:sp>
      <p:sp>
        <p:nvSpPr>
          <p:cNvPr id="19" name="TextBox 18"/>
          <p:cNvSpPr txBox="1"/>
          <p:nvPr/>
        </p:nvSpPr>
        <p:spPr>
          <a:xfrm>
            <a:off x="4800600" y="6096000"/>
            <a:ext cx="1954446" cy="369332"/>
          </a:xfrm>
          <a:prstGeom prst="rect">
            <a:avLst/>
          </a:prstGeom>
          <a:noFill/>
        </p:spPr>
        <p:txBody>
          <a:bodyPr wrap="none" rtlCol="0">
            <a:spAutoFit/>
          </a:bodyPr>
          <a:lstStyle/>
          <a:p>
            <a:r>
              <a:rPr lang="en-US" dirty="0">
                <a:latin typeface="Times New Roman" pitchFamily="18" charset="0"/>
                <a:cs typeface="Times New Roman" pitchFamily="18" charset="0"/>
              </a:rPr>
              <a:t>2014 -16 Batch - A</a:t>
            </a:r>
          </a:p>
        </p:txBody>
      </p:sp>
      <p:sp>
        <p:nvSpPr>
          <p:cNvPr id="20" name="TextBox 19"/>
          <p:cNvSpPr txBox="1"/>
          <p:nvPr/>
        </p:nvSpPr>
        <p:spPr>
          <a:xfrm>
            <a:off x="7391401" y="6096000"/>
            <a:ext cx="1896673" cy="369332"/>
          </a:xfrm>
          <a:prstGeom prst="rect">
            <a:avLst/>
          </a:prstGeom>
          <a:noFill/>
        </p:spPr>
        <p:txBody>
          <a:bodyPr wrap="none" rtlCol="0">
            <a:spAutoFit/>
          </a:bodyPr>
          <a:lstStyle/>
          <a:p>
            <a:r>
              <a:rPr lang="en-US" dirty="0">
                <a:latin typeface="Times New Roman" pitchFamily="18" charset="0"/>
                <a:cs typeface="Times New Roman" pitchFamily="18" charset="0"/>
              </a:rPr>
              <a:t>2014-16 Batch - B</a:t>
            </a:r>
          </a:p>
        </p:txBody>
      </p:sp>
      <p:pic>
        <p:nvPicPr>
          <p:cNvPr id="66561" name="Picture 1" descr="D:\HVBS\NBA\PRESENTATION\PHOTOS\20190426_155654.jpg"/>
          <p:cNvPicPr>
            <a:picLocks noChangeAspect="1" noChangeArrowheads="1"/>
          </p:cNvPicPr>
          <p:nvPr/>
        </p:nvPicPr>
        <p:blipFill>
          <a:blip r:embed="rId2" cstate="print"/>
          <a:srcRect/>
          <a:stretch>
            <a:fillRect/>
          </a:stretch>
        </p:blipFill>
        <p:spPr bwMode="auto">
          <a:xfrm>
            <a:off x="1623038" y="738431"/>
            <a:ext cx="1958363" cy="1352635"/>
          </a:xfrm>
          <a:prstGeom prst="rect">
            <a:avLst/>
          </a:prstGeom>
          <a:noFill/>
        </p:spPr>
      </p:pic>
      <p:pic>
        <p:nvPicPr>
          <p:cNvPr id="66562" name="Picture 2" descr="D:\HVBS\NBA\PRESENTATION\PHOTOS\20190426_155705.jpg"/>
          <p:cNvPicPr>
            <a:picLocks noChangeAspect="1" noChangeArrowheads="1"/>
          </p:cNvPicPr>
          <p:nvPr/>
        </p:nvPicPr>
        <p:blipFill>
          <a:blip r:embed="rId3" cstate="print"/>
          <a:srcRect/>
          <a:stretch>
            <a:fillRect/>
          </a:stretch>
        </p:blipFill>
        <p:spPr bwMode="auto">
          <a:xfrm>
            <a:off x="4023236" y="762001"/>
            <a:ext cx="1996564" cy="1338237"/>
          </a:xfrm>
          <a:prstGeom prst="rect">
            <a:avLst/>
          </a:prstGeom>
          <a:noFill/>
        </p:spPr>
      </p:pic>
      <p:pic>
        <p:nvPicPr>
          <p:cNvPr id="66563" name="Picture 3" descr="D:\HVBS\NBA\PRESENTATION\PHOTOS\20190426_155721.jpg"/>
          <p:cNvPicPr>
            <a:picLocks noChangeAspect="1" noChangeArrowheads="1"/>
          </p:cNvPicPr>
          <p:nvPr/>
        </p:nvPicPr>
        <p:blipFill>
          <a:blip r:embed="rId4" cstate="print"/>
          <a:srcRect/>
          <a:stretch>
            <a:fillRect/>
          </a:stretch>
        </p:blipFill>
        <p:spPr bwMode="auto">
          <a:xfrm>
            <a:off x="6400801" y="762001"/>
            <a:ext cx="1912267" cy="1314851"/>
          </a:xfrm>
          <a:prstGeom prst="rect">
            <a:avLst/>
          </a:prstGeom>
          <a:noFill/>
        </p:spPr>
      </p:pic>
      <p:pic>
        <p:nvPicPr>
          <p:cNvPr id="66564" name="Picture 4" descr="D:\HVBS\NBA\PRESENTATION\PHOTOS\20190426_155734.jpg"/>
          <p:cNvPicPr>
            <a:picLocks noChangeAspect="1" noChangeArrowheads="1"/>
          </p:cNvPicPr>
          <p:nvPr/>
        </p:nvPicPr>
        <p:blipFill>
          <a:blip r:embed="rId5" cstate="print"/>
          <a:srcRect/>
          <a:stretch>
            <a:fillRect/>
          </a:stretch>
        </p:blipFill>
        <p:spPr bwMode="auto">
          <a:xfrm>
            <a:off x="8610600" y="762000"/>
            <a:ext cx="1905000" cy="1326361"/>
          </a:xfrm>
          <a:prstGeom prst="rect">
            <a:avLst/>
          </a:prstGeom>
          <a:noFill/>
        </p:spPr>
      </p:pic>
      <p:pic>
        <p:nvPicPr>
          <p:cNvPr id="66565" name="Picture 5" descr="D:\HVBS\NBA\PRESENTATION\PHOTOS\20190426_155801.jpg"/>
          <p:cNvPicPr>
            <a:picLocks noChangeAspect="1" noChangeArrowheads="1"/>
          </p:cNvPicPr>
          <p:nvPr/>
        </p:nvPicPr>
        <p:blipFill>
          <a:blip r:embed="rId6" cstate="print"/>
          <a:srcRect/>
          <a:stretch>
            <a:fillRect/>
          </a:stretch>
        </p:blipFill>
        <p:spPr bwMode="auto">
          <a:xfrm>
            <a:off x="1524000" y="2667000"/>
            <a:ext cx="2279554" cy="1288116"/>
          </a:xfrm>
          <a:prstGeom prst="rect">
            <a:avLst/>
          </a:prstGeom>
          <a:noFill/>
        </p:spPr>
      </p:pic>
      <p:pic>
        <p:nvPicPr>
          <p:cNvPr id="66566" name="Picture 6" descr="D:\HVBS\NBA\PRESENTATION\PHOTOS\20190426_155853.jpg"/>
          <p:cNvPicPr>
            <a:picLocks noChangeAspect="1" noChangeArrowheads="1"/>
          </p:cNvPicPr>
          <p:nvPr/>
        </p:nvPicPr>
        <p:blipFill>
          <a:blip r:embed="rId7" cstate="print"/>
          <a:srcRect/>
          <a:stretch>
            <a:fillRect/>
          </a:stretch>
        </p:blipFill>
        <p:spPr bwMode="auto">
          <a:xfrm>
            <a:off x="4114800" y="2667000"/>
            <a:ext cx="1868868" cy="1295400"/>
          </a:xfrm>
          <a:prstGeom prst="rect">
            <a:avLst/>
          </a:prstGeom>
          <a:noFill/>
        </p:spPr>
      </p:pic>
      <p:pic>
        <p:nvPicPr>
          <p:cNvPr id="66567" name="Picture 7" descr="D:\HVBS\NBA\PRESENTATION\PHOTOS\20190426_155903.jpg"/>
          <p:cNvPicPr>
            <a:picLocks noChangeAspect="1" noChangeArrowheads="1"/>
          </p:cNvPicPr>
          <p:nvPr/>
        </p:nvPicPr>
        <p:blipFill>
          <a:blip r:embed="rId8" cstate="print"/>
          <a:srcRect/>
          <a:stretch>
            <a:fillRect/>
          </a:stretch>
        </p:blipFill>
        <p:spPr bwMode="auto">
          <a:xfrm>
            <a:off x="6400800" y="2590800"/>
            <a:ext cx="1981200" cy="1362348"/>
          </a:xfrm>
          <a:prstGeom prst="rect">
            <a:avLst/>
          </a:prstGeom>
          <a:noFill/>
        </p:spPr>
      </p:pic>
      <p:pic>
        <p:nvPicPr>
          <p:cNvPr id="66568" name="Picture 8" descr="D:\HVBS\NBA\PRESENTATION\PHOTOS\20190427_115542.jpg"/>
          <p:cNvPicPr>
            <a:picLocks noChangeAspect="1" noChangeArrowheads="1"/>
          </p:cNvPicPr>
          <p:nvPr/>
        </p:nvPicPr>
        <p:blipFill>
          <a:blip r:embed="rId9" cstate="print"/>
          <a:srcRect/>
          <a:stretch>
            <a:fillRect/>
          </a:stretch>
        </p:blipFill>
        <p:spPr bwMode="auto">
          <a:xfrm>
            <a:off x="8653492" y="2590800"/>
            <a:ext cx="1938309" cy="1345936"/>
          </a:xfrm>
          <a:prstGeom prst="rect">
            <a:avLst/>
          </a:prstGeom>
          <a:noFill/>
        </p:spPr>
      </p:pic>
      <p:pic>
        <p:nvPicPr>
          <p:cNvPr id="66570" name="Picture 10" descr="D:\HVBS\NBA\PRESENTATION\PHOTOS\20190427_115607.jpg"/>
          <p:cNvPicPr>
            <a:picLocks noChangeAspect="1" noChangeArrowheads="1"/>
          </p:cNvPicPr>
          <p:nvPr/>
        </p:nvPicPr>
        <p:blipFill>
          <a:blip r:embed="rId10" cstate="print"/>
          <a:srcRect/>
          <a:stretch>
            <a:fillRect/>
          </a:stretch>
        </p:blipFill>
        <p:spPr bwMode="auto">
          <a:xfrm>
            <a:off x="2133600" y="4724400"/>
            <a:ext cx="1929690" cy="1335580"/>
          </a:xfrm>
          <a:prstGeom prst="rect">
            <a:avLst/>
          </a:prstGeom>
          <a:noFill/>
        </p:spPr>
      </p:pic>
      <p:pic>
        <p:nvPicPr>
          <p:cNvPr id="66571" name="Picture 11" descr="D:\HVBS\NBA\PRESENTATION\PHOTOS\20190427_115625.jpg"/>
          <p:cNvPicPr>
            <a:picLocks noGrp="1" noChangeAspect="1" noChangeArrowheads="1"/>
          </p:cNvPicPr>
          <p:nvPr>
            <p:ph idx="1"/>
          </p:nvPr>
        </p:nvPicPr>
        <p:blipFill>
          <a:blip r:embed="rId11" cstate="print"/>
          <a:srcRect/>
          <a:stretch>
            <a:fillRect/>
          </a:stretch>
        </p:blipFill>
        <p:spPr bwMode="auto">
          <a:xfrm>
            <a:off x="4724401" y="4724400"/>
            <a:ext cx="1854945" cy="1371600"/>
          </a:xfrm>
          <a:prstGeom prst="rect">
            <a:avLst/>
          </a:prstGeom>
          <a:noFill/>
        </p:spPr>
      </p:pic>
      <p:pic>
        <p:nvPicPr>
          <p:cNvPr id="66572" name="Picture 12" descr="D:\HVBS\NBA\PRESENTATION\PHOTOS\20190427_115646.jpg"/>
          <p:cNvPicPr>
            <a:picLocks noChangeAspect="1" noChangeArrowheads="1"/>
          </p:cNvPicPr>
          <p:nvPr/>
        </p:nvPicPr>
        <p:blipFill>
          <a:blip r:embed="rId12" cstate="print"/>
          <a:srcRect/>
          <a:stretch>
            <a:fillRect/>
          </a:stretch>
        </p:blipFill>
        <p:spPr bwMode="auto">
          <a:xfrm>
            <a:off x="7391400" y="4699094"/>
            <a:ext cx="1905000" cy="1396907"/>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685800"/>
          </a:xfrm>
          <a:solidFill>
            <a:schemeClr val="accent3">
              <a:lumMod val="50000"/>
            </a:schemeClr>
          </a:solidFill>
        </p:spPr>
        <p:txBody>
          <a:bodyPr vert="horz" lIns="91440" tIns="45720" rIns="91440" bIns="45720" rtlCol="0" anchor="ctr">
            <a:normAutofit/>
          </a:bodyPr>
          <a:lstStyle/>
          <a:p>
            <a:r>
              <a:rPr lang="en-US" sz="4000" dirty="0">
                <a:solidFill>
                  <a:schemeClr val="bg1"/>
                </a:solidFill>
                <a:latin typeface="Century Schoolbook" pitchFamily="18" charset="0"/>
              </a:rPr>
              <a:t>Students……..</a:t>
            </a:r>
            <a:r>
              <a:rPr lang="en-US" sz="4000" dirty="0" err="1">
                <a:solidFill>
                  <a:schemeClr val="bg1"/>
                </a:solidFill>
                <a:latin typeface="Century Schoolbook" pitchFamily="18" charset="0"/>
              </a:rPr>
              <a:t>contd</a:t>
            </a:r>
            <a:endParaRPr lang="en-US" sz="4000" dirty="0">
              <a:solidFill>
                <a:schemeClr val="bg1"/>
              </a:solidFill>
              <a:latin typeface="Century Schoolbook" pitchFamily="18" charset="0"/>
            </a:endParaRPr>
          </a:p>
        </p:txBody>
      </p:sp>
      <p:sp>
        <p:nvSpPr>
          <p:cNvPr id="4" name="Slide Number Placeholder 3"/>
          <p:cNvSpPr>
            <a:spLocks noGrp="1"/>
          </p:cNvSpPr>
          <p:nvPr>
            <p:ph type="sldNum" sz="quarter" idx="12"/>
          </p:nvPr>
        </p:nvSpPr>
        <p:spPr/>
        <p:txBody>
          <a:bodyPr/>
          <a:lstStyle/>
          <a:p>
            <a:fld id="{68031A08-0BD8-4417-AFE8-2DDC85640542}" type="slidenum">
              <a:rPr lang="en-US" smtClean="0"/>
              <a:pPr/>
              <a:t>46</a:t>
            </a:fld>
            <a:endParaRPr lang="en-US"/>
          </a:p>
        </p:txBody>
      </p:sp>
      <p:sp>
        <p:nvSpPr>
          <p:cNvPr id="13" name="TextBox 12"/>
          <p:cNvSpPr txBox="1"/>
          <p:nvPr/>
        </p:nvSpPr>
        <p:spPr>
          <a:xfrm>
            <a:off x="1905000" y="2514600"/>
            <a:ext cx="1896738" cy="369332"/>
          </a:xfrm>
          <a:prstGeom prst="rect">
            <a:avLst/>
          </a:prstGeom>
          <a:noFill/>
        </p:spPr>
        <p:txBody>
          <a:bodyPr wrap="none" rtlCol="0">
            <a:spAutoFit/>
          </a:bodyPr>
          <a:lstStyle/>
          <a:p>
            <a:r>
              <a:rPr lang="en-US" dirty="0">
                <a:latin typeface="Times New Roman" pitchFamily="18" charset="0"/>
                <a:cs typeface="Times New Roman" pitchFamily="18" charset="0"/>
              </a:rPr>
              <a:t>2015-17 Batch - A</a:t>
            </a:r>
          </a:p>
        </p:txBody>
      </p:sp>
      <p:pic>
        <p:nvPicPr>
          <p:cNvPr id="110594" name="Picture 2" descr="D:\HVBS\NBA\PRESENTATION\PHOTOS\20190427_115704.jpg"/>
          <p:cNvPicPr>
            <a:picLocks noChangeAspect="1" noChangeArrowheads="1"/>
          </p:cNvPicPr>
          <p:nvPr/>
        </p:nvPicPr>
        <p:blipFill>
          <a:blip r:embed="rId2" cstate="print"/>
          <a:srcRect/>
          <a:stretch>
            <a:fillRect/>
          </a:stretch>
        </p:blipFill>
        <p:spPr bwMode="auto">
          <a:xfrm>
            <a:off x="1752600" y="762001"/>
            <a:ext cx="2514600" cy="1773473"/>
          </a:xfrm>
          <a:prstGeom prst="rect">
            <a:avLst/>
          </a:prstGeom>
          <a:noFill/>
        </p:spPr>
      </p:pic>
      <p:pic>
        <p:nvPicPr>
          <p:cNvPr id="110595" name="Picture 3" descr="D:\HVBS\NBA\PRESENTATION\PHOTOS\20190427_115727.jpg"/>
          <p:cNvPicPr>
            <a:picLocks noChangeAspect="1" noChangeArrowheads="1"/>
          </p:cNvPicPr>
          <p:nvPr/>
        </p:nvPicPr>
        <p:blipFill>
          <a:blip r:embed="rId3" cstate="print"/>
          <a:srcRect/>
          <a:stretch>
            <a:fillRect/>
          </a:stretch>
        </p:blipFill>
        <p:spPr bwMode="auto">
          <a:xfrm>
            <a:off x="4648201" y="762000"/>
            <a:ext cx="2490537" cy="1752600"/>
          </a:xfrm>
          <a:prstGeom prst="rect">
            <a:avLst/>
          </a:prstGeom>
          <a:noFill/>
        </p:spPr>
      </p:pic>
      <p:sp>
        <p:nvSpPr>
          <p:cNvPr id="28" name="TextBox 27"/>
          <p:cNvSpPr txBox="1"/>
          <p:nvPr/>
        </p:nvSpPr>
        <p:spPr>
          <a:xfrm>
            <a:off x="4876801" y="2514600"/>
            <a:ext cx="1896673" cy="369332"/>
          </a:xfrm>
          <a:prstGeom prst="rect">
            <a:avLst/>
          </a:prstGeom>
          <a:noFill/>
        </p:spPr>
        <p:txBody>
          <a:bodyPr wrap="none" rtlCol="0">
            <a:spAutoFit/>
          </a:bodyPr>
          <a:lstStyle/>
          <a:p>
            <a:r>
              <a:rPr lang="en-US" dirty="0">
                <a:latin typeface="Times New Roman" pitchFamily="18" charset="0"/>
                <a:cs typeface="Times New Roman" pitchFamily="18" charset="0"/>
              </a:rPr>
              <a:t>2015-17 Batch - B</a:t>
            </a:r>
          </a:p>
        </p:txBody>
      </p:sp>
      <p:pic>
        <p:nvPicPr>
          <p:cNvPr id="110596" name="Picture 4" descr="D:\HVBS\NBA\PRESENTATION\PHOTOS\20190427_115823.jpg"/>
          <p:cNvPicPr>
            <a:picLocks noChangeAspect="1" noChangeArrowheads="1"/>
          </p:cNvPicPr>
          <p:nvPr/>
        </p:nvPicPr>
        <p:blipFill>
          <a:blip r:embed="rId4" cstate="print"/>
          <a:srcRect/>
          <a:stretch>
            <a:fillRect/>
          </a:stretch>
        </p:blipFill>
        <p:spPr bwMode="auto">
          <a:xfrm>
            <a:off x="7467600" y="762000"/>
            <a:ext cx="2908198" cy="1752600"/>
          </a:xfrm>
          <a:prstGeom prst="rect">
            <a:avLst/>
          </a:prstGeom>
          <a:noFill/>
        </p:spPr>
      </p:pic>
      <p:sp>
        <p:nvSpPr>
          <p:cNvPr id="30" name="TextBox 29"/>
          <p:cNvSpPr txBox="1"/>
          <p:nvPr/>
        </p:nvSpPr>
        <p:spPr>
          <a:xfrm>
            <a:off x="8001000" y="2514600"/>
            <a:ext cx="1896738" cy="369332"/>
          </a:xfrm>
          <a:prstGeom prst="rect">
            <a:avLst/>
          </a:prstGeom>
          <a:noFill/>
        </p:spPr>
        <p:txBody>
          <a:bodyPr wrap="none" rtlCol="0">
            <a:spAutoFit/>
          </a:bodyPr>
          <a:lstStyle/>
          <a:p>
            <a:r>
              <a:rPr lang="en-US" dirty="0">
                <a:latin typeface="Times New Roman" pitchFamily="18" charset="0"/>
                <a:cs typeface="Times New Roman" pitchFamily="18" charset="0"/>
              </a:rPr>
              <a:t>2016-18 Batch - A</a:t>
            </a:r>
          </a:p>
        </p:txBody>
      </p:sp>
      <p:pic>
        <p:nvPicPr>
          <p:cNvPr id="110597" name="Picture 5" descr="D:\HVBS\NBA\PRESENTATION\PHOTOS\20190427_115845.jpg"/>
          <p:cNvPicPr>
            <a:picLocks noChangeAspect="1" noChangeArrowheads="1"/>
          </p:cNvPicPr>
          <p:nvPr/>
        </p:nvPicPr>
        <p:blipFill>
          <a:blip r:embed="rId5" cstate="print"/>
          <a:srcRect/>
          <a:stretch>
            <a:fillRect/>
          </a:stretch>
        </p:blipFill>
        <p:spPr bwMode="auto">
          <a:xfrm>
            <a:off x="1752601" y="2971801"/>
            <a:ext cx="2514600" cy="1550333"/>
          </a:xfrm>
          <a:prstGeom prst="rect">
            <a:avLst/>
          </a:prstGeom>
          <a:noFill/>
        </p:spPr>
      </p:pic>
      <p:sp>
        <p:nvSpPr>
          <p:cNvPr id="33" name="Rectangle 32"/>
          <p:cNvSpPr/>
          <p:nvPr/>
        </p:nvSpPr>
        <p:spPr>
          <a:xfrm>
            <a:off x="2057401" y="4572000"/>
            <a:ext cx="2050561" cy="369332"/>
          </a:xfrm>
          <a:prstGeom prst="rect">
            <a:avLst/>
          </a:prstGeom>
        </p:spPr>
        <p:txBody>
          <a:bodyPr wrap="none">
            <a:spAutoFit/>
          </a:bodyPr>
          <a:lstStyle/>
          <a:p>
            <a:r>
              <a:rPr lang="en-US" dirty="0">
                <a:latin typeface="Times New Roman" pitchFamily="18" charset="0"/>
                <a:cs typeface="Times New Roman" pitchFamily="18" charset="0"/>
              </a:rPr>
              <a:t>2016 – 18 Batch - B</a:t>
            </a:r>
          </a:p>
        </p:txBody>
      </p:sp>
      <p:pic>
        <p:nvPicPr>
          <p:cNvPr id="110598" name="Picture 6" descr="D:\HVBS\NBA\PRESENTATION\PHOTOS\20190427_115903.jpg"/>
          <p:cNvPicPr>
            <a:picLocks noChangeAspect="1" noChangeArrowheads="1"/>
          </p:cNvPicPr>
          <p:nvPr/>
        </p:nvPicPr>
        <p:blipFill>
          <a:blip r:embed="rId6" cstate="print"/>
          <a:srcRect/>
          <a:stretch>
            <a:fillRect/>
          </a:stretch>
        </p:blipFill>
        <p:spPr bwMode="auto">
          <a:xfrm>
            <a:off x="4648200" y="2971800"/>
            <a:ext cx="2514600" cy="1600200"/>
          </a:xfrm>
          <a:prstGeom prst="rect">
            <a:avLst/>
          </a:prstGeom>
          <a:noFill/>
        </p:spPr>
      </p:pic>
      <p:sp>
        <p:nvSpPr>
          <p:cNvPr id="35" name="Rectangle 34"/>
          <p:cNvSpPr/>
          <p:nvPr/>
        </p:nvSpPr>
        <p:spPr>
          <a:xfrm>
            <a:off x="4800601" y="4572000"/>
            <a:ext cx="2050561" cy="369332"/>
          </a:xfrm>
          <a:prstGeom prst="rect">
            <a:avLst/>
          </a:prstGeom>
        </p:spPr>
        <p:txBody>
          <a:bodyPr wrap="none">
            <a:spAutoFit/>
          </a:bodyPr>
          <a:lstStyle/>
          <a:p>
            <a:r>
              <a:rPr lang="en-US" dirty="0">
                <a:latin typeface="Times New Roman" pitchFamily="18" charset="0"/>
                <a:cs typeface="Times New Roman" pitchFamily="18" charset="0"/>
              </a:rPr>
              <a:t>2017 – 19 Batch - A</a:t>
            </a:r>
          </a:p>
        </p:txBody>
      </p:sp>
      <p:pic>
        <p:nvPicPr>
          <p:cNvPr id="110599" name="Picture 7" descr="D:\HVBS\NBA\PRESENTATION\PHOTOS\20190427_115915.jpg"/>
          <p:cNvPicPr>
            <a:picLocks noChangeAspect="1" noChangeArrowheads="1"/>
          </p:cNvPicPr>
          <p:nvPr/>
        </p:nvPicPr>
        <p:blipFill>
          <a:blip r:embed="rId7" cstate="print"/>
          <a:srcRect/>
          <a:stretch>
            <a:fillRect/>
          </a:stretch>
        </p:blipFill>
        <p:spPr bwMode="auto">
          <a:xfrm>
            <a:off x="7467601" y="2895601"/>
            <a:ext cx="2896729" cy="1705446"/>
          </a:xfrm>
          <a:prstGeom prst="rect">
            <a:avLst/>
          </a:prstGeom>
          <a:noFill/>
        </p:spPr>
      </p:pic>
      <p:sp>
        <p:nvSpPr>
          <p:cNvPr id="37" name="Rectangle 36"/>
          <p:cNvSpPr/>
          <p:nvPr/>
        </p:nvSpPr>
        <p:spPr>
          <a:xfrm>
            <a:off x="8001001" y="4572000"/>
            <a:ext cx="2050561" cy="369332"/>
          </a:xfrm>
          <a:prstGeom prst="rect">
            <a:avLst/>
          </a:prstGeom>
        </p:spPr>
        <p:txBody>
          <a:bodyPr wrap="none">
            <a:spAutoFit/>
          </a:bodyPr>
          <a:lstStyle/>
          <a:p>
            <a:r>
              <a:rPr lang="en-US" dirty="0">
                <a:latin typeface="Times New Roman" pitchFamily="18" charset="0"/>
                <a:cs typeface="Times New Roman" pitchFamily="18" charset="0"/>
              </a:rPr>
              <a:t>2018 – 20 Batch - B</a:t>
            </a:r>
          </a:p>
        </p:txBody>
      </p:sp>
      <p:pic>
        <p:nvPicPr>
          <p:cNvPr id="110600" name="Picture 8" descr="D:\HVBS\NBA\PRESENTATION\PHOTOS\20190427_115959.jpg"/>
          <p:cNvPicPr>
            <a:picLocks noChangeAspect="1" noChangeArrowheads="1"/>
          </p:cNvPicPr>
          <p:nvPr/>
        </p:nvPicPr>
        <p:blipFill>
          <a:blip r:embed="rId8" cstate="print"/>
          <a:srcRect/>
          <a:stretch>
            <a:fillRect/>
          </a:stretch>
        </p:blipFill>
        <p:spPr bwMode="auto">
          <a:xfrm>
            <a:off x="3572329" y="5029200"/>
            <a:ext cx="2438400" cy="1459338"/>
          </a:xfrm>
          <a:prstGeom prst="rect">
            <a:avLst/>
          </a:prstGeom>
          <a:noFill/>
        </p:spPr>
      </p:pic>
      <p:sp>
        <p:nvSpPr>
          <p:cNvPr id="39" name="Rectangle 38"/>
          <p:cNvSpPr/>
          <p:nvPr/>
        </p:nvSpPr>
        <p:spPr>
          <a:xfrm>
            <a:off x="3429000" y="6400800"/>
            <a:ext cx="2050626" cy="369332"/>
          </a:xfrm>
          <a:prstGeom prst="rect">
            <a:avLst/>
          </a:prstGeom>
        </p:spPr>
        <p:txBody>
          <a:bodyPr wrap="none">
            <a:spAutoFit/>
          </a:bodyPr>
          <a:lstStyle/>
          <a:p>
            <a:r>
              <a:rPr lang="en-US" dirty="0">
                <a:latin typeface="Times New Roman" pitchFamily="18" charset="0"/>
                <a:cs typeface="Times New Roman" pitchFamily="18" charset="0"/>
              </a:rPr>
              <a:t>2018 – 20 Batch - A</a:t>
            </a:r>
          </a:p>
        </p:txBody>
      </p:sp>
      <p:sp>
        <p:nvSpPr>
          <p:cNvPr id="40" name="Rectangle 39"/>
          <p:cNvSpPr/>
          <p:nvPr/>
        </p:nvSpPr>
        <p:spPr>
          <a:xfrm>
            <a:off x="7315201" y="6423352"/>
            <a:ext cx="2050561" cy="369332"/>
          </a:xfrm>
          <a:prstGeom prst="rect">
            <a:avLst/>
          </a:prstGeom>
        </p:spPr>
        <p:txBody>
          <a:bodyPr wrap="none">
            <a:spAutoFit/>
          </a:bodyPr>
          <a:lstStyle/>
          <a:p>
            <a:r>
              <a:rPr lang="en-US" dirty="0">
                <a:latin typeface="Times New Roman" pitchFamily="18" charset="0"/>
                <a:cs typeface="Times New Roman" pitchFamily="18" charset="0"/>
              </a:rPr>
              <a:t>2018 – 20 Batch - B</a:t>
            </a:r>
          </a:p>
        </p:txBody>
      </p:sp>
      <p:pic>
        <p:nvPicPr>
          <p:cNvPr id="110601" name="Picture 9" descr="D:\HVBS\NBA\PRESENTATION\PHOTOS\20190427_115941.jpg"/>
          <p:cNvPicPr>
            <a:picLocks noChangeAspect="1" noChangeArrowheads="1"/>
          </p:cNvPicPr>
          <p:nvPr/>
        </p:nvPicPr>
        <p:blipFill>
          <a:blip r:embed="rId9" cstate="print"/>
          <a:srcRect/>
          <a:stretch>
            <a:fillRect/>
          </a:stretch>
        </p:blipFill>
        <p:spPr bwMode="auto">
          <a:xfrm>
            <a:off x="7144656" y="4970242"/>
            <a:ext cx="2362200" cy="1461355"/>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2BC8-BADD-463D-B2AD-F6227BA735D0}"/>
              </a:ext>
            </a:extLst>
          </p:cNvPr>
          <p:cNvSpPr>
            <a:spLocks noGrp="1"/>
          </p:cNvSpPr>
          <p:nvPr>
            <p:ph type="title"/>
          </p:nvPr>
        </p:nvSpPr>
        <p:spPr/>
        <p:txBody>
          <a:bodyPr/>
          <a:lstStyle/>
          <a:p>
            <a:r>
              <a:rPr lang="en-US" dirty="0"/>
              <a:t>	2019-21				2020-22</a:t>
            </a:r>
            <a:endParaRPr lang="en-IN" dirty="0"/>
          </a:p>
        </p:txBody>
      </p:sp>
      <p:pic>
        <p:nvPicPr>
          <p:cNvPr id="6" name="Content Placeholder 5">
            <a:extLst>
              <a:ext uri="{FF2B5EF4-FFF2-40B4-BE49-F238E27FC236}">
                <a16:creationId xmlns:a16="http://schemas.microsoft.com/office/drawing/2014/main" id="{D277C885-BC1E-49B1-A38C-4A20986A2F8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3721" y="4333934"/>
            <a:ext cx="4526279" cy="2524066"/>
          </a:xfrm>
        </p:spPr>
      </p:pic>
      <p:pic>
        <p:nvPicPr>
          <p:cNvPr id="8" name="Content Placeholder 7">
            <a:extLst>
              <a:ext uri="{FF2B5EF4-FFF2-40B4-BE49-F238E27FC236}">
                <a16:creationId xmlns:a16="http://schemas.microsoft.com/office/drawing/2014/main" id="{84B6ECE1-B04E-4285-90B2-21E0EE60759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9113" y="1448385"/>
            <a:ext cx="4343872" cy="2371775"/>
          </a:xfrm>
        </p:spPr>
      </p:pic>
      <p:pic>
        <p:nvPicPr>
          <p:cNvPr id="10" name="Picture 9">
            <a:extLst>
              <a:ext uri="{FF2B5EF4-FFF2-40B4-BE49-F238E27FC236}">
                <a16:creationId xmlns:a16="http://schemas.microsoft.com/office/drawing/2014/main" id="{ACAC0D25-F0DA-43E3-A5B1-25B38B53E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6970" y="1448384"/>
            <a:ext cx="4964950" cy="2371776"/>
          </a:xfrm>
          <a:prstGeom prst="rect">
            <a:avLst/>
          </a:prstGeom>
        </p:spPr>
      </p:pic>
      <p:pic>
        <p:nvPicPr>
          <p:cNvPr id="12" name="Picture 11">
            <a:extLst>
              <a:ext uri="{FF2B5EF4-FFF2-40B4-BE49-F238E27FC236}">
                <a16:creationId xmlns:a16="http://schemas.microsoft.com/office/drawing/2014/main" id="{86C3F3CC-8F0F-49BD-852D-2E6364BED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1672" y="3909378"/>
            <a:ext cx="4964949" cy="2816542"/>
          </a:xfrm>
          <a:prstGeom prst="rect">
            <a:avLst/>
          </a:prstGeom>
        </p:spPr>
      </p:pic>
    </p:spTree>
    <p:extLst>
      <p:ext uri="{BB962C8B-B14F-4D97-AF65-F5344CB8AC3E}">
        <p14:creationId xmlns:p14="http://schemas.microsoft.com/office/powerpoint/2010/main" val="1274673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6C4D-8369-49A1-A009-CC3225AD7A9A}"/>
              </a:ext>
            </a:extLst>
          </p:cNvPr>
          <p:cNvSpPr>
            <a:spLocks noGrp="1"/>
          </p:cNvSpPr>
          <p:nvPr>
            <p:ph type="title"/>
          </p:nvPr>
        </p:nvSpPr>
        <p:spPr>
          <a:solidFill>
            <a:schemeClr val="accent2">
              <a:lumMod val="20000"/>
              <a:lumOff val="80000"/>
            </a:schemeClr>
          </a:solidFill>
        </p:spPr>
        <p:txBody>
          <a:bodyPr/>
          <a:lstStyle/>
          <a:p>
            <a:r>
              <a:rPr lang="en-US" b="1" dirty="0"/>
              <a:t>STUDENT DIVERSITY </a:t>
            </a:r>
            <a:endParaRPr lang="en-IN" b="1" dirty="0"/>
          </a:p>
        </p:txBody>
      </p:sp>
      <p:pic>
        <p:nvPicPr>
          <p:cNvPr id="5122" name="Picture 2" descr="Happy Onam 2015 Best WhatsApp Status, WhatsApp DP and Messages – WhatsApp  Onam 2015 Collection">
            <a:extLst>
              <a:ext uri="{FF2B5EF4-FFF2-40B4-BE49-F238E27FC236}">
                <a16:creationId xmlns:a16="http://schemas.microsoft.com/office/drawing/2014/main" id="{18A82276-A478-4FF7-8857-C7E5460E58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0479" y="1253331"/>
            <a:ext cx="4581521" cy="30487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o photo description available.">
            <a:extLst>
              <a:ext uri="{FF2B5EF4-FFF2-40B4-BE49-F238E27FC236}">
                <a16:creationId xmlns:a16="http://schemas.microsoft.com/office/drawing/2014/main" id="{F0214210-5FB7-415E-98F0-0DF36105F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2125"/>
            <a:ext cx="3833813" cy="25558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o photo description available.">
            <a:extLst>
              <a:ext uri="{FF2B5EF4-FFF2-40B4-BE49-F238E27FC236}">
                <a16:creationId xmlns:a16="http://schemas.microsoft.com/office/drawing/2014/main" id="{801D8812-55E2-41CF-8D1F-3AE72D107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533" y="2555875"/>
            <a:ext cx="4111946" cy="288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267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8FEC-FFED-4A66-94B7-8EBAF5669CDC}"/>
              </a:ext>
            </a:extLst>
          </p:cNvPr>
          <p:cNvSpPr>
            <a:spLocks noGrp="1"/>
          </p:cNvSpPr>
          <p:nvPr>
            <p:ph type="title"/>
          </p:nvPr>
        </p:nvSpPr>
        <p:spPr>
          <a:xfrm>
            <a:off x="838200" y="144598"/>
            <a:ext cx="10515600" cy="486998"/>
          </a:xfrm>
        </p:spPr>
        <p:txBody>
          <a:bodyPr>
            <a:normAutofit fontScale="90000"/>
          </a:bodyPr>
          <a:lstStyle/>
          <a:p>
            <a:pPr algn="ctr"/>
            <a:r>
              <a:rPr lang="en-IN" dirty="0"/>
              <a:t>Students Intake &amp; Diversity</a:t>
            </a:r>
          </a:p>
        </p:txBody>
      </p:sp>
      <p:graphicFrame>
        <p:nvGraphicFramePr>
          <p:cNvPr id="4" name="Content Placeholder 3">
            <a:extLst>
              <a:ext uri="{FF2B5EF4-FFF2-40B4-BE49-F238E27FC236}">
                <a16:creationId xmlns:a16="http://schemas.microsoft.com/office/drawing/2014/main" id="{0FAF2F21-8960-42FC-8C2C-EDAF7378FE14}"/>
              </a:ext>
            </a:extLst>
          </p:cNvPr>
          <p:cNvGraphicFramePr>
            <a:graphicFrameLocks noGrp="1"/>
          </p:cNvGraphicFramePr>
          <p:nvPr>
            <p:ph idx="1"/>
            <p:extLst>
              <p:ext uri="{D42A27DB-BD31-4B8C-83A1-F6EECF244321}">
                <p14:modId xmlns:p14="http://schemas.microsoft.com/office/powerpoint/2010/main" val="2876048297"/>
              </p:ext>
            </p:extLst>
          </p:nvPr>
        </p:nvGraphicFramePr>
        <p:xfrm>
          <a:off x="339363" y="735292"/>
          <a:ext cx="11632676" cy="5764379"/>
        </p:xfrm>
        <a:graphic>
          <a:graphicData uri="http://schemas.openxmlformats.org/drawingml/2006/table">
            <a:tbl>
              <a:tblPr firstRow="1" firstCol="1" bandRow="1">
                <a:tableStyleId>{5940675A-B579-460E-94D1-54222C63F5DA}</a:tableStyleId>
              </a:tblPr>
              <a:tblGrid>
                <a:gridCol w="1469813">
                  <a:extLst>
                    <a:ext uri="{9D8B030D-6E8A-4147-A177-3AD203B41FA5}">
                      <a16:colId xmlns:a16="http://schemas.microsoft.com/office/drawing/2014/main" val="4087161695"/>
                    </a:ext>
                  </a:extLst>
                </a:gridCol>
                <a:gridCol w="1141659">
                  <a:extLst>
                    <a:ext uri="{9D8B030D-6E8A-4147-A177-3AD203B41FA5}">
                      <a16:colId xmlns:a16="http://schemas.microsoft.com/office/drawing/2014/main" val="1949840405"/>
                    </a:ext>
                  </a:extLst>
                </a:gridCol>
                <a:gridCol w="435534">
                  <a:extLst>
                    <a:ext uri="{9D8B030D-6E8A-4147-A177-3AD203B41FA5}">
                      <a16:colId xmlns:a16="http://schemas.microsoft.com/office/drawing/2014/main" val="3423576512"/>
                    </a:ext>
                  </a:extLst>
                </a:gridCol>
                <a:gridCol w="915735">
                  <a:extLst>
                    <a:ext uri="{9D8B030D-6E8A-4147-A177-3AD203B41FA5}">
                      <a16:colId xmlns:a16="http://schemas.microsoft.com/office/drawing/2014/main" val="682589908"/>
                    </a:ext>
                  </a:extLst>
                </a:gridCol>
                <a:gridCol w="189432">
                  <a:extLst>
                    <a:ext uri="{9D8B030D-6E8A-4147-A177-3AD203B41FA5}">
                      <a16:colId xmlns:a16="http://schemas.microsoft.com/office/drawing/2014/main" val="60069232"/>
                    </a:ext>
                  </a:extLst>
                </a:gridCol>
                <a:gridCol w="1209526">
                  <a:extLst>
                    <a:ext uri="{9D8B030D-6E8A-4147-A177-3AD203B41FA5}">
                      <a16:colId xmlns:a16="http://schemas.microsoft.com/office/drawing/2014/main" val="2902907664"/>
                    </a:ext>
                  </a:extLst>
                </a:gridCol>
                <a:gridCol w="1209526">
                  <a:extLst>
                    <a:ext uri="{9D8B030D-6E8A-4147-A177-3AD203B41FA5}">
                      <a16:colId xmlns:a16="http://schemas.microsoft.com/office/drawing/2014/main" val="3074539295"/>
                    </a:ext>
                  </a:extLst>
                </a:gridCol>
                <a:gridCol w="1140801">
                  <a:extLst>
                    <a:ext uri="{9D8B030D-6E8A-4147-A177-3AD203B41FA5}">
                      <a16:colId xmlns:a16="http://schemas.microsoft.com/office/drawing/2014/main" val="1722377551"/>
                    </a:ext>
                  </a:extLst>
                </a:gridCol>
                <a:gridCol w="1140801">
                  <a:extLst>
                    <a:ext uri="{9D8B030D-6E8A-4147-A177-3AD203B41FA5}">
                      <a16:colId xmlns:a16="http://schemas.microsoft.com/office/drawing/2014/main" val="3688081801"/>
                    </a:ext>
                  </a:extLst>
                </a:gridCol>
                <a:gridCol w="927763">
                  <a:extLst>
                    <a:ext uri="{9D8B030D-6E8A-4147-A177-3AD203B41FA5}">
                      <a16:colId xmlns:a16="http://schemas.microsoft.com/office/drawing/2014/main" val="3564893832"/>
                    </a:ext>
                  </a:extLst>
                </a:gridCol>
                <a:gridCol w="926043">
                  <a:extLst>
                    <a:ext uri="{9D8B030D-6E8A-4147-A177-3AD203B41FA5}">
                      <a16:colId xmlns:a16="http://schemas.microsoft.com/office/drawing/2014/main" val="1246643485"/>
                    </a:ext>
                  </a:extLst>
                </a:gridCol>
                <a:gridCol w="926043">
                  <a:extLst>
                    <a:ext uri="{9D8B030D-6E8A-4147-A177-3AD203B41FA5}">
                      <a16:colId xmlns:a16="http://schemas.microsoft.com/office/drawing/2014/main" val="2367995861"/>
                    </a:ext>
                  </a:extLst>
                </a:gridCol>
              </a:tblGrid>
              <a:tr h="275312">
                <a:tc rowSpan="2">
                  <a:txBody>
                    <a:bodyPr/>
                    <a:lstStyle/>
                    <a:p>
                      <a:pPr marR="45720" algn="ctr">
                        <a:lnSpc>
                          <a:spcPct val="150000"/>
                        </a:lnSpc>
                        <a:spcAft>
                          <a:spcPts val="1000"/>
                        </a:spcAft>
                        <a:tabLst>
                          <a:tab pos="285750" algn="l"/>
                        </a:tabLst>
                      </a:pPr>
                      <a:r>
                        <a:rPr lang="en-US" sz="1400" b="1" dirty="0">
                          <a:effectLst/>
                        </a:rPr>
                        <a:t>Year</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rowSpan="2">
                  <a:txBody>
                    <a:bodyPr/>
                    <a:lstStyle/>
                    <a:p>
                      <a:pPr algn="ctr">
                        <a:lnSpc>
                          <a:spcPct val="150000"/>
                        </a:lnSpc>
                        <a:spcAft>
                          <a:spcPts val="1000"/>
                        </a:spcAft>
                      </a:pPr>
                      <a:r>
                        <a:rPr lang="en-US" sz="1400" b="1" dirty="0">
                          <a:effectLst/>
                        </a:rPr>
                        <a:t>Sanctioned</a:t>
                      </a:r>
                      <a:endParaRPr lang="en-IN" sz="1600" b="1" dirty="0">
                        <a:effectLst/>
                      </a:endParaRPr>
                    </a:p>
                    <a:p>
                      <a:pPr marR="45720" algn="ctr">
                        <a:lnSpc>
                          <a:spcPct val="150000"/>
                        </a:lnSpc>
                        <a:spcAft>
                          <a:spcPts val="1000"/>
                        </a:spcAft>
                        <a:tabLst>
                          <a:tab pos="285750" algn="l"/>
                        </a:tabLst>
                      </a:pPr>
                      <a:r>
                        <a:rPr lang="en-US" sz="1400" b="1" dirty="0">
                          <a:effectLst/>
                        </a:rPr>
                        <a:t>Intake</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rowSpan="2">
                  <a:txBody>
                    <a:bodyPr/>
                    <a:lstStyle/>
                    <a:p>
                      <a:pPr marR="45720" algn="ctr">
                        <a:lnSpc>
                          <a:spcPct val="150000"/>
                        </a:lnSpc>
                        <a:spcAft>
                          <a:spcPts val="1000"/>
                        </a:spcAft>
                        <a:tabLst>
                          <a:tab pos="285750" algn="l"/>
                        </a:tabLst>
                      </a:pPr>
                      <a:r>
                        <a:rPr lang="en-US" sz="1400" b="1" dirty="0">
                          <a:effectLst/>
                        </a:rPr>
                        <a:t>Gender </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vert="vert270" anchor="ctr"/>
                </a:tc>
                <a:tc>
                  <a:txBody>
                    <a:bodyPr/>
                    <a:lstStyle/>
                    <a:p>
                      <a:pPr marR="45720" algn="ctr">
                        <a:lnSpc>
                          <a:spcPct val="150000"/>
                        </a:lnSpc>
                        <a:spcAft>
                          <a:spcPts val="1000"/>
                        </a:spcAft>
                        <a:tabLst>
                          <a:tab pos="285750" algn="l"/>
                        </a:tabLst>
                      </a:pPr>
                      <a:r>
                        <a:rPr lang="en-US" sz="1100">
                          <a:effectLst/>
                        </a:rPr>
                        <a:t> </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gridSpan="8">
                  <a:txBody>
                    <a:bodyPr/>
                    <a:lstStyle/>
                    <a:p>
                      <a:pPr marR="45720" algn="ctr">
                        <a:lnSpc>
                          <a:spcPct val="150000"/>
                        </a:lnSpc>
                        <a:spcAft>
                          <a:spcPts val="1000"/>
                        </a:spcAft>
                        <a:tabLst>
                          <a:tab pos="285750" algn="l"/>
                        </a:tabLst>
                      </a:pPr>
                      <a:r>
                        <a:rPr lang="en-US" sz="1400" b="1" dirty="0">
                          <a:effectLst/>
                        </a:rPr>
                        <a:t>No. of students admitted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465555895"/>
                  </a:ext>
                </a:extLst>
              </a:tr>
              <a:tr h="694028">
                <a:tc vMerge="1">
                  <a:txBody>
                    <a:bodyPr/>
                    <a:lstStyle/>
                    <a:p>
                      <a:endParaRPr lang="en-IN"/>
                    </a:p>
                  </a:txBody>
                  <a:tcPr/>
                </a:tc>
                <a:tc vMerge="1">
                  <a:txBody>
                    <a:bodyPr/>
                    <a:lstStyle/>
                    <a:p>
                      <a:endParaRPr lang="en-IN"/>
                    </a:p>
                  </a:txBody>
                  <a:tcPr/>
                </a:tc>
                <a:tc vMerge="1">
                  <a:txBody>
                    <a:bodyPr/>
                    <a:lstStyle/>
                    <a:p>
                      <a:endParaRPr lang="en-IN"/>
                    </a:p>
                  </a:txBody>
                  <a:tcPr/>
                </a:tc>
                <a:tc gridSpan="2">
                  <a:txBody>
                    <a:bodyPr/>
                    <a:lstStyle/>
                    <a:p>
                      <a:pPr algn="ctr">
                        <a:lnSpc>
                          <a:spcPct val="150000"/>
                        </a:lnSpc>
                        <a:spcAft>
                          <a:spcPts val="1000"/>
                        </a:spcAft>
                      </a:pPr>
                      <a:r>
                        <a:rPr lang="en-US" sz="1400" b="1" dirty="0">
                          <a:effectLst/>
                        </a:rPr>
                        <a:t>Within</a:t>
                      </a:r>
                      <a:endParaRPr lang="en-IN" sz="1600" b="1" dirty="0">
                        <a:effectLst/>
                      </a:endParaRPr>
                    </a:p>
                    <a:p>
                      <a:pPr marR="45720" algn="ctr">
                        <a:lnSpc>
                          <a:spcPct val="150000"/>
                        </a:lnSpc>
                        <a:spcAft>
                          <a:spcPts val="1000"/>
                        </a:spcAft>
                        <a:tabLst>
                          <a:tab pos="285750" algn="l"/>
                        </a:tabLst>
                      </a:pPr>
                      <a:r>
                        <a:rPr lang="en-US" sz="1400" b="1" dirty="0">
                          <a:effectLst/>
                        </a:rPr>
                        <a:t>State</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solidFill>
                      <a:schemeClr val="accent2">
                        <a:lumMod val="20000"/>
                        <a:lumOff val="80000"/>
                      </a:schemeClr>
                    </a:solidFill>
                  </a:tcPr>
                </a:tc>
                <a:tc hMerge="1">
                  <a:txBody>
                    <a:bodyPr/>
                    <a:lstStyle/>
                    <a:p>
                      <a:endParaRPr lang="en-IN"/>
                    </a:p>
                  </a:txBody>
                  <a:tcPr/>
                </a:tc>
                <a:tc>
                  <a:txBody>
                    <a:bodyPr/>
                    <a:lstStyle/>
                    <a:p>
                      <a:pPr algn="ctr">
                        <a:lnSpc>
                          <a:spcPct val="150000"/>
                        </a:lnSpc>
                        <a:spcAft>
                          <a:spcPts val="1000"/>
                        </a:spcAft>
                      </a:pPr>
                      <a:r>
                        <a:rPr lang="en-US" sz="1400" b="1" dirty="0">
                          <a:effectLst/>
                        </a:rPr>
                        <a:t>Outside</a:t>
                      </a:r>
                      <a:endParaRPr lang="en-IN" sz="1600" b="1" dirty="0">
                        <a:effectLst/>
                      </a:endParaRPr>
                    </a:p>
                    <a:p>
                      <a:pPr marR="45720" algn="ctr">
                        <a:lnSpc>
                          <a:spcPct val="150000"/>
                        </a:lnSpc>
                        <a:spcAft>
                          <a:spcPts val="1000"/>
                        </a:spcAft>
                        <a:tabLst>
                          <a:tab pos="285750" algn="l"/>
                        </a:tabLst>
                      </a:pPr>
                      <a:r>
                        <a:rPr lang="en-US" sz="1400" b="1" dirty="0">
                          <a:effectLst/>
                        </a:rPr>
                        <a:t>State</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solidFill>
                      <a:schemeClr val="accent2">
                        <a:lumMod val="20000"/>
                        <a:lumOff val="80000"/>
                      </a:schemeClr>
                    </a:solidFill>
                  </a:tcPr>
                </a:tc>
                <a:tc>
                  <a:txBody>
                    <a:bodyPr/>
                    <a:lstStyle/>
                    <a:p>
                      <a:pPr algn="ctr">
                        <a:lnSpc>
                          <a:spcPct val="150000"/>
                        </a:lnSpc>
                        <a:spcAft>
                          <a:spcPts val="1000"/>
                        </a:spcAft>
                      </a:pPr>
                      <a:r>
                        <a:rPr lang="en-US" sz="1400" b="1" dirty="0">
                          <a:effectLst/>
                        </a:rPr>
                        <a:t>Other</a:t>
                      </a:r>
                      <a:endParaRPr lang="en-IN" sz="1600" b="1" dirty="0">
                        <a:effectLst/>
                      </a:endParaRPr>
                    </a:p>
                    <a:p>
                      <a:pPr marR="45720" algn="ctr">
                        <a:lnSpc>
                          <a:spcPct val="150000"/>
                        </a:lnSpc>
                        <a:spcAft>
                          <a:spcPts val="1000"/>
                        </a:spcAft>
                        <a:tabLst>
                          <a:tab pos="285750" algn="l"/>
                        </a:tabLst>
                      </a:pPr>
                      <a:r>
                        <a:rPr lang="en-US" sz="1400" b="1" dirty="0">
                          <a:effectLst/>
                        </a:rPr>
                        <a:t>Country</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solidFill>
                      <a:schemeClr val="accent2">
                        <a:lumMod val="20000"/>
                        <a:lumOff val="80000"/>
                      </a:schemeClr>
                    </a:solidFill>
                  </a:tcPr>
                </a:tc>
                <a:tc>
                  <a:txBody>
                    <a:bodyPr/>
                    <a:lstStyle/>
                    <a:p>
                      <a:pPr algn="ctr">
                        <a:lnSpc>
                          <a:spcPct val="150000"/>
                        </a:lnSpc>
                        <a:spcAft>
                          <a:spcPts val="1000"/>
                        </a:spcAft>
                      </a:pPr>
                      <a:r>
                        <a:rPr lang="en-US" sz="1400" b="1" dirty="0">
                          <a:effectLst/>
                        </a:rPr>
                        <a:t>Management</a:t>
                      </a:r>
                      <a:endParaRPr lang="en-IN" sz="1600" b="1" dirty="0">
                        <a:effectLst/>
                      </a:endParaRPr>
                    </a:p>
                    <a:p>
                      <a:pPr marR="45720" algn="ctr">
                        <a:lnSpc>
                          <a:spcPct val="150000"/>
                        </a:lnSpc>
                        <a:spcAft>
                          <a:spcPts val="1000"/>
                        </a:spcAft>
                        <a:tabLst>
                          <a:tab pos="285750" algn="l"/>
                        </a:tabLst>
                      </a:pPr>
                      <a:r>
                        <a:rPr lang="en-US" sz="1400" b="1" dirty="0">
                          <a:effectLst/>
                        </a:rPr>
                        <a:t>Stream</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solidFill>
                      <a:schemeClr val="accent2">
                        <a:lumMod val="20000"/>
                        <a:lumOff val="80000"/>
                      </a:schemeClr>
                    </a:solidFill>
                  </a:tcPr>
                </a:tc>
                <a:tc>
                  <a:txBody>
                    <a:bodyPr/>
                    <a:lstStyle/>
                    <a:p>
                      <a:pPr algn="ctr">
                        <a:lnSpc>
                          <a:spcPct val="150000"/>
                        </a:lnSpc>
                        <a:spcAft>
                          <a:spcPts val="1000"/>
                        </a:spcAft>
                      </a:pPr>
                      <a:r>
                        <a:rPr lang="en-US" sz="1400" b="1" dirty="0">
                          <a:effectLst/>
                        </a:rPr>
                        <a:t>Commerce</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solidFill>
                      <a:schemeClr val="accent2">
                        <a:lumMod val="20000"/>
                        <a:lumOff val="80000"/>
                      </a:schemeClr>
                    </a:solidFill>
                  </a:tcPr>
                </a:tc>
                <a:tc>
                  <a:txBody>
                    <a:bodyPr/>
                    <a:lstStyle/>
                    <a:p>
                      <a:pPr algn="ctr">
                        <a:lnSpc>
                          <a:spcPct val="150000"/>
                        </a:lnSpc>
                        <a:spcAft>
                          <a:spcPts val="1000"/>
                        </a:spcAft>
                      </a:pPr>
                      <a:r>
                        <a:rPr lang="en-US" sz="1400" b="1" dirty="0">
                          <a:effectLst/>
                        </a:rPr>
                        <a:t>Other</a:t>
                      </a:r>
                      <a:endParaRPr lang="en-IN" sz="1600" b="1" dirty="0">
                        <a:effectLst/>
                      </a:endParaRPr>
                    </a:p>
                    <a:p>
                      <a:pPr marR="45720" algn="ctr">
                        <a:lnSpc>
                          <a:spcPct val="150000"/>
                        </a:lnSpc>
                        <a:spcAft>
                          <a:spcPts val="1000"/>
                        </a:spcAft>
                        <a:tabLst>
                          <a:tab pos="285750" algn="l"/>
                        </a:tabLst>
                      </a:pPr>
                      <a:r>
                        <a:rPr lang="en-US" sz="1400" b="1" dirty="0">
                          <a:effectLst/>
                        </a:rPr>
                        <a:t>Streams</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solidFill>
                      <a:schemeClr val="accent2">
                        <a:lumMod val="20000"/>
                        <a:lumOff val="80000"/>
                      </a:schemeClr>
                    </a:solidFill>
                  </a:tcPr>
                </a:tc>
                <a:tc>
                  <a:txBody>
                    <a:bodyPr/>
                    <a:lstStyle/>
                    <a:p>
                      <a:pPr algn="ctr">
                        <a:lnSpc>
                          <a:spcPct val="150000"/>
                        </a:lnSpc>
                        <a:spcAft>
                          <a:spcPts val="1000"/>
                        </a:spcAft>
                      </a:pPr>
                      <a:r>
                        <a:rPr lang="en-US" sz="1400" b="1" dirty="0">
                          <a:effectLst/>
                        </a:rPr>
                        <a:t>Fresher</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solidFill>
                      <a:schemeClr val="accent2">
                        <a:lumMod val="20000"/>
                        <a:lumOff val="80000"/>
                      </a:schemeClr>
                    </a:solidFill>
                  </a:tcPr>
                </a:tc>
                <a:tc>
                  <a:txBody>
                    <a:bodyPr/>
                    <a:lstStyle/>
                    <a:p>
                      <a:pPr marR="45720" algn="ctr">
                        <a:lnSpc>
                          <a:spcPct val="150000"/>
                        </a:lnSpc>
                        <a:spcAft>
                          <a:spcPts val="1000"/>
                        </a:spcAft>
                        <a:tabLst>
                          <a:tab pos="285750" algn="l"/>
                        </a:tabLst>
                      </a:pPr>
                      <a:r>
                        <a:rPr lang="en-US" sz="1400" b="1" dirty="0">
                          <a:effectLst/>
                        </a:rPr>
                        <a:t>Experienced*</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solidFill>
                      <a:schemeClr val="accent2">
                        <a:lumMod val="20000"/>
                        <a:lumOff val="80000"/>
                      </a:schemeClr>
                    </a:solidFill>
                  </a:tcPr>
                </a:tc>
                <a:extLst>
                  <a:ext uri="{0D108BD9-81ED-4DB2-BD59-A6C34878D82A}">
                    <a16:rowId xmlns:a16="http://schemas.microsoft.com/office/drawing/2014/main" val="1414956056"/>
                  </a:ext>
                </a:extLst>
              </a:tr>
              <a:tr h="247327">
                <a:tc rowSpan="2">
                  <a:txBody>
                    <a:bodyPr/>
                    <a:lstStyle/>
                    <a:p>
                      <a:pPr marR="45720" algn="ctr">
                        <a:lnSpc>
                          <a:spcPct val="150000"/>
                        </a:lnSpc>
                        <a:spcAft>
                          <a:spcPts val="1000"/>
                        </a:spcAft>
                        <a:tabLst>
                          <a:tab pos="285750" algn="l"/>
                        </a:tabLst>
                      </a:pPr>
                      <a:r>
                        <a:rPr lang="en-US" sz="1400" b="1" dirty="0">
                          <a:effectLst/>
                        </a:rPr>
                        <a:t>CAY</a:t>
                      </a:r>
                      <a:endParaRPr lang="en-IN" sz="1400" b="1" dirty="0">
                        <a:effectLst/>
                      </a:endParaRPr>
                    </a:p>
                    <a:p>
                      <a:pPr marR="45720" algn="ctr">
                        <a:lnSpc>
                          <a:spcPct val="150000"/>
                        </a:lnSpc>
                        <a:spcAft>
                          <a:spcPts val="1000"/>
                        </a:spcAft>
                        <a:tabLst>
                          <a:tab pos="285750" algn="l"/>
                        </a:tabLst>
                      </a:pPr>
                      <a:r>
                        <a:rPr lang="en-US" sz="1400" b="1" dirty="0">
                          <a:effectLst/>
                        </a:rPr>
                        <a:t>(2020 – 21)</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rowSpan="2">
                  <a:txBody>
                    <a:bodyPr/>
                    <a:lstStyle/>
                    <a:p>
                      <a:pPr marR="45720" algn="ctr">
                        <a:lnSpc>
                          <a:spcPct val="150000"/>
                        </a:lnSpc>
                        <a:spcAft>
                          <a:spcPts val="1000"/>
                        </a:spcAft>
                        <a:tabLst>
                          <a:tab pos="285750" algn="l"/>
                        </a:tabLst>
                      </a:pPr>
                      <a:r>
                        <a:rPr lang="en-US" sz="1400" b="1" dirty="0">
                          <a:effectLst/>
                        </a:rPr>
                        <a:t>120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dirty="0">
                          <a:effectLst/>
                        </a:rPr>
                        <a:t>M</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gridSpan="2">
                  <a:txBody>
                    <a:bodyPr/>
                    <a:lstStyle/>
                    <a:p>
                      <a:pPr algn="ctr">
                        <a:lnSpc>
                          <a:spcPct val="150000"/>
                        </a:lnSpc>
                        <a:spcAft>
                          <a:spcPts val="1000"/>
                        </a:spcAft>
                      </a:pPr>
                      <a:r>
                        <a:rPr lang="en-US" sz="1400" b="1" dirty="0">
                          <a:effectLst/>
                        </a:rPr>
                        <a:t>10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hMerge="1">
                  <a:txBody>
                    <a:bodyPr/>
                    <a:lstStyle/>
                    <a:p>
                      <a:endParaRPr lang="en-IN"/>
                    </a:p>
                  </a:txBody>
                  <a:tcPr/>
                </a:tc>
                <a:tc>
                  <a:txBody>
                    <a:bodyPr/>
                    <a:lstStyle/>
                    <a:p>
                      <a:pPr algn="ctr">
                        <a:lnSpc>
                          <a:spcPct val="150000"/>
                        </a:lnSpc>
                        <a:spcAft>
                          <a:spcPts val="1000"/>
                        </a:spcAft>
                      </a:pPr>
                      <a:r>
                        <a:rPr lang="en-US" sz="1400" b="1">
                          <a:effectLst/>
                        </a:rPr>
                        <a:t>34</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dirty="0">
                          <a:effectLst/>
                        </a:rPr>
                        <a:t>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dirty="0">
                          <a:effectLst/>
                        </a:rPr>
                        <a:t>11</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dirty="0">
                          <a:effectLst/>
                        </a:rPr>
                        <a:t>26</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dirty="0">
                          <a:effectLst/>
                        </a:rPr>
                        <a:t>07</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dirty="0">
                          <a:effectLst/>
                        </a:rPr>
                        <a:t>43</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dirty="0">
                          <a:effectLst/>
                        </a:rPr>
                        <a:t>1</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extLst>
                  <a:ext uri="{0D108BD9-81ED-4DB2-BD59-A6C34878D82A}">
                    <a16:rowId xmlns:a16="http://schemas.microsoft.com/office/drawing/2014/main" val="2460228368"/>
                  </a:ext>
                </a:extLst>
              </a:tr>
              <a:tr h="487365">
                <a:tc vMerge="1">
                  <a:txBody>
                    <a:bodyPr/>
                    <a:lstStyle/>
                    <a:p>
                      <a:endParaRPr lang="en-IN"/>
                    </a:p>
                  </a:txBody>
                  <a:tcPr/>
                </a:tc>
                <a:tc vMerge="1">
                  <a:txBody>
                    <a:bodyPr/>
                    <a:lstStyle/>
                    <a:p>
                      <a:endParaRPr lang="en-IN"/>
                    </a:p>
                  </a:txBody>
                  <a:tcPr/>
                </a:tc>
                <a:tc>
                  <a:txBody>
                    <a:bodyPr/>
                    <a:lstStyle/>
                    <a:p>
                      <a:pPr marR="45720" algn="ctr">
                        <a:lnSpc>
                          <a:spcPct val="150000"/>
                        </a:lnSpc>
                        <a:spcAft>
                          <a:spcPts val="1000"/>
                        </a:spcAft>
                        <a:tabLst>
                          <a:tab pos="285750" algn="l"/>
                        </a:tabLst>
                      </a:pPr>
                      <a:r>
                        <a:rPr lang="en-US" sz="1400" b="1">
                          <a:effectLst/>
                        </a:rPr>
                        <a:t>F</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gridSpan="2">
                  <a:txBody>
                    <a:bodyPr/>
                    <a:lstStyle/>
                    <a:p>
                      <a:pPr algn="ctr">
                        <a:lnSpc>
                          <a:spcPct val="150000"/>
                        </a:lnSpc>
                        <a:spcAft>
                          <a:spcPts val="1000"/>
                        </a:spcAft>
                      </a:pPr>
                      <a:r>
                        <a:rPr lang="en-US" sz="1400" b="1" dirty="0">
                          <a:effectLst/>
                        </a:rPr>
                        <a:t>5</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hMerge="1">
                  <a:txBody>
                    <a:bodyPr/>
                    <a:lstStyle/>
                    <a:p>
                      <a:endParaRPr lang="en-IN"/>
                    </a:p>
                  </a:txBody>
                  <a:tcPr/>
                </a:tc>
                <a:tc>
                  <a:txBody>
                    <a:bodyPr/>
                    <a:lstStyle/>
                    <a:p>
                      <a:pPr algn="ctr">
                        <a:lnSpc>
                          <a:spcPct val="150000"/>
                        </a:lnSpc>
                        <a:spcAft>
                          <a:spcPts val="1000"/>
                        </a:spcAft>
                      </a:pPr>
                      <a:r>
                        <a:rPr lang="en-US" sz="1400" b="1" dirty="0">
                          <a:effectLst/>
                        </a:rPr>
                        <a:t>33</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dirty="0">
                          <a:effectLst/>
                        </a:rPr>
                        <a:t>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a:effectLst/>
                        </a:rPr>
                        <a:t>11</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a:effectLst/>
                        </a:rPr>
                        <a:t>11</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16</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a:effectLst/>
                        </a:rPr>
                        <a:t>37</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a:effectLst/>
                        </a:rPr>
                        <a:t>1</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extLst>
                  <a:ext uri="{0D108BD9-81ED-4DB2-BD59-A6C34878D82A}">
                    <a16:rowId xmlns:a16="http://schemas.microsoft.com/office/drawing/2014/main" val="3099014718"/>
                  </a:ext>
                </a:extLst>
              </a:tr>
              <a:tr h="457226">
                <a:tc>
                  <a:txBody>
                    <a:bodyPr/>
                    <a:lstStyle/>
                    <a:p>
                      <a:pPr marR="45720" algn="ctr">
                        <a:lnSpc>
                          <a:spcPct val="150000"/>
                        </a:lnSpc>
                        <a:spcAft>
                          <a:spcPts val="1000"/>
                        </a:spcAft>
                        <a:tabLst>
                          <a:tab pos="285750" algn="l"/>
                        </a:tabLst>
                      </a:pPr>
                      <a:r>
                        <a:rPr lang="en-US" sz="1400" b="1">
                          <a:effectLst/>
                        </a:rPr>
                        <a:t> </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dirty="0">
                          <a:effectLst/>
                        </a:rPr>
                        <a:t>TOTAL</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a:effectLst/>
                        </a:rPr>
                        <a:t> </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gridSpan="4">
                  <a:txBody>
                    <a:bodyPr/>
                    <a:lstStyle/>
                    <a:p>
                      <a:pPr algn="ctr">
                        <a:lnSpc>
                          <a:spcPct val="150000"/>
                        </a:lnSpc>
                        <a:spcAft>
                          <a:spcPts val="1000"/>
                        </a:spcAft>
                      </a:pPr>
                      <a:r>
                        <a:rPr lang="en-US" sz="1400" b="1" dirty="0">
                          <a:effectLst/>
                        </a:rPr>
                        <a:t>82</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gridSpan="3">
                  <a:txBody>
                    <a:bodyPr/>
                    <a:lstStyle/>
                    <a:p>
                      <a:pPr algn="ctr">
                        <a:lnSpc>
                          <a:spcPct val="150000"/>
                        </a:lnSpc>
                        <a:spcAft>
                          <a:spcPts val="1000"/>
                        </a:spcAft>
                      </a:pPr>
                      <a:r>
                        <a:rPr lang="en-US" sz="1400" b="1" dirty="0">
                          <a:effectLst/>
                        </a:rPr>
                        <a:t>82</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hMerge="1">
                  <a:txBody>
                    <a:bodyPr/>
                    <a:lstStyle/>
                    <a:p>
                      <a:endParaRPr lang="en-IN"/>
                    </a:p>
                  </a:txBody>
                  <a:tcPr/>
                </a:tc>
                <a:tc hMerge="1">
                  <a:txBody>
                    <a:bodyPr/>
                    <a:lstStyle/>
                    <a:p>
                      <a:endParaRPr lang="en-IN"/>
                    </a:p>
                  </a:txBody>
                  <a:tcPr/>
                </a:tc>
                <a:tc gridSpan="2">
                  <a:txBody>
                    <a:bodyPr/>
                    <a:lstStyle/>
                    <a:p>
                      <a:pPr marR="45720" algn="ctr">
                        <a:lnSpc>
                          <a:spcPct val="150000"/>
                        </a:lnSpc>
                        <a:spcAft>
                          <a:spcPts val="1000"/>
                        </a:spcAft>
                        <a:tabLst>
                          <a:tab pos="285750" algn="l"/>
                        </a:tabLst>
                      </a:pPr>
                      <a:r>
                        <a:rPr lang="en-US" sz="1400" b="1">
                          <a:effectLst/>
                        </a:rPr>
                        <a:t>82</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hMerge="1">
                  <a:txBody>
                    <a:bodyPr/>
                    <a:lstStyle/>
                    <a:p>
                      <a:endParaRPr lang="en-IN"/>
                    </a:p>
                  </a:txBody>
                  <a:tcPr/>
                </a:tc>
                <a:extLst>
                  <a:ext uri="{0D108BD9-81ED-4DB2-BD59-A6C34878D82A}">
                    <a16:rowId xmlns:a16="http://schemas.microsoft.com/office/drawing/2014/main" val="57251462"/>
                  </a:ext>
                </a:extLst>
              </a:tr>
              <a:tr h="408407">
                <a:tc rowSpan="2">
                  <a:txBody>
                    <a:bodyPr/>
                    <a:lstStyle/>
                    <a:p>
                      <a:pPr marR="45720" algn="ctr">
                        <a:lnSpc>
                          <a:spcPct val="150000"/>
                        </a:lnSpc>
                        <a:spcAft>
                          <a:spcPts val="1000"/>
                        </a:spcAft>
                        <a:tabLst>
                          <a:tab pos="285750" algn="l"/>
                        </a:tabLst>
                      </a:pPr>
                      <a:r>
                        <a:rPr lang="en-US" sz="1400" b="1">
                          <a:effectLst/>
                        </a:rPr>
                        <a:t>CAYm1</a:t>
                      </a:r>
                      <a:endParaRPr lang="en-IN" sz="1400" b="1">
                        <a:effectLst/>
                      </a:endParaRPr>
                    </a:p>
                    <a:p>
                      <a:pPr marR="45720" algn="ctr">
                        <a:lnSpc>
                          <a:spcPct val="150000"/>
                        </a:lnSpc>
                        <a:spcAft>
                          <a:spcPts val="1000"/>
                        </a:spcAft>
                        <a:tabLst>
                          <a:tab pos="285750" algn="l"/>
                        </a:tabLst>
                      </a:pPr>
                      <a:r>
                        <a:rPr lang="en-US" sz="1400" b="1">
                          <a:effectLst/>
                        </a:rPr>
                        <a:t>(2019 – 20)</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rowSpan="2">
                  <a:txBody>
                    <a:bodyPr/>
                    <a:lstStyle/>
                    <a:p>
                      <a:pPr marR="45720" algn="ctr">
                        <a:lnSpc>
                          <a:spcPct val="150000"/>
                        </a:lnSpc>
                        <a:spcAft>
                          <a:spcPts val="1000"/>
                        </a:spcAft>
                        <a:tabLst>
                          <a:tab pos="285750" algn="l"/>
                        </a:tabLst>
                      </a:pPr>
                      <a:r>
                        <a:rPr lang="en-US" sz="1400" b="1" dirty="0">
                          <a:effectLst/>
                        </a:rPr>
                        <a:t>120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a:effectLst/>
                        </a:rPr>
                        <a:t>M</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gridSpan="2">
                  <a:txBody>
                    <a:bodyPr/>
                    <a:lstStyle/>
                    <a:p>
                      <a:pPr algn="ctr">
                        <a:lnSpc>
                          <a:spcPct val="150000"/>
                        </a:lnSpc>
                        <a:spcAft>
                          <a:spcPts val="1000"/>
                        </a:spcAft>
                      </a:pPr>
                      <a:r>
                        <a:rPr lang="en-US" sz="1400" b="1">
                          <a:effectLst/>
                        </a:rPr>
                        <a:t>6</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hMerge="1">
                  <a:txBody>
                    <a:bodyPr/>
                    <a:lstStyle/>
                    <a:p>
                      <a:endParaRPr lang="en-IN"/>
                    </a:p>
                  </a:txBody>
                  <a:tcPr/>
                </a:tc>
                <a:tc>
                  <a:txBody>
                    <a:bodyPr/>
                    <a:lstStyle/>
                    <a:p>
                      <a:pPr algn="ctr">
                        <a:lnSpc>
                          <a:spcPct val="150000"/>
                        </a:lnSpc>
                        <a:spcAft>
                          <a:spcPts val="1000"/>
                        </a:spcAft>
                      </a:pPr>
                      <a:r>
                        <a:rPr lang="en-US" sz="1400" b="1">
                          <a:effectLst/>
                        </a:rPr>
                        <a:t>60</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a:effectLst/>
                        </a:rPr>
                        <a:t>0</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dirty="0">
                          <a:effectLst/>
                        </a:rPr>
                        <a:t>21</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a:effectLst/>
                        </a:rPr>
                        <a:t>32</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13</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a:effectLst/>
                        </a:rPr>
                        <a:t>64</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a:effectLst/>
                        </a:rPr>
                        <a:t>2</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extLst>
                  <a:ext uri="{0D108BD9-81ED-4DB2-BD59-A6C34878D82A}">
                    <a16:rowId xmlns:a16="http://schemas.microsoft.com/office/drawing/2014/main" val="3468972598"/>
                  </a:ext>
                </a:extLst>
              </a:tr>
              <a:tr h="482400">
                <a:tc vMerge="1">
                  <a:txBody>
                    <a:bodyPr/>
                    <a:lstStyle/>
                    <a:p>
                      <a:endParaRPr lang="en-IN"/>
                    </a:p>
                  </a:txBody>
                  <a:tcPr/>
                </a:tc>
                <a:tc vMerge="1">
                  <a:txBody>
                    <a:bodyPr/>
                    <a:lstStyle/>
                    <a:p>
                      <a:endParaRPr lang="en-IN"/>
                    </a:p>
                  </a:txBody>
                  <a:tcPr/>
                </a:tc>
                <a:tc>
                  <a:txBody>
                    <a:bodyPr/>
                    <a:lstStyle/>
                    <a:p>
                      <a:pPr marR="45720" algn="ctr">
                        <a:lnSpc>
                          <a:spcPct val="150000"/>
                        </a:lnSpc>
                        <a:spcAft>
                          <a:spcPts val="1000"/>
                        </a:spcAft>
                        <a:tabLst>
                          <a:tab pos="285750" algn="l"/>
                        </a:tabLst>
                      </a:pPr>
                      <a:r>
                        <a:rPr lang="en-US" sz="1400" b="1">
                          <a:effectLst/>
                        </a:rPr>
                        <a:t>F</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gridSpan="2">
                  <a:txBody>
                    <a:bodyPr/>
                    <a:lstStyle/>
                    <a:p>
                      <a:pPr algn="ctr">
                        <a:lnSpc>
                          <a:spcPct val="150000"/>
                        </a:lnSpc>
                        <a:spcAft>
                          <a:spcPts val="1000"/>
                        </a:spcAft>
                      </a:pPr>
                      <a:r>
                        <a:rPr lang="en-US" sz="1400" b="1">
                          <a:effectLst/>
                        </a:rPr>
                        <a:t>5</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hMerge="1">
                  <a:txBody>
                    <a:bodyPr/>
                    <a:lstStyle/>
                    <a:p>
                      <a:endParaRPr lang="en-IN"/>
                    </a:p>
                  </a:txBody>
                  <a:tcPr/>
                </a:tc>
                <a:tc>
                  <a:txBody>
                    <a:bodyPr/>
                    <a:lstStyle/>
                    <a:p>
                      <a:pPr algn="ctr">
                        <a:lnSpc>
                          <a:spcPct val="150000"/>
                        </a:lnSpc>
                        <a:spcAft>
                          <a:spcPts val="1000"/>
                        </a:spcAft>
                      </a:pPr>
                      <a:r>
                        <a:rPr lang="en-US" sz="1400" b="1">
                          <a:effectLst/>
                        </a:rPr>
                        <a:t>32</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a:effectLst/>
                        </a:rPr>
                        <a:t>0</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dirty="0">
                          <a:effectLst/>
                        </a:rPr>
                        <a:t>12</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dirty="0">
                          <a:effectLst/>
                        </a:rPr>
                        <a:t>16</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09</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algn="ctr">
                        <a:lnSpc>
                          <a:spcPct val="150000"/>
                        </a:lnSpc>
                        <a:spcAft>
                          <a:spcPts val="1000"/>
                        </a:spcAft>
                      </a:pPr>
                      <a:r>
                        <a:rPr lang="en-US" sz="1400" b="1">
                          <a:effectLst/>
                        </a:rPr>
                        <a:t>37</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a:effectLst/>
                        </a:rPr>
                        <a:t>0</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extLst>
                  <a:ext uri="{0D108BD9-81ED-4DB2-BD59-A6C34878D82A}">
                    <a16:rowId xmlns:a16="http://schemas.microsoft.com/office/drawing/2014/main" val="2999014194"/>
                  </a:ext>
                </a:extLst>
              </a:tr>
              <a:tr h="457226">
                <a:tc>
                  <a:txBody>
                    <a:bodyPr/>
                    <a:lstStyle/>
                    <a:p>
                      <a:pPr marR="45720" algn="ctr">
                        <a:lnSpc>
                          <a:spcPct val="150000"/>
                        </a:lnSpc>
                        <a:spcAft>
                          <a:spcPts val="1000"/>
                        </a:spcAft>
                        <a:tabLst>
                          <a:tab pos="285750" algn="l"/>
                        </a:tabLst>
                      </a:pPr>
                      <a:r>
                        <a:rPr lang="en-US" sz="1400" b="1">
                          <a:effectLst/>
                        </a:rPr>
                        <a:t> </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dirty="0">
                          <a:effectLst/>
                        </a:rPr>
                        <a:t>TOTAL</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a:effectLst/>
                        </a:rPr>
                        <a:t> </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gridSpan="4">
                  <a:txBody>
                    <a:bodyPr/>
                    <a:lstStyle/>
                    <a:p>
                      <a:pPr algn="ctr">
                        <a:lnSpc>
                          <a:spcPct val="150000"/>
                        </a:lnSpc>
                        <a:spcAft>
                          <a:spcPts val="1000"/>
                        </a:spcAft>
                      </a:pPr>
                      <a:r>
                        <a:rPr lang="en-US" sz="1400" b="1">
                          <a:effectLst/>
                        </a:rPr>
                        <a:t>103</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gridSpan="3">
                  <a:txBody>
                    <a:bodyPr/>
                    <a:lstStyle/>
                    <a:p>
                      <a:pPr algn="ctr">
                        <a:lnSpc>
                          <a:spcPct val="150000"/>
                        </a:lnSpc>
                        <a:spcAft>
                          <a:spcPts val="1000"/>
                        </a:spcAft>
                      </a:pPr>
                      <a:r>
                        <a:rPr lang="en-US" sz="1400" b="1" dirty="0">
                          <a:effectLst/>
                        </a:rPr>
                        <a:t>103</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hMerge="1">
                  <a:txBody>
                    <a:bodyPr/>
                    <a:lstStyle/>
                    <a:p>
                      <a:endParaRPr lang="en-IN"/>
                    </a:p>
                  </a:txBody>
                  <a:tcPr/>
                </a:tc>
                <a:tc hMerge="1">
                  <a:txBody>
                    <a:bodyPr/>
                    <a:lstStyle/>
                    <a:p>
                      <a:endParaRPr lang="en-IN"/>
                    </a:p>
                  </a:txBody>
                  <a:tcPr/>
                </a:tc>
                <a:tc gridSpan="2">
                  <a:txBody>
                    <a:bodyPr/>
                    <a:lstStyle/>
                    <a:p>
                      <a:pPr marR="45720" algn="ctr">
                        <a:lnSpc>
                          <a:spcPct val="150000"/>
                        </a:lnSpc>
                        <a:spcAft>
                          <a:spcPts val="1000"/>
                        </a:spcAft>
                        <a:tabLst>
                          <a:tab pos="285750" algn="l"/>
                        </a:tabLst>
                      </a:pPr>
                      <a:r>
                        <a:rPr lang="en-US" sz="1400" b="1">
                          <a:effectLst/>
                        </a:rPr>
                        <a:t>103</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hMerge="1">
                  <a:txBody>
                    <a:bodyPr/>
                    <a:lstStyle/>
                    <a:p>
                      <a:endParaRPr lang="en-IN"/>
                    </a:p>
                  </a:txBody>
                  <a:tcPr/>
                </a:tc>
                <a:extLst>
                  <a:ext uri="{0D108BD9-81ED-4DB2-BD59-A6C34878D82A}">
                    <a16:rowId xmlns:a16="http://schemas.microsoft.com/office/drawing/2014/main" val="1567382207"/>
                  </a:ext>
                </a:extLst>
              </a:tr>
              <a:tr h="247327">
                <a:tc rowSpan="2">
                  <a:txBody>
                    <a:bodyPr/>
                    <a:lstStyle/>
                    <a:p>
                      <a:pPr marR="45720" algn="ctr">
                        <a:lnSpc>
                          <a:spcPct val="150000"/>
                        </a:lnSpc>
                        <a:spcAft>
                          <a:spcPts val="1000"/>
                        </a:spcAft>
                        <a:tabLst>
                          <a:tab pos="285750" algn="l"/>
                        </a:tabLst>
                      </a:pPr>
                      <a:r>
                        <a:rPr lang="en-US" sz="1400" b="1">
                          <a:effectLst/>
                        </a:rPr>
                        <a:t>CAYm2</a:t>
                      </a:r>
                      <a:endParaRPr lang="en-IN" sz="1400" b="1">
                        <a:effectLst/>
                      </a:endParaRPr>
                    </a:p>
                    <a:p>
                      <a:pPr marR="45720" algn="ctr">
                        <a:lnSpc>
                          <a:spcPct val="150000"/>
                        </a:lnSpc>
                        <a:spcAft>
                          <a:spcPts val="1000"/>
                        </a:spcAft>
                        <a:tabLst>
                          <a:tab pos="285750" algn="l"/>
                        </a:tabLst>
                      </a:pPr>
                      <a:r>
                        <a:rPr lang="en-US" sz="1400" b="1">
                          <a:effectLst/>
                        </a:rPr>
                        <a:t>(2018-19)</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rowSpan="2">
                  <a:txBody>
                    <a:bodyPr/>
                    <a:lstStyle/>
                    <a:p>
                      <a:pPr marR="45720" algn="ctr">
                        <a:lnSpc>
                          <a:spcPct val="150000"/>
                        </a:lnSpc>
                        <a:spcAft>
                          <a:spcPts val="1000"/>
                        </a:spcAft>
                        <a:tabLst>
                          <a:tab pos="285750" algn="l"/>
                        </a:tabLst>
                      </a:pPr>
                      <a:r>
                        <a:rPr lang="en-US" sz="1400" b="1" dirty="0">
                          <a:effectLst/>
                        </a:rPr>
                        <a:t>120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a:effectLst/>
                        </a:rPr>
                        <a:t>M</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gridSpan="2">
                  <a:txBody>
                    <a:bodyPr/>
                    <a:lstStyle/>
                    <a:p>
                      <a:pPr algn="ctr">
                        <a:lnSpc>
                          <a:spcPct val="150000"/>
                        </a:lnSpc>
                      </a:pPr>
                      <a:r>
                        <a:rPr lang="en-US" sz="1400" b="1">
                          <a:effectLst/>
                        </a:rPr>
                        <a:t>13</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hMerge="1">
                  <a:txBody>
                    <a:bodyPr/>
                    <a:lstStyle/>
                    <a:p>
                      <a:endParaRPr lang="en-IN"/>
                    </a:p>
                  </a:txBody>
                  <a:tcPr/>
                </a:tc>
                <a:tc>
                  <a:txBody>
                    <a:bodyPr/>
                    <a:lstStyle/>
                    <a:p>
                      <a:pPr algn="ctr">
                        <a:lnSpc>
                          <a:spcPct val="150000"/>
                        </a:lnSpc>
                        <a:spcAft>
                          <a:spcPts val="1000"/>
                        </a:spcAft>
                      </a:pPr>
                      <a:r>
                        <a:rPr lang="en-US" sz="1400" b="1">
                          <a:effectLst/>
                        </a:rPr>
                        <a:t>62</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0</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18</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pPr>
                      <a:r>
                        <a:rPr lang="en-US" sz="1400" b="1">
                          <a:effectLst/>
                        </a:rPr>
                        <a:t>34</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pPr>
                      <a:r>
                        <a:rPr lang="en-US" sz="1400" b="1" dirty="0">
                          <a:effectLst/>
                        </a:rPr>
                        <a:t>23</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b"/>
                </a:tc>
                <a:tc>
                  <a:txBody>
                    <a:bodyPr/>
                    <a:lstStyle/>
                    <a:p>
                      <a:pPr algn="ctr">
                        <a:lnSpc>
                          <a:spcPct val="150000"/>
                        </a:lnSpc>
                        <a:spcAft>
                          <a:spcPts val="1000"/>
                        </a:spcAft>
                      </a:pPr>
                      <a:r>
                        <a:rPr lang="en-US" sz="1400" b="1">
                          <a:effectLst/>
                        </a:rPr>
                        <a:t>72</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3</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extLst>
                  <a:ext uri="{0D108BD9-81ED-4DB2-BD59-A6C34878D82A}">
                    <a16:rowId xmlns:a16="http://schemas.microsoft.com/office/drawing/2014/main" val="1435548741"/>
                  </a:ext>
                </a:extLst>
              </a:tr>
              <a:tr h="223750">
                <a:tc vMerge="1">
                  <a:txBody>
                    <a:bodyPr/>
                    <a:lstStyle/>
                    <a:p>
                      <a:endParaRPr lang="en-IN"/>
                    </a:p>
                  </a:txBody>
                  <a:tcPr/>
                </a:tc>
                <a:tc vMerge="1">
                  <a:txBody>
                    <a:bodyPr/>
                    <a:lstStyle/>
                    <a:p>
                      <a:endParaRPr lang="en-IN"/>
                    </a:p>
                  </a:txBody>
                  <a:tcPr/>
                </a:tc>
                <a:tc>
                  <a:txBody>
                    <a:bodyPr/>
                    <a:lstStyle/>
                    <a:p>
                      <a:pPr marR="45720" algn="ctr">
                        <a:lnSpc>
                          <a:spcPct val="150000"/>
                        </a:lnSpc>
                        <a:spcAft>
                          <a:spcPts val="1000"/>
                        </a:spcAft>
                        <a:tabLst>
                          <a:tab pos="285750" algn="l"/>
                        </a:tabLst>
                      </a:pPr>
                      <a:r>
                        <a:rPr lang="en-US" sz="1400" b="1">
                          <a:effectLst/>
                        </a:rPr>
                        <a:t>F</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gridSpan="2">
                  <a:txBody>
                    <a:bodyPr/>
                    <a:lstStyle/>
                    <a:p>
                      <a:pPr algn="ctr">
                        <a:lnSpc>
                          <a:spcPct val="150000"/>
                        </a:lnSpc>
                      </a:pPr>
                      <a:r>
                        <a:rPr lang="en-US" sz="1400" b="1">
                          <a:effectLst/>
                        </a:rPr>
                        <a:t>3</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hMerge="1">
                  <a:txBody>
                    <a:bodyPr/>
                    <a:lstStyle/>
                    <a:p>
                      <a:endParaRPr lang="en-IN"/>
                    </a:p>
                  </a:txBody>
                  <a:tcPr/>
                </a:tc>
                <a:tc>
                  <a:txBody>
                    <a:bodyPr/>
                    <a:lstStyle/>
                    <a:p>
                      <a:pPr algn="ctr">
                        <a:lnSpc>
                          <a:spcPct val="150000"/>
                        </a:lnSpc>
                        <a:spcAft>
                          <a:spcPts val="1000"/>
                        </a:spcAft>
                      </a:pPr>
                      <a:r>
                        <a:rPr lang="en-US" sz="1400" b="1">
                          <a:effectLst/>
                        </a:rPr>
                        <a:t>42</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0</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12</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pPr>
                      <a:r>
                        <a:rPr lang="en-US" sz="1400" b="1">
                          <a:effectLst/>
                        </a:rPr>
                        <a:t>23</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pPr>
                      <a:r>
                        <a:rPr lang="en-US" sz="1400" b="1" dirty="0">
                          <a:effectLst/>
                        </a:rPr>
                        <a:t>10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b"/>
                </a:tc>
                <a:tc>
                  <a:txBody>
                    <a:bodyPr/>
                    <a:lstStyle/>
                    <a:p>
                      <a:pPr algn="ctr">
                        <a:lnSpc>
                          <a:spcPct val="150000"/>
                        </a:lnSpc>
                        <a:spcAft>
                          <a:spcPts val="1000"/>
                        </a:spcAft>
                      </a:pPr>
                      <a:r>
                        <a:rPr lang="en-US" sz="1400" b="1" dirty="0">
                          <a:effectLst/>
                        </a:rPr>
                        <a:t>43</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2</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extLst>
                  <a:ext uri="{0D108BD9-81ED-4DB2-BD59-A6C34878D82A}">
                    <a16:rowId xmlns:a16="http://schemas.microsoft.com/office/drawing/2014/main" val="486743292"/>
                  </a:ext>
                </a:extLst>
              </a:tr>
              <a:tr h="345346">
                <a:tc>
                  <a:txBody>
                    <a:bodyPr/>
                    <a:lstStyle/>
                    <a:p>
                      <a:pPr marR="45720" algn="ctr">
                        <a:lnSpc>
                          <a:spcPct val="150000"/>
                        </a:lnSpc>
                        <a:spcAft>
                          <a:spcPts val="1000"/>
                        </a:spcAft>
                        <a:tabLst>
                          <a:tab pos="285750" algn="l"/>
                        </a:tabLst>
                      </a:pPr>
                      <a:r>
                        <a:rPr lang="en-US" sz="1400" b="1">
                          <a:effectLst/>
                        </a:rPr>
                        <a:t> </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dirty="0">
                          <a:effectLst/>
                        </a:rPr>
                        <a:t>TOTAL</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a:effectLst/>
                        </a:rPr>
                        <a:t> </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gridSpan="4">
                  <a:txBody>
                    <a:bodyPr/>
                    <a:lstStyle/>
                    <a:p>
                      <a:pPr algn="ctr">
                        <a:lnSpc>
                          <a:spcPct val="150000"/>
                        </a:lnSpc>
                        <a:spcAft>
                          <a:spcPts val="1000"/>
                        </a:spcAft>
                      </a:pPr>
                      <a:r>
                        <a:rPr lang="en-US" sz="1400" b="1" dirty="0">
                          <a:effectLst/>
                        </a:rPr>
                        <a:t>120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hMerge="1">
                  <a:txBody>
                    <a:bodyPr/>
                    <a:lstStyle/>
                    <a:p>
                      <a:endParaRPr lang="en-IN"/>
                    </a:p>
                  </a:txBody>
                  <a:tcPr/>
                </a:tc>
                <a:tc hMerge="1">
                  <a:txBody>
                    <a:bodyPr/>
                    <a:lstStyle/>
                    <a:p>
                      <a:endParaRPr lang="en-IN"/>
                    </a:p>
                  </a:txBody>
                  <a:tcPr/>
                </a:tc>
                <a:tc hMerge="1">
                  <a:txBody>
                    <a:bodyPr/>
                    <a:lstStyle/>
                    <a:p>
                      <a:endParaRPr lang="en-IN"/>
                    </a:p>
                  </a:txBody>
                  <a:tcPr/>
                </a:tc>
                <a:tc gridSpan="3">
                  <a:txBody>
                    <a:bodyPr/>
                    <a:lstStyle/>
                    <a:p>
                      <a:pPr algn="ctr">
                        <a:lnSpc>
                          <a:spcPct val="150000"/>
                        </a:lnSpc>
                      </a:pPr>
                      <a:r>
                        <a:rPr lang="en-US" sz="1400" b="1">
                          <a:effectLst/>
                        </a:rPr>
                        <a:t>120</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hMerge="1">
                  <a:txBody>
                    <a:bodyPr/>
                    <a:lstStyle/>
                    <a:p>
                      <a:endParaRPr lang="en-IN"/>
                    </a:p>
                  </a:txBody>
                  <a:tcPr/>
                </a:tc>
                <a:tc hMerge="1">
                  <a:txBody>
                    <a:bodyPr/>
                    <a:lstStyle/>
                    <a:p>
                      <a:endParaRPr lang="en-IN"/>
                    </a:p>
                  </a:txBody>
                  <a:tcPr/>
                </a:tc>
                <a:tc gridSpan="2">
                  <a:txBody>
                    <a:bodyPr/>
                    <a:lstStyle/>
                    <a:p>
                      <a:pPr algn="ctr">
                        <a:lnSpc>
                          <a:spcPct val="150000"/>
                        </a:lnSpc>
                        <a:spcAft>
                          <a:spcPts val="1000"/>
                        </a:spcAft>
                      </a:pPr>
                      <a:r>
                        <a:rPr lang="en-US" sz="1400" b="1" dirty="0">
                          <a:effectLst/>
                        </a:rPr>
                        <a:t>120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hMerge="1">
                  <a:txBody>
                    <a:bodyPr/>
                    <a:lstStyle/>
                    <a:p>
                      <a:endParaRPr lang="en-IN"/>
                    </a:p>
                  </a:txBody>
                  <a:tcPr/>
                </a:tc>
                <a:extLst>
                  <a:ext uri="{0D108BD9-81ED-4DB2-BD59-A6C34878D82A}">
                    <a16:rowId xmlns:a16="http://schemas.microsoft.com/office/drawing/2014/main" val="1719432436"/>
                  </a:ext>
                </a:extLst>
              </a:tr>
              <a:tr h="247327">
                <a:tc rowSpan="2">
                  <a:txBody>
                    <a:bodyPr/>
                    <a:lstStyle/>
                    <a:p>
                      <a:pPr marR="45720" algn="ctr">
                        <a:lnSpc>
                          <a:spcPct val="150000"/>
                        </a:lnSpc>
                        <a:spcAft>
                          <a:spcPts val="1000"/>
                        </a:spcAft>
                        <a:tabLst>
                          <a:tab pos="285750" algn="l"/>
                        </a:tabLst>
                      </a:pPr>
                      <a:r>
                        <a:rPr lang="en-US" sz="1400" b="1">
                          <a:effectLst/>
                        </a:rPr>
                        <a:t>CAYm3</a:t>
                      </a:r>
                      <a:endParaRPr lang="en-IN" sz="1400" b="1">
                        <a:effectLst/>
                      </a:endParaRPr>
                    </a:p>
                    <a:p>
                      <a:pPr marR="45720" algn="ctr">
                        <a:lnSpc>
                          <a:spcPct val="150000"/>
                        </a:lnSpc>
                        <a:spcAft>
                          <a:spcPts val="1000"/>
                        </a:spcAft>
                        <a:tabLst>
                          <a:tab pos="285750" algn="l"/>
                        </a:tabLst>
                      </a:pPr>
                      <a:r>
                        <a:rPr lang="en-US" sz="1400" b="1">
                          <a:effectLst/>
                        </a:rPr>
                        <a:t>(2017-18)</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rowSpan="2">
                  <a:txBody>
                    <a:bodyPr/>
                    <a:lstStyle/>
                    <a:p>
                      <a:pPr marR="45720" algn="ctr">
                        <a:lnSpc>
                          <a:spcPct val="150000"/>
                        </a:lnSpc>
                        <a:spcAft>
                          <a:spcPts val="1000"/>
                        </a:spcAft>
                        <a:tabLst>
                          <a:tab pos="285750" algn="l"/>
                        </a:tabLst>
                      </a:pPr>
                      <a:r>
                        <a:rPr lang="en-US" sz="1400" b="1" dirty="0">
                          <a:effectLst/>
                        </a:rPr>
                        <a:t>120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a:effectLst/>
                        </a:rPr>
                        <a:t>M</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gridSpan="2">
                  <a:txBody>
                    <a:bodyPr/>
                    <a:lstStyle/>
                    <a:p>
                      <a:pPr>
                        <a:lnSpc>
                          <a:spcPct val="150000"/>
                        </a:lnSpc>
                      </a:pPr>
                      <a:r>
                        <a:rPr lang="en-US" sz="1400" b="1">
                          <a:effectLst/>
                        </a:rPr>
                        <a:t>5</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hMerge="1">
                  <a:txBody>
                    <a:bodyPr/>
                    <a:lstStyle/>
                    <a:p>
                      <a:endParaRPr lang="en-IN"/>
                    </a:p>
                  </a:txBody>
                  <a:tcPr/>
                </a:tc>
                <a:tc>
                  <a:txBody>
                    <a:bodyPr/>
                    <a:lstStyle/>
                    <a:p>
                      <a:pPr algn="ctr">
                        <a:lnSpc>
                          <a:spcPct val="150000"/>
                        </a:lnSpc>
                        <a:spcAft>
                          <a:spcPts val="1000"/>
                        </a:spcAft>
                      </a:pPr>
                      <a:r>
                        <a:rPr lang="en-US" sz="1400" b="1">
                          <a:effectLst/>
                        </a:rPr>
                        <a:t>63</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0</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21</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pPr>
                      <a:r>
                        <a:rPr lang="en-US" sz="1400" b="1">
                          <a:effectLst/>
                        </a:rPr>
                        <a:t>33</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pPr>
                      <a:r>
                        <a:rPr lang="en-US" sz="1400" b="1">
                          <a:effectLst/>
                        </a:rPr>
                        <a:t>14</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b"/>
                </a:tc>
                <a:tc>
                  <a:txBody>
                    <a:bodyPr/>
                    <a:lstStyle/>
                    <a:p>
                      <a:pPr algn="ctr">
                        <a:lnSpc>
                          <a:spcPct val="150000"/>
                        </a:lnSpc>
                        <a:spcAft>
                          <a:spcPts val="1000"/>
                        </a:spcAft>
                      </a:pPr>
                      <a:r>
                        <a:rPr lang="en-US" sz="1400" b="1" dirty="0">
                          <a:effectLst/>
                        </a:rPr>
                        <a:t>66</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dirty="0">
                          <a:effectLst/>
                        </a:rPr>
                        <a:t>2</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extLst>
                  <a:ext uri="{0D108BD9-81ED-4DB2-BD59-A6C34878D82A}">
                    <a16:rowId xmlns:a16="http://schemas.microsoft.com/office/drawing/2014/main" val="1184828551"/>
                  </a:ext>
                </a:extLst>
              </a:tr>
              <a:tr h="456885">
                <a:tc vMerge="1">
                  <a:txBody>
                    <a:bodyPr/>
                    <a:lstStyle/>
                    <a:p>
                      <a:endParaRPr lang="en-IN"/>
                    </a:p>
                  </a:txBody>
                  <a:tcPr/>
                </a:tc>
                <a:tc vMerge="1">
                  <a:txBody>
                    <a:bodyPr/>
                    <a:lstStyle/>
                    <a:p>
                      <a:endParaRPr lang="en-IN"/>
                    </a:p>
                  </a:txBody>
                  <a:tcPr/>
                </a:tc>
                <a:tc>
                  <a:txBody>
                    <a:bodyPr/>
                    <a:lstStyle/>
                    <a:p>
                      <a:pPr marR="45720" algn="ctr">
                        <a:lnSpc>
                          <a:spcPct val="150000"/>
                        </a:lnSpc>
                        <a:spcAft>
                          <a:spcPts val="1000"/>
                        </a:spcAft>
                        <a:tabLst>
                          <a:tab pos="285750" algn="l"/>
                        </a:tabLst>
                      </a:pPr>
                      <a:r>
                        <a:rPr lang="en-US" sz="1400" b="1">
                          <a:effectLst/>
                        </a:rPr>
                        <a:t>F</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gridSpan="2">
                  <a:txBody>
                    <a:bodyPr/>
                    <a:lstStyle/>
                    <a:p>
                      <a:pPr algn="ctr">
                        <a:lnSpc>
                          <a:spcPct val="150000"/>
                        </a:lnSpc>
                      </a:pPr>
                      <a:r>
                        <a:rPr lang="en-US" sz="1400" b="1">
                          <a:effectLst/>
                        </a:rPr>
                        <a:t>3</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hMerge="1">
                  <a:txBody>
                    <a:bodyPr/>
                    <a:lstStyle/>
                    <a:p>
                      <a:endParaRPr lang="en-IN"/>
                    </a:p>
                  </a:txBody>
                  <a:tcPr/>
                </a:tc>
                <a:tc>
                  <a:txBody>
                    <a:bodyPr/>
                    <a:lstStyle/>
                    <a:p>
                      <a:pPr algn="ctr">
                        <a:lnSpc>
                          <a:spcPct val="150000"/>
                        </a:lnSpc>
                        <a:spcAft>
                          <a:spcPts val="1000"/>
                        </a:spcAft>
                      </a:pPr>
                      <a:r>
                        <a:rPr lang="en-US" sz="1400" b="1">
                          <a:effectLst/>
                        </a:rPr>
                        <a:t>49</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0</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a:effectLst/>
                        </a:rPr>
                        <a:t>14</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pPr>
                      <a:r>
                        <a:rPr lang="en-US" sz="1400" b="1">
                          <a:effectLst/>
                        </a:rPr>
                        <a:t>30</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pPr>
                      <a:r>
                        <a:rPr lang="en-US" sz="1400" b="1">
                          <a:effectLst/>
                        </a:rPr>
                        <a:t>08</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b"/>
                </a:tc>
                <a:tc>
                  <a:txBody>
                    <a:bodyPr/>
                    <a:lstStyle/>
                    <a:p>
                      <a:pPr algn="ctr">
                        <a:lnSpc>
                          <a:spcPct val="150000"/>
                        </a:lnSpc>
                        <a:spcAft>
                          <a:spcPts val="1000"/>
                        </a:spcAft>
                      </a:pPr>
                      <a:r>
                        <a:rPr lang="en-US" sz="1400" b="1">
                          <a:effectLst/>
                        </a:rPr>
                        <a:t>52</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a:txBody>
                    <a:bodyPr/>
                    <a:lstStyle/>
                    <a:p>
                      <a:pPr algn="ctr">
                        <a:lnSpc>
                          <a:spcPct val="150000"/>
                        </a:lnSpc>
                        <a:spcAft>
                          <a:spcPts val="1000"/>
                        </a:spcAft>
                      </a:pPr>
                      <a:r>
                        <a:rPr lang="en-US" sz="1400" b="1" dirty="0">
                          <a:effectLst/>
                        </a:rPr>
                        <a:t>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extLst>
                  <a:ext uri="{0D108BD9-81ED-4DB2-BD59-A6C34878D82A}">
                    <a16:rowId xmlns:a16="http://schemas.microsoft.com/office/drawing/2014/main" val="3159533851"/>
                  </a:ext>
                </a:extLst>
              </a:tr>
              <a:tr h="340659">
                <a:tc>
                  <a:txBody>
                    <a:bodyPr/>
                    <a:lstStyle/>
                    <a:p>
                      <a:pPr marR="45720" algn="ctr">
                        <a:lnSpc>
                          <a:spcPct val="150000"/>
                        </a:lnSpc>
                        <a:spcAft>
                          <a:spcPts val="1000"/>
                        </a:spcAft>
                        <a:tabLst>
                          <a:tab pos="285750" algn="l"/>
                        </a:tabLst>
                      </a:pPr>
                      <a:r>
                        <a:rPr lang="en-US" sz="1400" b="1">
                          <a:effectLst/>
                        </a:rPr>
                        <a:t> </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dirty="0">
                          <a:effectLst/>
                        </a:rPr>
                        <a:t>TOTAL</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a:txBody>
                    <a:bodyPr/>
                    <a:lstStyle/>
                    <a:p>
                      <a:pPr marR="45720" algn="ctr">
                        <a:lnSpc>
                          <a:spcPct val="150000"/>
                        </a:lnSpc>
                        <a:spcAft>
                          <a:spcPts val="1000"/>
                        </a:spcAft>
                        <a:tabLst>
                          <a:tab pos="285750" algn="l"/>
                        </a:tabLst>
                      </a:pPr>
                      <a:r>
                        <a:rPr lang="en-US" sz="1400" b="1">
                          <a:effectLst/>
                        </a:rPr>
                        <a:t> </a:t>
                      </a:r>
                      <a:endParaRPr lang="en-IN" sz="1400" b="1">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nchor="ctr"/>
                </a:tc>
                <a:tc gridSpan="4">
                  <a:txBody>
                    <a:bodyPr/>
                    <a:lstStyle/>
                    <a:p>
                      <a:pPr algn="ctr">
                        <a:lnSpc>
                          <a:spcPct val="150000"/>
                        </a:lnSpc>
                        <a:spcAft>
                          <a:spcPts val="1000"/>
                        </a:spcAft>
                      </a:pPr>
                      <a:r>
                        <a:rPr lang="en-US" sz="1400" b="1" dirty="0">
                          <a:effectLst/>
                        </a:rPr>
                        <a:t>120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hMerge="1">
                  <a:txBody>
                    <a:bodyPr/>
                    <a:lstStyle/>
                    <a:p>
                      <a:endParaRPr lang="en-IN"/>
                    </a:p>
                  </a:txBody>
                  <a:tcPr/>
                </a:tc>
                <a:tc hMerge="1">
                  <a:txBody>
                    <a:bodyPr/>
                    <a:lstStyle/>
                    <a:p>
                      <a:endParaRPr lang="en-IN"/>
                    </a:p>
                  </a:txBody>
                  <a:tcPr/>
                </a:tc>
                <a:tc hMerge="1">
                  <a:txBody>
                    <a:bodyPr/>
                    <a:lstStyle/>
                    <a:p>
                      <a:endParaRPr lang="en-IN"/>
                    </a:p>
                  </a:txBody>
                  <a:tcPr/>
                </a:tc>
                <a:tc gridSpan="3">
                  <a:txBody>
                    <a:bodyPr/>
                    <a:lstStyle/>
                    <a:p>
                      <a:pPr algn="ctr">
                        <a:lnSpc>
                          <a:spcPct val="150000"/>
                        </a:lnSpc>
                      </a:pPr>
                      <a:r>
                        <a:rPr lang="en-US" sz="1400" b="1" dirty="0">
                          <a:effectLst/>
                        </a:rPr>
                        <a:t>120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hMerge="1">
                  <a:txBody>
                    <a:bodyPr/>
                    <a:lstStyle/>
                    <a:p>
                      <a:endParaRPr lang="en-IN"/>
                    </a:p>
                  </a:txBody>
                  <a:tcPr/>
                </a:tc>
                <a:tc hMerge="1">
                  <a:txBody>
                    <a:bodyPr/>
                    <a:lstStyle/>
                    <a:p>
                      <a:endParaRPr lang="en-IN"/>
                    </a:p>
                  </a:txBody>
                  <a:tcPr/>
                </a:tc>
                <a:tc gridSpan="2">
                  <a:txBody>
                    <a:bodyPr/>
                    <a:lstStyle/>
                    <a:p>
                      <a:pPr algn="ctr">
                        <a:lnSpc>
                          <a:spcPct val="150000"/>
                        </a:lnSpc>
                        <a:spcAft>
                          <a:spcPts val="1000"/>
                        </a:spcAft>
                      </a:pPr>
                      <a:r>
                        <a:rPr lang="en-US" sz="1400" b="1" dirty="0">
                          <a:effectLst/>
                        </a:rPr>
                        <a:t>120</a:t>
                      </a:r>
                      <a:endParaRPr lang="en-IN"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100" marR="48100" marT="0" marB="0"/>
                </a:tc>
                <a:tc hMerge="1">
                  <a:txBody>
                    <a:bodyPr/>
                    <a:lstStyle/>
                    <a:p>
                      <a:endParaRPr lang="en-IN"/>
                    </a:p>
                  </a:txBody>
                  <a:tcPr/>
                </a:tc>
                <a:extLst>
                  <a:ext uri="{0D108BD9-81ED-4DB2-BD59-A6C34878D82A}">
                    <a16:rowId xmlns:a16="http://schemas.microsoft.com/office/drawing/2014/main" val="1886930640"/>
                  </a:ext>
                </a:extLst>
              </a:tr>
            </a:tbl>
          </a:graphicData>
        </a:graphic>
      </p:graphicFrame>
    </p:spTree>
    <p:extLst>
      <p:ext uri="{BB962C8B-B14F-4D97-AF65-F5344CB8AC3E}">
        <p14:creationId xmlns:p14="http://schemas.microsoft.com/office/powerpoint/2010/main" val="213130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0"/>
            <a:ext cx="9144000" cy="685800"/>
          </a:xfrm>
          <a:solidFill>
            <a:schemeClr val="accent3">
              <a:lumMod val="50000"/>
            </a:schemeClr>
          </a:solidFill>
        </p:spPr>
        <p:txBody>
          <a:bodyPr>
            <a:normAutofit fontScale="90000"/>
          </a:bodyPr>
          <a:lstStyle/>
          <a:p>
            <a:r>
              <a:rPr lang="en-US" dirty="0">
                <a:solidFill>
                  <a:schemeClr val="bg1"/>
                </a:solidFill>
                <a:latin typeface="Times New Roman" pitchFamily="18" charset="0"/>
                <a:cs typeface="Times New Roman" pitchFamily="18" charset="0"/>
              </a:rPr>
              <a:t>Mission </a:t>
            </a:r>
          </a:p>
        </p:txBody>
      </p:sp>
      <p:sp>
        <p:nvSpPr>
          <p:cNvPr id="5" name="Content Placeholder 2"/>
          <p:cNvSpPr>
            <a:spLocks noGrp="1"/>
          </p:cNvSpPr>
          <p:nvPr>
            <p:ph idx="1"/>
          </p:nvPr>
        </p:nvSpPr>
        <p:spPr>
          <a:xfrm>
            <a:off x="182880" y="1828800"/>
            <a:ext cx="5913120" cy="5029200"/>
          </a:xfrm>
          <a:solidFill>
            <a:schemeClr val="bg1"/>
          </a:solidFill>
        </p:spPr>
        <p:txBody>
          <a:bodyPr>
            <a:noAutofit/>
          </a:bodyPr>
          <a:lstStyle/>
          <a:p>
            <a:pPr lvl="0" algn="just">
              <a:lnSpc>
                <a:spcPct val="150000"/>
              </a:lnSpc>
            </a:pPr>
            <a:r>
              <a:rPr lang="en-US" sz="2400" dirty="0">
                <a:solidFill>
                  <a:schemeClr val="accent5">
                    <a:lumMod val="50000"/>
                  </a:schemeClr>
                </a:solidFill>
                <a:latin typeface="Times New Roman" pitchFamily="18" charset="0"/>
                <a:cs typeface="Times New Roman" pitchFamily="18" charset="0"/>
              </a:rPr>
              <a:t>Helping them learn the science of management in classrooms &amp; reinforcing concepts through experiential learning, coupled with learning the art of management through corporate interactions.</a:t>
            </a:r>
          </a:p>
          <a:p>
            <a:pPr lvl="0" algn="just">
              <a:lnSpc>
                <a:spcPct val="150000"/>
              </a:lnSpc>
            </a:pPr>
            <a:r>
              <a:rPr lang="en-US" sz="2400" dirty="0">
                <a:solidFill>
                  <a:schemeClr val="accent5">
                    <a:lumMod val="50000"/>
                  </a:schemeClr>
                </a:solidFill>
                <a:latin typeface="Times New Roman" pitchFamily="18" charset="0"/>
                <a:cs typeface="Times New Roman" pitchFamily="18" charset="0"/>
              </a:rPr>
              <a:t>Exposure to cross-cultural environments.</a:t>
            </a:r>
          </a:p>
          <a:p>
            <a:pPr lvl="0" algn="just">
              <a:lnSpc>
                <a:spcPct val="150000"/>
              </a:lnSpc>
            </a:pPr>
            <a:r>
              <a:rPr lang="en-US" sz="2400" dirty="0">
                <a:solidFill>
                  <a:schemeClr val="accent5">
                    <a:lumMod val="50000"/>
                  </a:schemeClr>
                </a:solidFill>
                <a:latin typeface="Times New Roman" pitchFamily="18" charset="0"/>
                <a:cs typeface="Times New Roman" pitchFamily="18" charset="0"/>
              </a:rPr>
              <a:t>Unwavering focus on merit with ethics.</a:t>
            </a:r>
          </a:p>
          <a:p>
            <a:pPr algn="just">
              <a:buNone/>
            </a:pPr>
            <a:endParaRPr lang="en-US" sz="2400" dirty="0">
              <a:latin typeface="Times New Roman" pitchFamily="18" charset="0"/>
              <a:cs typeface="Times New Roman" pitchFamily="18" charset="0"/>
            </a:endParaRPr>
          </a:p>
        </p:txBody>
      </p:sp>
      <p:sp>
        <p:nvSpPr>
          <p:cNvPr id="7" name="Rectangle 6"/>
          <p:cNvSpPr/>
          <p:nvPr/>
        </p:nvSpPr>
        <p:spPr>
          <a:xfrm>
            <a:off x="182880" y="762001"/>
            <a:ext cx="10485120" cy="461665"/>
          </a:xfrm>
          <a:prstGeom prst="rect">
            <a:avLst/>
          </a:prstGeom>
        </p:spPr>
        <p:txBody>
          <a:bodyPr wrap="square">
            <a:spAutoFit/>
          </a:bodyPr>
          <a:lstStyle/>
          <a:p>
            <a:pPr algn="just"/>
            <a:r>
              <a:rPr lang="en-US" sz="2400" dirty="0">
                <a:latin typeface="Times New Roman" pitchFamily="18" charset="0"/>
                <a:cs typeface="Times New Roman" pitchFamily="18" charset="0"/>
              </a:rPr>
              <a:t>The institution continuously strives to foster excellence in students through:</a:t>
            </a:r>
          </a:p>
        </p:txBody>
      </p:sp>
      <p:pic>
        <p:nvPicPr>
          <p:cNvPr id="1026" name="Picture 2" descr="G:\2018 -19 photos\Odd semester\Photoshoot 2018\Photoshoot 2018\IMG_0491.JPG"/>
          <p:cNvPicPr>
            <a:picLocks noChangeAspect="1" noChangeArrowheads="1"/>
          </p:cNvPicPr>
          <p:nvPr/>
        </p:nvPicPr>
        <p:blipFill>
          <a:blip r:embed="rId2" cstate="print"/>
          <a:srcRect/>
          <a:stretch>
            <a:fillRect/>
          </a:stretch>
        </p:blipFill>
        <p:spPr bwMode="auto">
          <a:xfrm>
            <a:off x="6477000" y="1143000"/>
            <a:ext cx="4000500" cy="2667000"/>
          </a:xfrm>
          <a:prstGeom prst="rect">
            <a:avLst/>
          </a:prstGeom>
          <a:noFill/>
        </p:spPr>
      </p:pic>
      <p:pic>
        <p:nvPicPr>
          <p:cNvPr id="1027" name="Picture 3" descr="G:\2018 -19 photos\Odd semester\Photoshoot 2018\Photoshoot 2018\IMG_0733.JPG"/>
          <p:cNvPicPr>
            <a:picLocks noChangeAspect="1" noChangeArrowheads="1"/>
          </p:cNvPicPr>
          <p:nvPr/>
        </p:nvPicPr>
        <p:blipFill>
          <a:blip r:embed="rId3" cstate="print"/>
          <a:srcRect/>
          <a:stretch>
            <a:fillRect/>
          </a:stretch>
        </p:blipFill>
        <p:spPr bwMode="auto">
          <a:xfrm>
            <a:off x="6429828" y="3987800"/>
            <a:ext cx="4076700" cy="2717800"/>
          </a:xfrm>
          <a:prstGeom prst="rect">
            <a:avLst/>
          </a:prstGeom>
          <a:noFill/>
        </p:spPr>
      </p:pic>
    </p:spTree>
    <p:extLst>
      <p:ext uri="{BB962C8B-B14F-4D97-AF65-F5344CB8AC3E}">
        <p14:creationId xmlns:p14="http://schemas.microsoft.com/office/powerpoint/2010/main" val="2036213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30929638"/>
              </p:ext>
            </p:extLst>
          </p:nvPr>
        </p:nvGraphicFramePr>
        <p:xfrm>
          <a:off x="1422400" y="1503680"/>
          <a:ext cx="8656323" cy="5232400"/>
        </p:xfrm>
        <a:graphic>
          <a:graphicData uri="http://schemas.openxmlformats.org/drawingml/2006/table">
            <a:tbl>
              <a:tblPr firstRow="1" bandRow="1">
                <a:tableStyleId>{5C22544A-7EE6-4342-B048-85BDC9FD1C3A}</a:tableStyleId>
              </a:tblPr>
              <a:tblGrid>
                <a:gridCol w="2885441">
                  <a:extLst>
                    <a:ext uri="{9D8B030D-6E8A-4147-A177-3AD203B41FA5}">
                      <a16:colId xmlns:a16="http://schemas.microsoft.com/office/drawing/2014/main" val="20000"/>
                    </a:ext>
                  </a:extLst>
                </a:gridCol>
                <a:gridCol w="2885441">
                  <a:extLst>
                    <a:ext uri="{9D8B030D-6E8A-4147-A177-3AD203B41FA5}">
                      <a16:colId xmlns:a16="http://schemas.microsoft.com/office/drawing/2014/main" val="20001"/>
                    </a:ext>
                  </a:extLst>
                </a:gridCol>
                <a:gridCol w="2885441">
                  <a:extLst>
                    <a:ext uri="{9D8B030D-6E8A-4147-A177-3AD203B41FA5}">
                      <a16:colId xmlns:a16="http://schemas.microsoft.com/office/drawing/2014/main" val="20002"/>
                    </a:ext>
                  </a:extLst>
                </a:gridCol>
              </a:tblGrid>
              <a:tr h="525298">
                <a:tc>
                  <a:txBody>
                    <a:bodyPr/>
                    <a:lstStyle/>
                    <a:p>
                      <a:pPr algn="ctr"/>
                      <a:r>
                        <a:rPr lang="en-US" sz="2000" dirty="0">
                          <a:latin typeface="Times New Roman" pitchFamily="18" charset="0"/>
                          <a:cs typeface="Times New Roman" pitchFamily="18" charset="0"/>
                        </a:rPr>
                        <a:t>Regulations</a:t>
                      </a:r>
                    </a:p>
                  </a:txBody>
                  <a:tcPr/>
                </a:tc>
                <a:tc>
                  <a:txBody>
                    <a:bodyPr/>
                    <a:lstStyle/>
                    <a:p>
                      <a:pPr algn="ctr"/>
                      <a:r>
                        <a:rPr lang="en-US" sz="2000" dirty="0">
                          <a:latin typeface="Times New Roman" pitchFamily="18" charset="0"/>
                          <a:cs typeface="Times New Roman" pitchFamily="18" charset="0"/>
                        </a:rPr>
                        <a:t>University</a:t>
                      </a:r>
                    </a:p>
                  </a:txBody>
                  <a:tcPr/>
                </a:tc>
                <a:tc>
                  <a:txBody>
                    <a:bodyPr/>
                    <a:lstStyle/>
                    <a:p>
                      <a:pPr algn="ctr"/>
                      <a:r>
                        <a:rPr lang="en-US" sz="2000" dirty="0">
                          <a:latin typeface="Times New Roman" pitchFamily="18" charset="0"/>
                          <a:cs typeface="Times New Roman" pitchFamily="18" charset="0"/>
                        </a:rPr>
                        <a:t>Pattern</a:t>
                      </a:r>
                    </a:p>
                  </a:txBody>
                  <a:tcPr/>
                </a:tc>
                <a:extLst>
                  <a:ext uri="{0D108BD9-81ED-4DB2-BD59-A6C34878D82A}">
                    <a16:rowId xmlns:a16="http://schemas.microsoft.com/office/drawing/2014/main" val="10000"/>
                  </a:ext>
                </a:extLst>
              </a:tr>
              <a:tr h="989610">
                <a:tc>
                  <a:txBody>
                    <a:bodyPr/>
                    <a:lstStyle/>
                    <a:p>
                      <a:pPr algn="ctr"/>
                      <a:r>
                        <a:rPr lang="en-US" sz="2000" dirty="0">
                          <a:latin typeface="Times New Roman" pitchFamily="18" charset="0"/>
                          <a:cs typeface="Times New Roman" pitchFamily="18" charset="0"/>
                        </a:rPr>
                        <a:t>2007</a:t>
                      </a:r>
                    </a:p>
                  </a:txBody>
                  <a:tcPr/>
                </a:tc>
                <a:tc>
                  <a:txBody>
                    <a:bodyPr/>
                    <a:lstStyle/>
                    <a:p>
                      <a:pPr algn="ctr"/>
                      <a:r>
                        <a:rPr lang="en-US" sz="2000" dirty="0">
                          <a:latin typeface="Times New Roman" pitchFamily="18" charset="0"/>
                          <a:cs typeface="Times New Roman" pitchFamily="18" charset="0"/>
                        </a:rPr>
                        <a:t>Anna University – Coimbatore</a:t>
                      </a:r>
                    </a:p>
                  </a:txBody>
                  <a:tcPr/>
                </a:tc>
                <a:tc>
                  <a:txBody>
                    <a:bodyPr/>
                    <a:lstStyle/>
                    <a:p>
                      <a:pPr algn="ctr"/>
                      <a:r>
                        <a:rPr lang="en-US" sz="2000" dirty="0">
                          <a:latin typeface="Times New Roman" pitchFamily="18" charset="0"/>
                          <a:cs typeface="Times New Roman" pitchFamily="18" charset="0"/>
                        </a:rPr>
                        <a:t>Trimester</a:t>
                      </a:r>
                    </a:p>
                  </a:txBody>
                  <a:tcPr/>
                </a:tc>
                <a:extLst>
                  <a:ext uri="{0D108BD9-81ED-4DB2-BD59-A6C34878D82A}">
                    <a16:rowId xmlns:a16="http://schemas.microsoft.com/office/drawing/2014/main" val="10001"/>
                  </a:ext>
                </a:extLst>
              </a:tr>
              <a:tr h="929373">
                <a:tc>
                  <a:txBody>
                    <a:bodyPr/>
                    <a:lstStyle/>
                    <a:p>
                      <a:pPr algn="ctr"/>
                      <a:r>
                        <a:rPr lang="en-US" sz="2000" dirty="0">
                          <a:latin typeface="Times New Roman" pitchFamily="18" charset="0"/>
                          <a:cs typeface="Times New Roman" pitchFamily="18" charset="0"/>
                        </a:rPr>
                        <a:t>2009</a:t>
                      </a:r>
                    </a:p>
                  </a:txBody>
                  <a:tcPr/>
                </a:tc>
                <a:tc>
                  <a:txBody>
                    <a:bodyPr/>
                    <a:lstStyle/>
                    <a:p>
                      <a:pPr algn="ctr"/>
                      <a:r>
                        <a:rPr lang="en-US" sz="2000" dirty="0">
                          <a:latin typeface="Times New Roman" pitchFamily="18" charset="0"/>
                          <a:cs typeface="Times New Roman" pitchFamily="18" charset="0"/>
                        </a:rPr>
                        <a:t>Anna University – Coimbatore</a:t>
                      </a:r>
                    </a:p>
                  </a:txBody>
                  <a:tcPr/>
                </a:tc>
                <a:tc>
                  <a:txBody>
                    <a:bodyPr/>
                    <a:lstStyle/>
                    <a:p>
                      <a:pPr algn="ctr"/>
                      <a:r>
                        <a:rPr lang="en-US" sz="2000" dirty="0">
                          <a:latin typeface="Times New Roman" pitchFamily="18" charset="0"/>
                          <a:cs typeface="Times New Roman" pitchFamily="18" charset="0"/>
                        </a:rPr>
                        <a:t>Trimester</a:t>
                      </a:r>
                    </a:p>
                  </a:txBody>
                  <a:tcPr/>
                </a:tc>
                <a:extLst>
                  <a:ext uri="{0D108BD9-81ED-4DB2-BD59-A6C34878D82A}">
                    <a16:rowId xmlns:a16="http://schemas.microsoft.com/office/drawing/2014/main" val="10002"/>
                  </a:ext>
                </a:extLst>
              </a:tr>
              <a:tr h="929373">
                <a:tc>
                  <a:txBody>
                    <a:bodyPr/>
                    <a:lstStyle/>
                    <a:p>
                      <a:pPr algn="ctr"/>
                      <a:r>
                        <a:rPr lang="en-US" sz="2000" dirty="0">
                          <a:latin typeface="Times New Roman" pitchFamily="18" charset="0"/>
                          <a:cs typeface="Times New Roman" pitchFamily="18" charset="0"/>
                        </a:rPr>
                        <a:t>2013</a:t>
                      </a:r>
                    </a:p>
                  </a:txBody>
                  <a:tcPr/>
                </a:tc>
                <a:tc>
                  <a:txBody>
                    <a:bodyPr/>
                    <a:lstStyle/>
                    <a:p>
                      <a:pPr algn="ctr"/>
                      <a:r>
                        <a:rPr lang="en-US" sz="2000" dirty="0">
                          <a:latin typeface="Times New Roman" pitchFamily="18" charset="0"/>
                          <a:cs typeface="Times New Roman" pitchFamily="18" charset="0"/>
                        </a:rPr>
                        <a:t>Anna University – Chennai</a:t>
                      </a:r>
                    </a:p>
                  </a:txBody>
                  <a:tcPr/>
                </a:tc>
                <a:tc>
                  <a:txBody>
                    <a:bodyPr/>
                    <a:lstStyle/>
                    <a:p>
                      <a:pPr algn="ctr"/>
                      <a:r>
                        <a:rPr lang="en-US" sz="2000" dirty="0">
                          <a:latin typeface="Times New Roman" pitchFamily="18" charset="0"/>
                          <a:cs typeface="Times New Roman" pitchFamily="18" charset="0"/>
                        </a:rPr>
                        <a:t>Semester</a:t>
                      </a:r>
                    </a:p>
                  </a:txBody>
                  <a:tcPr/>
                </a:tc>
                <a:extLst>
                  <a:ext uri="{0D108BD9-81ED-4DB2-BD59-A6C34878D82A}">
                    <a16:rowId xmlns:a16="http://schemas.microsoft.com/office/drawing/2014/main" val="10003"/>
                  </a:ext>
                </a:extLst>
              </a:tr>
              <a:tr h="929373">
                <a:tc>
                  <a:txBody>
                    <a:bodyPr/>
                    <a:lstStyle/>
                    <a:p>
                      <a:pPr algn="ctr"/>
                      <a:r>
                        <a:rPr lang="en-US" sz="2000" dirty="0">
                          <a:latin typeface="Times New Roman" pitchFamily="18" charset="0"/>
                          <a:cs typeface="Times New Roman" pitchFamily="18" charset="0"/>
                        </a:rPr>
                        <a:t>2017</a:t>
                      </a:r>
                    </a:p>
                  </a:txBody>
                  <a:tcPr/>
                </a:tc>
                <a:tc>
                  <a:txBody>
                    <a:bodyPr/>
                    <a:lstStyle/>
                    <a:p>
                      <a:pPr algn="ctr"/>
                      <a:r>
                        <a:rPr lang="en-US" sz="2000" dirty="0">
                          <a:latin typeface="Times New Roman" pitchFamily="18" charset="0"/>
                          <a:cs typeface="Times New Roman" pitchFamily="18" charset="0"/>
                        </a:rPr>
                        <a:t>Anna University – Chennai</a:t>
                      </a:r>
                    </a:p>
                  </a:txBody>
                  <a:tcPr/>
                </a:tc>
                <a:tc>
                  <a:txBody>
                    <a:bodyPr/>
                    <a:lstStyle/>
                    <a:p>
                      <a:pPr algn="ctr"/>
                      <a:r>
                        <a:rPr lang="en-US" sz="2000" dirty="0">
                          <a:latin typeface="Times New Roman" pitchFamily="18" charset="0"/>
                          <a:cs typeface="Times New Roman" pitchFamily="18" charset="0"/>
                        </a:rPr>
                        <a:t>Semester</a:t>
                      </a:r>
                    </a:p>
                  </a:txBody>
                  <a:tcPr/>
                </a:tc>
                <a:extLst>
                  <a:ext uri="{0D108BD9-81ED-4DB2-BD59-A6C34878D82A}">
                    <a16:rowId xmlns:a16="http://schemas.microsoft.com/office/drawing/2014/main" val="10004"/>
                  </a:ext>
                </a:extLst>
              </a:tr>
              <a:tr h="929373">
                <a:tc>
                  <a:txBody>
                    <a:bodyPr/>
                    <a:lstStyle/>
                    <a:p>
                      <a:pPr algn="ctr"/>
                      <a:r>
                        <a:rPr lang="en-US" sz="2000" dirty="0">
                          <a:latin typeface="Times New Roman" pitchFamily="18" charset="0"/>
                          <a:cs typeface="Times New Roman" pitchFamily="18" charset="0"/>
                        </a:rPr>
                        <a:t>2021</a:t>
                      </a:r>
                    </a:p>
                  </a:txBody>
                  <a:tcPr/>
                </a:tc>
                <a:tc>
                  <a:txBody>
                    <a:bodyPr/>
                    <a:lstStyle/>
                    <a:p>
                      <a:pPr algn="ctr"/>
                      <a:r>
                        <a:rPr lang="en-US" sz="2000" dirty="0">
                          <a:latin typeface="Times New Roman" pitchFamily="18" charset="0"/>
                          <a:cs typeface="Times New Roman" pitchFamily="18" charset="0"/>
                        </a:rPr>
                        <a:t>Anna University</a:t>
                      </a:r>
                    </a:p>
                    <a:p>
                      <a:pPr algn="ctr"/>
                      <a:r>
                        <a:rPr lang="en-US" sz="2000" dirty="0">
                          <a:latin typeface="Times New Roman" pitchFamily="18" charset="0"/>
                          <a:cs typeface="Times New Roman" pitchFamily="18" charset="0"/>
                        </a:rPr>
                        <a:t>Chennai</a:t>
                      </a:r>
                    </a:p>
                  </a:txBody>
                  <a:tcPr/>
                </a:tc>
                <a:tc>
                  <a:txBody>
                    <a:bodyPr/>
                    <a:lstStyle/>
                    <a:p>
                      <a:pPr algn="ctr"/>
                      <a:r>
                        <a:rPr lang="en-US" sz="2000" dirty="0">
                          <a:latin typeface="Times New Roman" pitchFamily="18" charset="0"/>
                          <a:cs typeface="Times New Roman" pitchFamily="18" charset="0"/>
                        </a:rPr>
                        <a:t>Semester</a:t>
                      </a:r>
                    </a:p>
                  </a:txBody>
                  <a:tcPr/>
                </a:tc>
                <a:extLst>
                  <a:ext uri="{0D108BD9-81ED-4DB2-BD59-A6C34878D82A}">
                    <a16:rowId xmlns:a16="http://schemas.microsoft.com/office/drawing/2014/main" val="4189125578"/>
                  </a:ext>
                </a:extLst>
              </a:tr>
            </a:tbl>
          </a:graphicData>
        </a:graphic>
      </p:graphicFrame>
      <p:pic>
        <p:nvPicPr>
          <p:cNvPr id="4098" name="Picture 2" descr="C:\Users\Siva\Pictures\1200px-Anna_University_Logo.svg.png"/>
          <p:cNvPicPr>
            <a:picLocks noChangeAspect="1" noChangeArrowheads="1"/>
          </p:cNvPicPr>
          <p:nvPr/>
        </p:nvPicPr>
        <p:blipFill>
          <a:blip r:embed="rId2" cstate="print"/>
          <a:srcRect/>
          <a:stretch>
            <a:fillRect/>
          </a:stretch>
        </p:blipFill>
        <p:spPr bwMode="auto">
          <a:xfrm>
            <a:off x="10078722" y="4662933"/>
            <a:ext cx="2209799" cy="2195067"/>
          </a:xfrm>
          <a:prstGeom prst="rect">
            <a:avLst/>
          </a:prstGeom>
          <a:noFill/>
        </p:spPr>
      </p:pic>
      <p:sp>
        <p:nvSpPr>
          <p:cNvPr id="2" name="Rectangle 1">
            <a:extLst>
              <a:ext uri="{FF2B5EF4-FFF2-40B4-BE49-F238E27FC236}">
                <a16:creationId xmlns:a16="http://schemas.microsoft.com/office/drawing/2014/main" id="{7C2C9251-3D18-4384-8FD6-6017DB25664E}"/>
              </a:ext>
            </a:extLst>
          </p:cNvPr>
          <p:cNvSpPr/>
          <p:nvPr/>
        </p:nvSpPr>
        <p:spPr>
          <a:xfrm>
            <a:off x="2438400" y="518160"/>
            <a:ext cx="7193280" cy="66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ANNA UNIVERSITY CURRICULUM</a:t>
            </a:r>
            <a:endParaRPr lang="en-IN"/>
          </a:p>
        </p:txBody>
      </p:sp>
    </p:spTree>
    <p:extLst>
      <p:ext uri="{BB962C8B-B14F-4D97-AF65-F5344CB8AC3E}">
        <p14:creationId xmlns:p14="http://schemas.microsoft.com/office/powerpoint/2010/main" val="222981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A5B4-6822-4B1C-9979-B233D8EE32F7}"/>
              </a:ext>
            </a:extLst>
          </p:cNvPr>
          <p:cNvSpPr>
            <a:spLocks noGrp="1"/>
          </p:cNvSpPr>
          <p:nvPr>
            <p:ph type="title"/>
          </p:nvPr>
        </p:nvSpPr>
        <p:spPr/>
        <p:txBody>
          <a:bodyPr/>
          <a:lstStyle/>
          <a:p>
            <a:r>
              <a:rPr lang="en-US" dirty="0"/>
              <a:t>COURSE CURRICULUM</a:t>
            </a:r>
            <a:endParaRPr lang="en-IN" dirty="0"/>
          </a:p>
        </p:txBody>
      </p:sp>
      <p:sp>
        <p:nvSpPr>
          <p:cNvPr id="3" name="Content Placeholder 2">
            <a:extLst>
              <a:ext uri="{FF2B5EF4-FFF2-40B4-BE49-F238E27FC236}">
                <a16:creationId xmlns:a16="http://schemas.microsoft.com/office/drawing/2014/main" id="{85798046-CB34-4994-A090-9ACABEA0E2E6}"/>
              </a:ext>
            </a:extLst>
          </p:cNvPr>
          <p:cNvSpPr>
            <a:spLocks noGrp="1"/>
          </p:cNvSpPr>
          <p:nvPr>
            <p:ph idx="1"/>
          </p:nvPr>
        </p:nvSpPr>
        <p:spPr/>
        <p:txBody>
          <a:bodyPr/>
          <a:lstStyle/>
          <a:p>
            <a:endParaRPr lang="en-IN"/>
          </a:p>
        </p:txBody>
      </p:sp>
      <p:pic>
        <p:nvPicPr>
          <p:cNvPr id="4100" name="Picture 4" descr="anna university re exam date 2021: Anna University re-exam for engineering  students in June - Times of India">
            <a:extLst>
              <a:ext uri="{FF2B5EF4-FFF2-40B4-BE49-F238E27FC236}">
                <a16:creationId xmlns:a16="http://schemas.microsoft.com/office/drawing/2014/main" id="{67456EC4-1589-4E12-B85F-9B61F3214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656" y="1825625"/>
            <a:ext cx="8632903" cy="507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82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82D90A-60FA-4442-B880-2D29A83993DA}"/>
              </a:ext>
            </a:extLst>
          </p:cNvPr>
          <p:cNvSpPr>
            <a:spLocks noGrp="1"/>
          </p:cNvSpPr>
          <p:nvPr>
            <p:ph type="title"/>
          </p:nvPr>
        </p:nvSpPr>
        <p:spPr>
          <a:xfrm>
            <a:off x="838200" y="365125"/>
            <a:ext cx="10515600" cy="784945"/>
          </a:xfrm>
        </p:spPr>
        <p:txBody>
          <a:bodyPr/>
          <a:lstStyle/>
          <a:p>
            <a:r>
              <a:rPr lang="en-IN" dirty="0"/>
              <a:t>Semester – 1 </a:t>
            </a:r>
          </a:p>
        </p:txBody>
      </p:sp>
      <p:graphicFrame>
        <p:nvGraphicFramePr>
          <p:cNvPr id="4" name="Content Placeholder 3">
            <a:extLst>
              <a:ext uri="{FF2B5EF4-FFF2-40B4-BE49-F238E27FC236}">
                <a16:creationId xmlns:a16="http://schemas.microsoft.com/office/drawing/2014/main" id="{21716EBC-427A-4E81-9934-6B92213DD219}"/>
              </a:ext>
            </a:extLst>
          </p:cNvPr>
          <p:cNvGraphicFramePr>
            <a:graphicFrameLocks noGrp="1"/>
          </p:cNvGraphicFramePr>
          <p:nvPr>
            <p:ph idx="1"/>
          </p:nvPr>
        </p:nvGraphicFramePr>
        <p:xfrm>
          <a:off x="471340" y="1150070"/>
          <a:ext cx="10882456" cy="5081046"/>
        </p:xfrm>
        <a:graphic>
          <a:graphicData uri="http://schemas.openxmlformats.org/drawingml/2006/table">
            <a:tbl>
              <a:tblPr firstRow="1" firstCol="1" bandRow="1">
                <a:tableStyleId>{21E4AEA4-8DFA-4A89-87EB-49C32662AFE0}</a:tableStyleId>
              </a:tblPr>
              <a:tblGrid>
                <a:gridCol w="843049">
                  <a:extLst>
                    <a:ext uri="{9D8B030D-6E8A-4147-A177-3AD203B41FA5}">
                      <a16:colId xmlns:a16="http://schemas.microsoft.com/office/drawing/2014/main" val="4146852124"/>
                    </a:ext>
                  </a:extLst>
                </a:gridCol>
                <a:gridCol w="1082903">
                  <a:extLst>
                    <a:ext uri="{9D8B030D-6E8A-4147-A177-3AD203B41FA5}">
                      <a16:colId xmlns:a16="http://schemas.microsoft.com/office/drawing/2014/main" val="3443178718"/>
                    </a:ext>
                  </a:extLst>
                </a:gridCol>
                <a:gridCol w="2693006">
                  <a:extLst>
                    <a:ext uri="{9D8B030D-6E8A-4147-A177-3AD203B41FA5}">
                      <a16:colId xmlns:a16="http://schemas.microsoft.com/office/drawing/2014/main" val="423324820"/>
                    </a:ext>
                  </a:extLst>
                </a:gridCol>
                <a:gridCol w="1682536">
                  <a:extLst>
                    <a:ext uri="{9D8B030D-6E8A-4147-A177-3AD203B41FA5}">
                      <a16:colId xmlns:a16="http://schemas.microsoft.com/office/drawing/2014/main" val="4067812009"/>
                    </a:ext>
                  </a:extLst>
                </a:gridCol>
                <a:gridCol w="1515113">
                  <a:extLst>
                    <a:ext uri="{9D8B030D-6E8A-4147-A177-3AD203B41FA5}">
                      <a16:colId xmlns:a16="http://schemas.microsoft.com/office/drawing/2014/main" val="4211443625"/>
                    </a:ext>
                  </a:extLst>
                </a:gridCol>
                <a:gridCol w="541452">
                  <a:extLst>
                    <a:ext uri="{9D8B030D-6E8A-4147-A177-3AD203B41FA5}">
                      <a16:colId xmlns:a16="http://schemas.microsoft.com/office/drawing/2014/main" val="1560685085"/>
                    </a:ext>
                  </a:extLst>
                </a:gridCol>
                <a:gridCol w="841862">
                  <a:extLst>
                    <a:ext uri="{9D8B030D-6E8A-4147-A177-3AD203B41FA5}">
                      <a16:colId xmlns:a16="http://schemas.microsoft.com/office/drawing/2014/main" val="2225664759"/>
                    </a:ext>
                  </a:extLst>
                </a:gridCol>
                <a:gridCol w="841862">
                  <a:extLst>
                    <a:ext uri="{9D8B030D-6E8A-4147-A177-3AD203B41FA5}">
                      <a16:colId xmlns:a16="http://schemas.microsoft.com/office/drawing/2014/main" val="3335960127"/>
                    </a:ext>
                  </a:extLst>
                </a:gridCol>
                <a:gridCol w="840673">
                  <a:extLst>
                    <a:ext uri="{9D8B030D-6E8A-4147-A177-3AD203B41FA5}">
                      <a16:colId xmlns:a16="http://schemas.microsoft.com/office/drawing/2014/main" val="3879737014"/>
                    </a:ext>
                  </a:extLst>
                </a:gridCol>
              </a:tblGrid>
              <a:tr h="633410">
                <a:tc>
                  <a:txBody>
                    <a:bodyPr/>
                    <a:lstStyle/>
                    <a:p>
                      <a:pPr algn="ctr">
                        <a:lnSpc>
                          <a:spcPct val="150000"/>
                        </a:lnSpc>
                      </a:pPr>
                      <a:r>
                        <a:rPr lang="en-US" sz="1400" dirty="0">
                          <a:effectLst/>
                          <a:latin typeface="Times New Roman" panose="02020603050405020304" pitchFamily="18" charset="0"/>
                          <a:cs typeface="Times New Roman" panose="02020603050405020304" pitchFamily="18" charset="0"/>
                        </a:rPr>
                        <a:t>S.NO</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COURSE CODE</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dirty="0">
                          <a:effectLst/>
                          <a:latin typeface="Times New Roman" panose="02020603050405020304" pitchFamily="18" charset="0"/>
                          <a:cs typeface="Times New Roman" panose="02020603050405020304" pitchFamily="18" charset="0"/>
                        </a:rPr>
                        <a:t>COURSE TITLE</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dirty="0">
                          <a:effectLst/>
                          <a:latin typeface="Times New Roman" panose="02020603050405020304" pitchFamily="18" charset="0"/>
                          <a:cs typeface="Times New Roman" panose="02020603050405020304" pitchFamily="18" charset="0"/>
                        </a:rPr>
                        <a:t>CATEGORY</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CONTACT PERIODS</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L</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T</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1043810722"/>
                  </a:ext>
                </a:extLst>
              </a:tr>
              <a:tr h="298813">
                <a:tc gridSpan="9">
                  <a:txBody>
                    <a:bodyPr/>
                    <a:lstStyle/>
                    <a:p>
                      <a:pPr>
                        <a:lnSpc>
                          <a:spcPct val="150000"/>
                        </a:lnSpc>
                      </a:pPr>
                      <a:r>
                        <a:rPr lang="en-US" sz="1400">
                          <a:effectLst/>
                          <a:latin typeface="Times New Roman" panose="02020603050405020304" pitchFamily="18" charset="0"/>
                          <a:cs typeface="Times New Roman" panose="02020603050405020304" pitchFamily="18" charset="0"/>
                        </a:rPr>
                        <a:t>THEORY</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170542527"/>
                  </a:ext>
                </a:extLst>
              </a:tr>
              <a:tr h="402075">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1</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5101</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Economic Analysis for Business</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2507753350"/>
                  </a:ext>
                </a:extLst>
              </a:tr>
              <a:tr h="402075">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5102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Principles of Management</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3057579464"/>
                  </a:ext>
                </a:extLst>
              </a:tr>
              <a:tr h="402075">
                <a:tc>
                  <a:txBody>
                    <a:bodyPr/>
                    <a:lstStyle/>
                    <a:p>
                      <a:pPr algn="ctr">
                        <a:lnSpc>
                          <a:spcPct val="150000"/>
                        </a:lnSpc>
                      </a:pPr>
                      <a:r>
                        <a:rPr lang="en-US" sz="1400" dirty="0">
                          <a:effectLst/>
                          <a:latin typeface="Times New Roman" panose="02020603050405020304" pitchFamily="18" charset="0"/>
                          <a:cs typeface="Times New Roman" panose="02020603050405020304" pitchFamily="18" charset="0"/>
                        </a:rPr>
                        <a:t>3</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5103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Accounting for Management</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4015763139"/>
                  </a:ext>
                </a:extLst>
              </a:tr>
              <a:tr h="402075">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5104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Legal Aspects of Business</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3361336089"/>
                  </a:ext>
                </a:extLst>
              </a:tr>
              <a:tr h="402075">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5</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5105</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Organizational Behaviour</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1559424749"/>
                  </a:ext>
                </a:extLst>
              </a:tr>
              <a:tr h="402075">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5106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Statistics for Management</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45968586"/>
                  </a:ext>
                </a:extLst>
              </a:tr>
              <a:tr h="402075">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7</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5107</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Total Quality Management</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2449038133"/>
                  </a:ext>
                </a:extLst>
              </a:tr>
              <a:tr h="298813">
                <a:tc gridSpan="9">
                  <a:txBody>
                    <a:bodyPr/>
                    <a:lstStyle/>
                    <a:p>
                      <a:pPr>
                        <a:lnSpc>
                          <a:spcPct val="150000"/>
                        </a:lnSpc>
                      </a:pPr>
                      <a:r>
                        <a:rPr lang="en-US" sz="1400">
                          <a:effectLst/>
                          <a:latin typeface="Times New Roman" panose="02020603050405020304" pitchFamily="18" charset="0"/>
                          <a:cs typeface="Times New Roman" panose="02020603050405020304" pitchFamily="18" charset="0"/>
                        </a:rPr>
                        <a:t>PRACTICALS</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280318945"/>
                  </a:ext>
                </a:extLst>
              </a:tr>
              <a:tr h="633410">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8</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5111</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Spoken and Written Communication #</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EEC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3781107658"/>
                  </a:ext>
                </a:extLst>
              </a:tr>
              <a:tr h="402075">
                <a:tc gridSpan="3">
                  <a:txBody>
                    <a:bodyPr/>
                    <a:lstStyle/>
                    <a:p>
                      <a:pPr>
                        <a:lnSpc>
                          <a:spcPct val="150000"/>
                        </a:lnSpc>
                      </a:pPr>
                      <a:r>
                        <a:rPr lang="en-US" sz="1400" dirty="0">
                          <a:effectLst/>
                          <a:latin typeface="Times New Roman" panose="02020603050405020304" pitchFamily="18" charset="0"/>
                          <a:cs typeface="Times New Roman" panose="02020603050405020304" pitchFamily="18" charset="0"/>
                        </a:rPr>
                        <a:t># No end semester examination required for this course</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hMerge="1">
                  <a:txBody>
                    <a:bodyPr/>
                    <a:lstStyle/>
                    <a:p>
                      <a:endParaRPr lang="en-IN"/>
                    </a:p>
                  </a:txBody>
                  <a:tcPr/>
                </a:tc>
                <a:tc hMerge="1">
                  <a:txBody>
                    <a:bodyPr/>
                    <a:lstStyle/>
                    <a:p>
                      <a:endParaRPr lang="en-IN"/>
                    </a:p>
                  </a:txBody>
                  <a:tcPr/>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TOTAL</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27</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dirty="0">
                          <a:effectLst/>
                          <a:latin typeface="Times New Roman" panose="02020603050405020304" pitchFamily="18" charset="0"/>
                          <a:cs typeface="Times New Roman" panose="02020603050405020304" pitchFamily="18" charset="0"/>
                        </a:rPr>
                        <a:t>25</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3313719705"/>
                  </a:ext>
                </a:extLst>
              </a:tr>
            </a:tbl>
          </a:graphicData>
        </a:graphic>
      </p:graphicFrame>
    </p:spTree>
    <p:extLst>
      <p:ext uri="{BB962C8B-B14F-4D97-AF65-F5344CB8AC3E}">
        <p14:creationId xmlns:p14="http://schemas.microsoft.com/office/powerpoint/2010/main" val="2260489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818A3-F256-4DEF-8373-D617B78DAA10}"/>
              </a:ext>
            </a:extLst>
          </p:cNvPr>
          <p:cNvSpPr>
            <a:spLocks noGrp="1"/>
          </p:cNvSpPr>
          <p:nvPr>
            <p:ph type="title"/>
          </p:nvPr>
        </p:nvSpPr>
        <p:spPr>
          <a:xfrm>
            <a:off x="838200" y="365126"/>
            <a:ext cx="10515600" cy="822652"/>
          </a:xfrm>
        </p:spPr>
        <p:txBody>
          <a:bodyPr/>
          <a:lstStyle/>
          <a:p>
            <a:r>
              <a:rPr lang="en-IN" dirty="0"/>
              <a:t>Semester -  2</a:t>
            </a:r>
          </a:p>
        </p:txBody>
      </p:sp>
      <p:graphicFrame>
        <p:nvGraphicFramePr>
          <p:cNvPr id="4" name="Content Placeholder 3">
            <a:extLst>
              <a:ext uri="{FF2B5EF4-FFF2-40B4-BE49-F238E27FC236}">
                <a16:creationId xmlns:a16="http://schemas.microsoft.com/office/drawing/2014/main" id="{6D40091F-6256-4AFD-96E3-1D4A03747381}"/>
              </a:ext>
            </a:extLst>
          </p:cNvPr>
          <p:cNvGraphicFramePr>
            <a:graphicFrameLocks noGrp="1"/>
          </p:cNvGraphicFramePr>
          <p:nvPr>
            <p:ph idx="1"/>
          </p:nvPr>
        </p:nvGraphicFramePr>
        <p:xfrm>
          <a:off x="377072" y="1338605"/>
          <a:ext cx="11491273" cy="5322720"/>
        </p:xfrm>
        <a:graphic>
          <a:graphicData uri="http://schemas.openxmlformats.org/drawingml/2006/table">
            <a:tbl>
              <a:tblPr firstRow="1" firstCol="1" bandRow="1">
                <a:tableStyleId>{21E4AEA4-8DFA-4A89-87EB-49C32662AFE0}</a:tableStyleId>
              </a:tblPr>
              <a:tblGrid>
                <a:gridCol w="890212">
                  <a:extLst>
                    <a:ext uri="{9D8B030D-6E8A-4147-A177-3AD203B41FA5}">
                      <a16:colId xmlns:a16="http://schemas.microsoft.com/office/drawing/2014/main" val="1280357192"/>
                    </a:ext>
                  </a:extLst>
                </a:gridCol>
                <a:gridCol w="1143485">
                  <a:extLst>
                    <a:ext uri="{9D8B030D-6E8A-4147-A177-3AD203B41FA5}">
                      <a16:colId xmlns:a16="http://schemas.microsoft.com/office/drawing/2014/main" val="3758886624"/>
                    </a:ext>
                  </a:extLst>
                </a:gridCol>
                <a:gridCol w="2843666">
                  <a:extLst>
                    <a:ext uri="{9D8B030D-6E8A-4147-A177-3AD203B41FA5}">
                      <a16:colId xmlns:a16="http://schemas.microsoft.com/office/drawing/2014/main" val="2531262013"/>
                    </a:ext>
                  </a:extLst>
                </a:gridCol>
                <a:gridCol w="1776666">
                  <a:extLst>
                    <a:ext uri="{9D8B030D-6E8A-4147-A177-3AD203B41FA5}">
                      <a16:colId xmlns:a16="http://schemas.microsoft.com/office/drawing/2014/main" val="4012813826"/>
                    </a:ext>
                  </a:extLst>
                </a:gridCol>
                <a:gridCol w="1599876">
                  <a:extLst>
                    <a:ext uri="{9D8B030D-6E8A-4147-A177-3AD203B41FA5}">
                      <a16:colId xmlns:a16="http://schemas.microsoft.com/office/drawing/2014/main" val="191079289"/>
                    </a:ext>
                  </a:extLst>
                </a:gridCol>
                <a:gridCol w="571742">
                  <a:extLst>
                    <a:ext uri="{9D8B030D-6E8A-4147-A177-3AD203B41FA5}">
                      <a16:colId xmlns:a16="http://schemas.microsoft.com/office/drawing/2014/main" val="1598902468"/>
                    </a:ext>
                  </a:extLst>
                </a:gridCol>
                <a:gridCol w="888960">
                  <a:extLst>
                    <a:ext uri="{9D8B030D-6E8A-4147-A177-3AD203B41FA5}">
                      <a16:colId xmlns:a16="http://schemas.microsoft.com/office/drawing/2014/main" val="3137512691"/>
                    </a:ext>
                  </a:extLst>
                </a:gridCol>
                <a:gridCol w="888960">
                  <a:extLst>
                    <a:ext uri="{9D8B030D-6E8A-4147-A177-3AD203B41FA5}">
                      <a16:colId xmlns:a16="http://schemas.microsoft.com/office/drawing/2014/main" val="1969361633"/>
                    </a:ext>
                  </a:extLst>
                </a:gridCol>
                <a:gridCol w="887706">
                  <a:extLst>
                    <a:ext uri="{9D8B030D-6E8A-4147-A177-3AD203B41FA5}">
                      <a16:colId xmlns:a16="http://schemas.microsoft.com/office/drawing/2014/main" val="1683948354"/>
                    </a:ext>
                  </a:extLst>
                </a:gridCol>
              </a:tblGrid>
              <a:tr h="897162">
                <a:tc gridSpan="9">
                  <a:txBody>
                    <a:bodyPr/>
                    <a:lstStyle/>
                    <a:p>
                      <a:pPr indent="457200" algn="ctr">
                        <a:lnSpc>
                          <a:spcPct val="150000"/>
                        </a:lnSpc>
                      </a:pPr>
                      <a:r>
                        <a:rPr lang="en-US" sz="1400" dirty="0">
                          <a:effectLst/>
                          <a:latin typeface="Times New Roman" panose="02020603050405020304" pitchFamily="18" charset="0"/>
                          <a:cs typeface="Times New Roman" panose="02020603050405020304" pitchFamily="18" charset="0"/>
                        </a:rPr>
                        <a:t> </a:t>
                      </a:r>
                      <a:endParaRPr lang="en-IN" sz="1400" dirty="0">
                        <a:effectLst/>
                        <a:latin typeface="Times New Roman" panose="02020603050405020304" pitchFamily="18" charset="0"/>
                        <a:cs typeface="Times New Roman" panose="02020603050405020304" pitchFamily="18" charset="0"/>
                      </a:endParaRPr>
                    </a:p>
                    <a:p>
                      <a:pPr indent="457200" algn="ctr">
                        <a:lnSpc>
                          <a:spcPct val="150000"/>
                        </a:lnSpc>
                      </a:pPr>
                      <a:r>
                        <a:rPr lang="en-US" sz="1400" dirty="0">
                          <a:effectLst/>
                          <a:latin typeface="Times New Roman" panose="02020603050405020304" pitchFamily="18" charset="0"/>
                          <a:cs typeface="Times New Roman" panose="02020603050405020304" pitchFamily="18" charset="0"/>
                        </a:rPr>
                        <a:t>SEMESTER – II</a:t>
                      </a:r>
                      <a:endParaRPr lang="en-IN" sz="1400" dirty="0">
                        <a:effectLst/>
                        <a:latin typeface="Times New Roman" panose="02020603050405020304" pitchFamily="18" charset="0"/>
                        <a:cs typeface="Times New Roman" panose="02020603050405020304" pitchFamily="18" charset="0"/>
                      </a:endParaRPr>
                    </a:p>
                    <a:p>
                      <a:pPr indent="457200" algn="ctr">
                        <a:lnSpc>
                          <a:spcPct val="150000"/>
                        </a:lnSpc>
                      </a:pPr>
                      <a:r>
                        <a:rPr lang="en-US" sz="1400" dirty="0">
                          <a:effectLst/>
                          <a:latin typeface="Times New Roman" panose="02020603050405020304" pitchFamily="18" charset="0"/>
                          <a:cs typeface="Times New Roman" panose="02020603050405020304" pitchFamily="18" charset="0"/>
                        </a:rPr>
                        <a:t> </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887991519"/>
                  </a:ext>
                </a:extLst>
              </a:tr>
              <a:tr h="276945">
                <a:tc gridSpan="9">
                  <a:txBody>
                    <a:bodyPr/>
                    <a:lstStyle/>
                    <a:p>
                      <a:pPr>
                        <a:lnSpc>
                          <a:spcPct val="150000"/>
                        </a:lnSpc>
                      </a:pPr>
                      <a:r>
                        <a:rPr lang="en-US" sz="1400">
                          <a:effectLst/>
                          <a:latin typeface="Times New Roman" panose="02020603050405020304" pitchFamily="18" charset="0"/>
                          <a:cs typeface="Times New Roman" panose="02020603050405020304" pitchFamily="18" charset="0"/>
                        </a:rPr>
                        <a:t>THEORY</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199637546"/>
                  </a:ext>
                </a:extLst>
              </a:tr>
              <a:tr h="406292">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1</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5201</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Applied Operations Research</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PC</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725182666"/>
                  </a:ext>
                </a:extLst>
              </a:tr>
              <a:tr h="406292">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5202</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Business Research Methods</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r>
                        <a:rPr lang="en-US" sz="1400">
                          <a:effectLst/>
                          <a:latin typeface="Times New Roman" panose="02020603050405020304" pitchFamily="18" charset="0"/>
                          <a:cs typeface="Times New Roman" panose="02020603050405020304" pitchFamily="18" charset="0"/>
                        </a:rPr>
                        <a:t>PC</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1006231852"/>
                  </a:ext>
                </a:extLst>
              </a:tr>
              <a:tr h="406292">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5203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Financial Management</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r>
                        <a:rPr lang="en-US" sz="1400">
                          <a:effectLst/>
                          <a:latin typeface="Times New Roman" panose="02020603050405020304" pitchFamily="18" charset="0"/>
                          <a:cs typeface="Times New Roman" panose="02020603050405020304" pitchFamily="18" charset="0"/>
                        </a:rPr>
                        <a:t>PC</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468588613"/>
                  </a:ext>
                </a:extLst>
              </a:tr>
              <a:tr h="406292">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5204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Human Resource Management</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r>
                        <a:rPr lang="en-US" sz="1400">
                          <a:effectLst/>
                          <a:latin typeface="Times New Roman" panose="02020603050405020304" pitchFamily="18" charset="0"/>
                          <a:cs typeface="Times New Roman" panose="02020603050405020304" pitchFamily="18" charset="0"/>
                        </a:rPr>
                        <a:t>PC</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1808330291"/>
                  </a:ext>
                </a:extLst>
              </a:tr>
              <a:tr h="406292">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5</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5205</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Information Management</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r>
                        <a:rPr lang="en-US" sz="1400">
                          <a:effectLst/>
                          <a:latin typeface="Times New Roman" panose="02020603050405020304" pitchFamily="18" charset="0"/>
                          <a:cs typeface="Times New Roman" panose="02020603050405020304" pitchFamily="18" charset="0"/>
                        </a:rPr>
                        <a:t>PC</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3028614193"/>
                  </a:ext>
                </a:extLst>
              </a:tr>
              <a:tr h="406292">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6</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5206 </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Operations Management</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r>
                        <a:rPr lang="en-US" sz="1400">
                          <a:effectLst/>
                          <a:latin typeface="Times New Roman" panose="02020603050405020304" pitchFamily="18" charset="0"/>
                          <a:cs typeface="Times New Roman" panose="02020603050405020304" pitchFamily="18" charset="0"/>
                        </a:rPr>
                        <a:t>PC</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3240590119"/>
                  </a:ext>
                </a:extLst>
              </a:tr>
              <a:tr h="406292">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7</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5207</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Marketing Management</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r>
                        <a:rPr lang="en-US" sz="1400">
                          <a:effectLst/>
                          <a:latin typeface="Times New Roman" panose="02020603050405020304" pitchFamily="18" charset="0"/>
                          <a:cs typeface="Times New Roman" panose="02020603050405020304" pitchFamily="18" charset="0"/>
                        </a:rPr>
                        <a:t>PC</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871403511"/>
                  </a:ext>
                </a:extLst>
              </a:tr>
              <a:tr h="276945">
                <a:tc gridSpan="9">
                  <a:txBody>
                    <a:bodyPr/>
                    <a:lstStyle/>
                    <a:p>
                      <a:pPr>
                        <a:lnSpc>
                          <a:spcPct val="150000"/>
                        </a:lnSpc>
                      </a:pPr>
                      <a:r>
                        <a:rPr lang="en-US" sz="1400">
                          <a:effectLst/>
                          <a:latin typeface="Times New Roman" panose="02020603050405020304" pitchFamily="18" charset="0"/>
                          <a:cs typeface="Times New Roman" panose="02020603050405020304" pitchFamily="18" charset="0"/>
                        </a:rPr>
                        <a:t>PRACTICALS</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153451193"/>
                  </a:ext>
                </a:extLst>
              </a:tr>
              <a:tr h="587054">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8</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BA 5211</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Data Analysis for Business Modelling</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EEC</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2395739846"/>
                  </a:ext>
                </a:extLst>
              </a:tr>
              <a:tr h="406292">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 </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 </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 </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TOTAL</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26</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22</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tc>
                  <a:txBody>
                    <a:bodyPr/>
                    <a:lstStyle/>
                    <a:p>
                      <a:pPr algn="ctr">
                        <a:lnSpc>
                          <a:spcPct val="150000"/>
                        </a:lnSpc>
                      </a:pPr>
                      <a:r>
                        <a:rPr lang="en-US" sz="1400" dirty="0">
                          <a:effectLst/>
                          <a:latin typeface="Times New Roman" panose="02020603050405020304" pitchFamily="18" charset="0"/>
                          <a:cs typeface="Times New Roman" panose="02020603050405020304" pitchFamily="18" charset="0"/>
                        </a:rPr>
                        <a:t>2</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38" marR="60538" marT="0" marB="0"/>
                </a:tc>
                <a:extLst>
                  <a:ext uri="{0D108BD9-81ED-4DB2-BD59-A6C34878D82A}">
                    <a16:rowId xmlns:a16="http://schemas.microsoft.com/office/drawing/2014/main" val="2480199214"/>
                  </a:ext>
                </a:extLst>
              </a:tr>
            </a:tbl>
          </a:graphicData>
        </a:graphic>
      </p:graphicFrame>
    </p:spTree>
    <p:extLst>
      <p:ext uri="{BB962C8B-B14F-4D97-AF65-F5344CB8AC3E}">
        <p14:creationId xmlns:p14="http://schemas.microsoft.com/office/powerpoint/2010/main" val="3627912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382C-424C-43F4-90D6-4E0B34BCCB93}"/>
              </a:ext>
            </a:extLst>
          </p:cNvPr>
          <p:cNvSpPr>
            <a:spLocks noGrp="1"/>
          </p:cNvSpPr>
          <p:nvPr>
            <p:ph type="title"/>
          </p:nvPr>
        </p:nvSpPr>
        <p:spPr/>
        <p:txBody>
          <a:bodyPr/>
          <a:lstStyle/>
          <a:p>
            <a:r>
              <a:rPr lang="en-US" sz="4400" b="1" dirty="0">
                <a:effectLst/>
                <a:latin typeface="Times New Roman" panose="02020603050405020304" pitchFamily="18" charset="0"/>
                <a:ea typeface="Times New Roman" panose="02020603050405020304" pitchFamily="18" charset="0"/>
              </a:rPr>
              <a:t>SUMMER TRAINING: 4 WEEKS</a:t>
            </a:r>
            <a:br>
              <a:rPr lang="en-IN" sz="4400" dirty="0">
                <a:effectLst/>
                <a:latin typeface="Times New Roman" panose="02020603050405020304" pitchFamily="18" charset="0"/>
                <a:ea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57B4DBB9-FBD8-447A-A3A3-334FE7B01CDC}"/>
              </a:ext>
            </a:extLst>
          </p:cNvPr>
          <p:cNvSpPr>
            <a:spLocks noGrp="1"/>
          </p:cNvSpPr>
          <p:nvPr>
            <p:ph idx="1"/>
          </p:nvPr>
        </p:nvSpPr>
        <p:spPr/>
        <p:txBody>
          <a:bodyPr/>
          <a:lstStyle/>
          <a:p>
            <a:pPr marL="0" indent="0" algn="just">
              <a:lnSpc>
                <a:spcPct val="150000"/>
              </a:lnSpc>
              <a:buNone/>
            </a:pPr>
            <a:r>
              <a:rPr lang="en-US" sz="1800" b="1" dirty="0">
                <a:effectLst/>
                <a:latin typeface="Times New Roman" panose="02020603050405020304" pitchFamily="18" charset="0"/>
                <a:ea typeface="Times New Roman" panose="02020603050405020304" pitchFamily="18" charset="0"/>
              </a:rPr>
              <a:t>SUMMER TRAINING:</a:t>
            </a:r>
            <a:r>
              <a:rPr lang="en-US" sz="1800" dirty="0">
                <a:effectLst/>
                <a:latin typeface="Times New Roman" panose="02020603050405020304" pitchFamily="18" charset="0"/>
                <a:ea typeface="Times New Roman" panose="02020603050405020304" pitchFamily="18" charset="0"/>
              </a:rPr>
              <a:t> The training report along with the company certificate should be submitted within the two weeks of the reopening date of 3</a:t>
            </a:r>
            <a:r>
              <a:rPr lang="en-US" sz="1800" baseline="30000" dirty="0">
                <a:effectLst/>
                <a:latin typeface="Times New Roman" panose="02020603050405020304" pitchFamily="18" charset="0"/>
                <a:ea typeface="Times New Roman" panose="02020603050405020304" pitchFamily="18" charset="0"/>
              </a:rPr>
              <a:t>rd</a:t>
            </a:r>
            <a:r>
              <a:rPr lang="en-US" sz="1800" dirty="0">
                <a:effectLst/>
                <a:latin typeface="Times New Roman" panose="02020603050405020304" pitchFamily="18" charset="0"/>
                <a:ea typeface="Times New Roman" panose="02020603050405020304" pitchFamily="18" charset="0"/>
              </a:rPr>
              <a:t> semester. The training report should be around 40 pages containing the details of training undergone, the departments wherein he was trained with duration (chronological dairy), along with the type of managerial skills developed during the training. The training report should be sent to the Controller of Examinations by the HoD, through the Principal before the last working day of the 3</a:t>
            </a:r>
            <a:r>
              <a:rPr lang="en-US" sz="1800" baseline="30000" dirty="0">
                <a:effectLst/>
                <a:latin typeface="Times New Roman" panose="02020603050405020304" pitchFamily="18" charset="0"/>
                <a:ea typeface="Times New Roman" panose="02020603050405020304" pitchFamily="18" charset="0"/>
              </a:rPr>
              <a:t>rd</a:t>
            </a:r>
            <a:r>
              <a:rPr lang="en-US" sz="1800" dirty="0">
                <a:effectLst/>
                <a:latin typeface="Times New Roman" panose="02020603050405020304" pitchFamily="18" charset="0"/>
                <a:ea typeface="Times New Roman" panose="02020603050405020304" pitchFamily="18" charset="0"/>
              </a:rPr>
              <a:t> Semester. </a:t>
            </a:r>
            <a:endParaRPr lang="en-IN" sz="1800" dirty="0">
              <a:effectLs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0762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8C39-09B7-450F-9126-594BBA8B675B}"/>
              </a:ext>
            </a:extLst>
          </p:cNvPr>
          <p:cNvSpPr>
            <a:spLocks noGrp="1"/>
          </p:cNvSpPr>
          <p:nvPr>
            <p:ph type="title"/>
          </p:nvPr>
        </p:nvSpPr>
        <p:spPr>
          <a:xfrm>
            <a:off x="838200" y="365126"/>
            <a:ext cx="10515600" cy="681250"/>
          </a:xfrm>
        </p:spPr>
        <p:txBody>
          <a:bodyPr>
            <a:normAutofit fontScale="90000"/>
          </a:bodyPr>
          <a:lstStyle/>
          <a:p>
            <a:r>
              <a:rPr lang="en-IN" dirty="0"/>
              <a:t>Semester  -  3</a:t>
            </a:r>
          </a:p>
        </p:txBody>
      </p:sp>
      <p:graphicFrame>
        <p:nvGraphicFramePr>
          <p:cNvPr id="4" name="Content Placeholder 3">
            <a:extLst>
              <a:ext uri="{FF2B5EF4-FFF2-40B4-BE49-F238E27FC236}">
                <a16:creationId xmlns:a16="http://schemas.microsoft.com/office/drawing/2014/main" id="{1CF3948D-0E35-4DFC-A498-07EA151A4DD5}"/>
              </a:ext>
            </a:extLst>
          </p:cNvPr>
          <p:cNvGraphicFramePr>
            <a:graphicFrameLocks noGrp="1"/>
          </p:cNvGraphicFramePr>
          <p:nvPr>
            <p:ph idx="1"/>
          </p:nvPr>
        </p:nvGraphicFramePr>
        <p:xfrm>
          <a:off x="735291" y="1121790"/>
          <a:ext cx="11133055" cy="5598469"/>
        </p:xfrm>
        <a:graphic>
          <a:graphicData uri="http://schemas.openxmlformats.org/drawingml/2006/table">
            <a:tbl>
              <a:tblPr firstRow="1" firstCol="1" bandRow="1">
                <a:tableStyleId>{21E4AEA4-8DFA-4A89-87EB-49C32662AFE0}</a:tableStyleId>
              </a:tblPr>
              <a:tblGrid>
                <a:gridCol w="862462">
                  <a:extLst>
                    <a:ext uri="{9D8B030D-6E8A-4147-A177-3AD203B41FA5}">
                      <a16:colId xmlns:a16="http://schemas.microsoft.com/office/drawing/2014/main" val="3361574199"/>
                    </a:ext>
                  </a:extLst>
                </a:gridCol>
                <a:gridCol w="1107840">
                  <a:extLst>
                    <a:ext uri="{9D8B030D-6E8A-4147-A177-3AD203B41FA5}">
                      <a16:colId xmlns:a16="http://schemas.microsoft.com/office/drawing/2014/main" val="1351696600"/>
                    </a:ext>
                  </a:extLst>
                </a:gridCol>
                <a:gridCol w="2755021">
                  <a:extLst>
                    <a:ext uri="{9D8B030D-6E8A-4147-A177-3AD203B41FA5}">
                      <a16:colId xmlns:a16="http://schemas.microsoft.com/office/drawing/2014/main" val="1458469765"/>
                    </a:ext>
                  </a:extLst>
                </a:gridCol>
                <a:gridCol w="1721280">
                  <a:extLst>
                    <a:ext uri="{9D8B030D-6E8A-4147-A177-3AD203B41FA5}">
                      <a16:colId xmlns:a16="http://schemas.microsoft.com/office/drawing/2014/main" val="2855061881"/>
                    </a:ext>
                  </a:extLst>
                </a:gridCol>
                <a:gridCol w="1550002">
                  <a:extLst>
                    <a:ext uri="{9D8B030D-6E8A-4147-A177-3AD203B41FA5}">
                      <a16:colId xmlns:a16="http://schemas.microsoft.com/office/drawing/2014/main" val="602567111"/>
                    </a:ext>
                  </a:extLst>
                </a:gridCol>
                <a:gridCol w="553919">
                  <a:extLst>
                    <a:ext uri="{9D8B030D-6E8A-4147-A177-3AD203B41FA5}">
                      <a16:colId xmlns:a16="http://schemas.microsoft.com/office/drawing/2014/main" val="3034950395"/>
                    </a:ext>
                  </a:extLst>
                </a:gridCol>
                <a:gridCol w="861249">
                  <a:extLst>
                    <a:ext uri="{9D8B030D-6E8A-4147-A177-3AD203B41FA5}">
                      <a16:colId xmlns:a16="http://schemas.microsoft.com/office/drawing/2014/main" val="637719887"/>
                    </a:ext>
                  </a:extLst>
                </a:gridCol>
                <a:gridCol w="861249">
                  <a:extLst>
                    <a:ext uri="{9D8B030D-6E8A-4147-A177-3AD203B41FA5}">
                      <a16:colId xmlns:a16="http://schemas.microsoft.com/office/drawing/2014/main" val="675450263"/>
                    </a:ext>
                  </a:extLst>
                </a:gridCol>
                <a:gridCol w="860033">
                  <a:extLst>
                    <a:ext uri="{9D8B030D-6E8A-4147-A177-3AD203B41FA5}">
                      <a16:colId xmlns:a16="http://schemas.microsoft.com/office/drawing/2014/main" val="847511291"/>
                    </a:ext>
                  </a:extLst>
                </a:gridCol>
              </a:tblGrid>
              <a:tr h="692280">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S.NO</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COURSE CODE</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COURSE TITLE</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CATEGORY</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CONTACT PERIODS</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L</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T</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extLst>
                  <a:ext uri="{0D108BD9-81ED-4DB2-BD59-A6C34878D82A}">
                    <a16:rowId xmlns:a16="http://schemas.microsoft.com/office/drawing/2014/main" val="2318614551"/>
                  </a:ext>
                </a:extLst>
              </a:tr>
              <a:tr h="211577">
                <a:tc gridSpan="9">
                  <a:txBody>
                    <a:bodyPr/>
                    <a:lstStyle/>
                    <a:p>
                      <a:pPr>
                        <a:lnSpc>
                          <a:spcPct val="150000"/>
                        </a:lnSpc>
                      </a:pPr>
                      <a:r>
                        <a:rPr lang="en-US" sz="1400">
                          <a:effectLst/>
                          <a:latin typeface="Times New Roman" panose="02020603050405020304" pitchFamily="18" charset="0"/>
                          <a:cs typeface="Times New Roman" panose="02020603050405020304" pitchFamily="18" charset="0"/>
                        </a:rPr>
                        <a:t>THEORY</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4018067096"/>
                  </a:ext>
                </a:extLst>
              </a:tr>
              <a:tr h="692280">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1</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5301</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International Business Management</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extLst>
                  <a:ext uri="{0D108BD9-81ED-4DB2-BD59-A6C34878D82A}">
                    <a16:rowId xmlns:a16="http://schemas.microsoft.com/office/drawing/2014/main" val="1123302353"/>
                  </a:ext>
                </a:extLst>
              </a:tr>
              <a:tr h="451928">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5302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Strategic Management</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extLst>
                  <a:ext uri="{0D108BD9-81ED-4DB2-BD59-A6C34878D82A}">
                    <a16:rowId xmlns:a16="http://schemas.microsoft.com/office/drawing/2014/main" val="3132098373"/>
                  </a:ext>
                </a:extLst>
              </a:tr>
              <a:tr h="451928">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 </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Professional Elective – I ***</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PE</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extLst>
                  <a:ext uri="{0D108BD9-81ED-4DB2-BD59-A6C34878D82A}">
                    <a16:rowId xmlns:a16="http://schemas.microsoft.com/office/drawing/2014/main" val="2959491228"/>
                  </a:ext>
                </a:extLst>
              </a:tr>
              <a:tr h="320469">
                <a:tc>
                  <a:txBody>
                    <a:bodyPr/>
                    <a:lstStyle/>
                    <a:p>
                      <a:pPr algn="ctr">
                        <a:lnSpc>
                          <a:spcPct val="150000"/>
                        </a:lnSpc>
                      </a:pPr>
                      <a:r>
                        <a:rPr lang="en-US" sz="1400" dirty="0">
                          <a:effectLst/>
                          <a:latin typeface="Times New Roman" panose="02020603050405020304" pitchFamily="18" charset="0"/>
                          <a:cs typeface="Times New Roman" panose="02020603050405020304" pitchFamily="18" charset="0"/>
                        </a:rPr>
                        <a:t>4</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 </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r>
                        <a:rPr lang="en-US" sz="1400">
                          <a:effectLst/>
                          <a:latin typeface="Times New Roman" panose="02020603050405020304" pitchFamily="18" charset="0"/>
                          <a:cs typeface="Times New Roman" panose="02020603050405020304" pitchFamily="18" charset="0"/>
                        </a:rPr>
                        <a:t>Professional Elective – II***</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r>
                        <a:rPr lang="en-US" sz="1400">
                          <a:effectLst/>
                          <a:latin typeface="Times New Roman" panose="02020603050405020304" pitchFamily="18" charset="0"/>
                          <a:cs typeface="Times New Roman" panose="02020603050405020304" pitchFamily="18" charset="0"/>
                        </a:rPr>
                        <a:t>PE</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dirty="0">
                          <a:effectLst/>
                          <a:latin typeface="Times New Roman" panose="02020603050405020304" pitchFamily="18" charset="0"/>
                          <a:cs typeface="Times New Roman" panose="02020603050405020304" pitchFamily="18" charset="0"/>
                        </a:rPr>
                        <a:t>3</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extLst>
                  <a:ext uri="{0D108BD9-81ED-4DB2-BD59-A6C34878D82A}">
                    <a16:rowId xmlns:a16="http://schemas.microsoft.com/office/drawing/2014/main" val="2457109123"/>
                  </a:ext>
                </a:extLst>
              </a:tr>
              <a:tr h="320469">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5</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 </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r>
                        <a:rPr lang="en-US" sz="1400" dirty="0">
                          <a:effectLst/>
                          <a:latin typeface="Times New Roman" panose="02020603050405020304" pitchFamily="18" charset="0"/>
                          <a:cs typeface="Times New Roman" panose="02020603050405020304" pitchFamily="18" charset="0"/>
                        </a:rPr>
                        <a:t>Professional Elective – III***</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r>
                        <a:rPr lang="en-US" sz="1400">
                          <a:effectLst/>
                          <a:latin typeface="Times New Roman" panose="02020603050405020304" pitchFamily="18" charset="0"/>
                          <a:cs typeface="Times New Roman" panose="02020603050405020304" pitchFamily="18" charset="0"/>
                        </a:rPr>
                        <a:t>PE</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dirty="0">
                          <a:effectLst/>
                          <a:latin typeface="Times New Roman" panose="02020603050405020304" pitchFamily="18" charset="0"/>
                          <a:cs typeface="Times New Roman" panose="02020603050405020304" pitchFamily="18" charset="0"/>
                        </a:rPr>
                        <a:t>3</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extLst>
                  <a:ext uri="{0D108BD9-81ED-4DB2-BD59-A6C34878D82A}">
                    <a16:rowId xmlns:a16="http://schemas.microsoft.com/office/drawing/2014/main" val="3008864632"/>
                  </a:ext>
                </a:extLst>
              </a:tr>
              <a:tr h="320469">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 </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r>
                        <a:rPr lang="en-US" sz="1400">
                          <a:effectLst/>
                          <a:latin typeface="Times New Roman" panose="02020603050405020304" pitchFamily="18" charset="0"/>
                          <a:cs typeface="Times New Roman" panose="02020603050405020304" pitchFamily="18" charset="0"/>
                        </a:rPr>
                        <a:t>Professional Elective – IV***</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r>
                        <a:rPr lang="en-US" sz="1400">
                          <a:effectLst/>
                          <a:latin typeface="Times New Roman" panose="02020603050405020304" pitchFamily="18" charset="0"/>
                          <a:cs typeface="Times New Roman" panose="02020603050405020304" pitchFamily="18" charset="0"/>
                        </a:rPr>
                        <a:t>PE</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extLst>
                  <a:ext uri="{0D108BD9-81ED-4DB2-BD59-A6C34878D82A}">
                    <a16:rowId xmlns:a16="http://schemas.microsoft.com/office/drawing/2014/main" val="785799152"/>
                  </a:ext>
                </a:extLst>
              </a:tr>
              <a:tr h="320469">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7</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 </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r>
                        <a:rPr lang="en-US" sz="1400">
                          <a:effectLst/>
                          <a:latin typeface="Times New Roman" panose="02020603050405020304" pitchFamily="18" charset="0"/>
                          <a:cs typeface="Times New Roman" panose="02020603050405020304" pitchFamily="18" charset="0"/>
                        </a:rPr>
                        <a:t>Professional Elective – V***</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r>
                        <a:rPr lang="en-US" sz="1400">
                          <a:effectLst/>
                          <a:latin typeface="Times New Roman" panose="02020603050405020304" pitchFamily="18" charset="0"/>
                          <a:cs typeface="Times New Roman" panose="02020603050405020304" pitchFamily="18" charset="0"/>
                        </a:rPr>
                        <a:t>PE</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extLst>
                  <a:ext uri="{0D108BD9-81ED-4DB2-BD59-A6C34878D82A}">
                    <a16:rowId xmlns:a16="http://schemas.microsoft.com/office/drawing/2014/main" val="3630293282"/>
                  </a:ext>
                </a:extLst>
              </a:tr>
              <a:tr h="320469">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8</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 </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r>
                        <a:rPr lang="en-US" sz="1400">
                          <a:effectLst/>
                          <a:latin typeface="Times New Roman" panose="02020603050405020304" pitchFamily="18" charset="0"/>
                          <a:cs typeface="Times New Roman" panose="02020603050405020304" pitchFamily="18" charset="0"/>
                        </a:rPr>
                        <a:t>Professional Elective – VI***</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r>
                        <a:rPr lang="en-US" sz="1400">
                          <a:effectLst/>
                          <a:latin typeface="Times New Roman" panose="02020603050405020304" pitchFamily="18" charset="0"/>
                          <a:cs typeface="Times New Roman" panose="02020603050405020304" pitchFamily="18" charset="0"/>
                        </a:rPr>
                        <a:t>PE</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extLst>
                  <a:ext uri="{0D108BD9-81ED-4DB2-BD59-A6C34878D82A}">
                    <a16:rowId xmlns:a16="http://schemas.microsoft.com/office/drawing/2014/main" val="4246391202"/>
                  </a:ext>
                </a:extLst>
              </a:tr>
              <a:tr h="211577">
                <a:tc gridSpan="9">
                  <a:txBody>
                    <a:bodyPr/>
                    <a:lstStyle/>
                    <a:p>
                      <a:pPr>
                        <a:lnSpc>
                          <a:spcPct val="150000"/>
                        </a:lnSpc>
                      </a:pPr>
                      <a:r>
                        <a:rPr lang="en-US" sz="1400">
                          <a:effectLst/>
                          <a:latin typeface="Times New Roman" panose="02020603050405020304" pitchFamily="18" charset="0"/>
                          <a:cs typeface="Times New Roman" panose="02020603050405020304" pitchFamily="18" charset="0"/>
                        </a:rPr>
                        <a:t>PRACTICALS</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880162245"/>
                  </a:ext>
                </a:extLst>
              </a:tr>
              <a:tr h="451928">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9</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5311</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Summer Training </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EEC</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1</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extLst>
                  <a:ext uri="{0D108BD9-81ED-4DB2-BD59-A6C34878D82A}">
                    <a16:rowId xmlns:a16="http://schemas.microsoft.com/office/drawing/2014/main" val="184004172"/>
                  </a:ext>
                </a:extLst>
              </a:tr>
              <a:tr h="692280">
                <a:tc gridSpan="3">
                  <a:txBody>
                    <a:bodyPr/>
                    <a:lstStyle/>
                    <a:p>
                      <a:pPr>
                        <a:lnSpc>
                          <a:spcPct val="150000"/>
                        </a:lnSpc>
                      </a:pPr>
                      <a:r>
                        <a:rPr lang="en-US" sz="1400">
                          <a:effectLst/>
                          <a:latin typeface="Times New Roman" panose="02020603050405020304" pitchFamily="18" charset="0"/>
                          <a:cs typeface="Times New Roman" panose="02020603050405020304" pitchFamily="18" charset="0"/>
                        </a:rPr>
                        <a:t>***Chosen electives should be from two streams of management of three electives each. </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hMerge="1">
                  <a:txBody>
                    <a:bodyPr/>
                    <a:lstStyle/>
                    <a:p>
                      <a:endParaRPr lang="en-IN"/>
                    </a:p>
                  </a:txBody>
                  <a:tcPr/>
                </a:tc>
                <a:tc hMerge="1">
                  <a:txBody>
                    <a:bodyPr/>
                    <a:lstStyle/>
                    <a:p>
                      <a:endParaRPr lang="en-IN"/>
                    </a:p>
                  </a:txBody>
                  <a:tcPr/>
                </a:tc>
                <a:tc>
                  <a:txBody>
                    <a:bodyPr/>
                    <a:lstStyle/>
                    <a:p>
                      <a:pPr algn="ctr">
                        <a:lnSpc>
                          <a:spcPct val="150000"/>
                        </a:lnSpc>
                      </a:pPr>
                      <a:r>
                        <a:rPr lang="en-US" sz="1400" dirty="0">
                          <a:effectLst/>
                          <a:latin typeface="Times New Roman" panose="02020603050405020304" pitchFamily="18" charset="0"/>
                          <a:cs typeface="Times New Roman" panose="02020603050405020304" pitchFamily="18" charset="0"/>
                        </a:rPr>
                        <a:t>TOTAL</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26</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24</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a:t>
                      </a:r>
                      <a:endParaRPr lang="en-IN"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tc>
                  <a:txBody>
                    <a:bodyPr/>
                    <a:lstStyle/>
                    <a:p>
                      <a:pPr algn="ctr">
                        <a:lnSpc>
                          <a:spcPct val="150000"/>
                        </a:lnSpc>
                      </a:pPr>
                      <a:r>
                        <a:rPr lang="en-US" sz="1400" dirty="0">
                          <a:effectLst/>
                          <a:latin typeface="Times New Roman" panose="02020603050405020304" pitchFamily="18" charset="0"/>
                          <a:cs typeface="Times New Roman" panose="02020603050405020304" pitchFamily="18" charset="0"/>
                        </a:rPr>
                        <a:t>25</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84" marR="57484" marT="0" marB="0"/>
                </a:tc>
                <a:extLst>
                  <a:ext uri="{0D108BD9-81ED-4DB2-BD59-A6C34878D82A}">
                    <a16:rowId xmlns:a16="http://schemas.microsoft.com/office/drawing/2014/main" val="1755745421"/>
                  </a:ext>
                </a:extLst>
              </a:tr>
            </a:tbl>
          </a:graphicData>
        </a:graphic>
      </p:graphicFrame>
    </p:spTree>
    <p:extLst>
      <p:ext uri="{BB962C8B-B14F-4D97-AF65-F5344CB8AC3E}">
        <p14:creationId xmlns:p14="http://schemas.microsoft.com/office/powerpoint/2010/main" val="4014556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C3F87-A2F0-4486-BA0A-82498689807F}"/>
              </a:ext>
            </a:extLst>
          </p:cNvPr>
          <p:cNvSpPr>
            <a:spLocks noGrp="1"/>
          </p:cNvSpPr>
          <p:nvPr>
            <p:ph type="title"/>
          </p:nvPr>
        </p:nvSpPr>
        <p:spPr>
          <a:xfrm>
            <a:off x="838200" y="365125"/>
            <a:ext cx="10515600" cy="784945"/>
          </a:xfrm>
        </p:spPr>
        <p:txBody>
          <a:bodyPr/>
          <a:lstStyle/>
          <a:p>
            <a:r>
              <a:rPr lang="en-IN" dirty="0"/>
              <a:t>Semester  - 4 </a:t>
            </a:r>
          </a:p>
        </p:txBody>
      </p:sp>
      <p:graphicFrame>
        <p:nvGraphicFramePr>
          <p:cNvPr id="4" name="Content Placeholder 3">
            <a:extLst>
              <a:ext uri="{FF2B5EF4-FFF2-40B4-BE49-F238E27FC236}">
                <a16:creationId xmlns:a16="http://schemas.microsoft.com/office/drawing/2014/main" id="{F826A236-B5B0-4D3E-B661-F424B3DBF644}"/>
              </a:ext>
            </a:extLst>
          </p:cNvPr>
          <p:cNvGraphicFramePr>
            <a:graphicFrameLocks noGrp="1"/>
          </p:cNvGraphicFramePr>
          <p:nvPr>
            <p:ph idx="1"/>
          </p:nvPr>
        </p:nvGraphicFramePr>
        <p:xfrm>
          <a:off x="358219" y="1357460"/>
          <a:ext cx="11519555" cy="5135417"/>
        </p:xfrm>
        <a:graphic>
          <a:graphicData uri="http://schemas.openxmlformats.org/drawingml/2006/table">
            <a:tbl>
              <a:tblPr firstRow="1" firstCol="1" bandRow="1">
                <a:tableStyleId>{21E4AEA4-8DFA-4A89-87EB-49C32662AFE0}</a:tableStyleId>
              </a:tblPr>
              <a:tblGrid>
                <a:gridCol w="892405">
                  <a:extLst>
                    <a:ext uri="{9D8B030D-6E8A-4147-A177-3AD203B41FA5}">
                      <a16:colId xmlns:a16="http://schemas.microsoft.com/office/drawing/2014/main" val="1815032385"/>
                    </a:ext>
                  </a:extLst>
                </a:gridCol>
                <a:gridCol w="1146300">
                  <a:extLst>
                    <a:ext uri="{9D8B030D-6E8A-4147-A177-3AD203B41FA5}">
                      <a16:colId xmlns:a16="http://schemas.microsoft.com/office/drawing/2014/main" val="2357669748"/>
                    </a:ext>
                  </a:extLst>
                </a:gridCol>
                <a:gridCol w="2850664">
                  <a:extLst>
                    <a:ext uri="{9D8B030D-6E8A-4147-A177-3AD203B41FA5}">
                      <a16:colId xmlns:a16="http://schemas.microsoft.com/office/drawing/2014/main" val="325592986"/>
                    </a:ext>
                  </a:extLst>
                </a:gridCol>
                <a:gridCol w="1781037">
                  <a:extLst>
                    <a:ext uri="{9D8B030D-6E8A-4147-A177-3AD203B41FA5}">
                      <a16:colId xmlns:a16="http://schemas.microsoft.com/office/drawing/2014/main" val="1759359417"/>
                    </a:ext>
                  </a:extLst>
                </a:gridCol>
                <a:gridCol w="1603813">
                  <a:extLst>
                    <a:ext uri="{9D8B030D-6E8A-4147-A177-3AD203B41FA5}">
                      <a16:colId xmlns:a16="http://schemas.microsoft.com/office/drawing/2014/main" val="2428985542"/>
                    </a:ext>
                  </a:extLst>
                </a:gridCol>
                <a:gridCol w="573150">
                  <a:extLst>
                    <a:ext uri="{9D8B030D-6E8A-4147-A177-3AD203B41FA5}">
                      <a16:colId xmlns:a16="http://schemas.microsoft.com/office/drawing/2014/main" val="3581617482"/>
                    </a:ext>
                  </a:extLst>
                </a:gridCol>
                <a:gridCol w="891148">
                  <a:extLst>
                    <a:ext uri="{9D8B030D-6E8A-4147-A177-3AD203B41FA5}">
                      <a16:colId xmlns:a16="http://schemas.microsoft.com/office/drawing/2014/main" val="816918003"/>
                    </a:ext>
                  </a:extLst>
                </a:gridCol>
                <a:gridCol w="891148">
                  <a:extLst>
                    <a:ext uri="{9D8B030D-6E8A-4147-A177-3AD203B41FA5}">
                      <a16:colId xmlns:a16="http://schemas.microsoft.com/office/drawing/2014/main" val="222851243"/>
                    </a:ext>
                  </a:extLst>
                </a:gridCol>
                <a:gridCol w="889890">
                  <a:extLst>
                    <a:ext uri="{9D8B030D-6E8A-4147-A177-3AD203B41FA5}">
                      <a16:colId xmlns:a16="http://schemas.microsoft.com/office/drawing/2014/main" val="2302147174"/>
                    </a:ext>
                  </a:extLst>
                </a:gridCol>
              </a:tblGrid>
              <a:tr h="1990151">
                <a:tc gridSpan="9">
                  <a:txBody>
                    <a:bodyPr/>
                    <a:lstStyle/>
                    <a:p>
                      <a:pPr indent="457200" algn="ctr">
                        <a:lnSpc>
                          <a:spcPct val="150000"/>
                        </a:lnSpc>
                      </a:pPr>
                      <a:r>
                        <a:rPr lang="en-US" sz="1400" dirty="0">
                          <a:effectLst/>
                          <a:latin typeface="Times New Roman" panose="02020603050405020304" pitchFamily="18" charset="0"/>
                          <a:cs typeface="Times New Roman" panose="02020603050405020304" pitchFamily="18" charset="0"/>
                        </a:rPr>
                        <a:t> </a:t>
                      </a:r>
                      <a:endParaRPr lang="en-IN" sz="1400" dirty="0">
                        <a:effectLst/>
                        <a:latin typeface="Times New Roman" panose="02020603050405020304" pitchFamily="18" charset="0"/>
                        <a:cs typeface="Times New Roman" panose="02020603050405020304" pitchFamily="18" charset="0"/>
                      </a:endParaRPr>
                    </a:p>
                    <a:p>
                      <a:pPr indent="457200" algn="ctr">
                        <a:lnSpc>
                          <a:spcPct val="150000"/>
                        </a:lnSpc>
                      </a:pPr>
                      <a:r>
                        <a:rPr lang="en-US" sz="1400" dirty="0">
                          <a:effectLst/>
                          <a:latin typeface="Times New Roman" panose="02020603050405020304" pitchFamily="18" charset="0"/>
                          <a:cs typeface="Times New Roman" panose="02020603050405020304" pitchFamily="18" charset="0"/>
                        </a:rPr>
                        <a:t>SEMESTER – IV</a:t>
                      </a:r>
                      <a:endParaRPr lang="en-IN" sz="1400" dirty="0">
                        <a:effectLst/>
                        <a:latin typeface="Times New Roman" panose="02020603050405020304" pitchFamily="18" charset="0"/>
                        <a:cs typeface="Times New Roman" panose="02020603050405020304" pitchFamily="18" charset="0"/>
                      </a:endParaRPr>
                    </a:p>
                    <a:p>
                      <a:pPr indent="457200" algn="ctr">
                        <a:lnSpc>
                          <a:spcPct val="150000"/>
                        </a:lnSpc>
                      </a:pPr>
                      <a:r>
                        <a:rPr lang="en-US" sz="1400" dirty="0">
                          <a:effectLst/>
                          <a:latin typeface="Times New Roman" panose="02020603050405020304" pitchFamily="18" charset="0"/>
                          <a:cs typeface="Times New Roman" panose="02020603050405020304" pitchFamily="18" charset="0"/>
                        </a:rPr>
                        <a:t> </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496157440"/>
                  </a:ext>
                </a:extLst>
              </a:tr>
              <a:tr h="1302246">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S.NO</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COURSE CODE</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COURSE TITLE</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CATEGORY</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CONTACT PERIODS</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L</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T</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P</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C</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29302887"/>
                  </a:ext>
                </a:extLst>
              </a:tr>
              <a:tr h="614340">
                <a:tc gridSpan="9">
                  <a:txBody>
                    <a:bodyPr/>
                    <a:lstStyle/>
                    <a:p>
                      <a:pPr>
                        <a:lnSpc>
                          <a:spcPct val="150000"/>
                        </a:lnSpc>
                      </a:pPr>
                      <a:r>
                        <a:rPr lang="en-US" sz="1400">
                          <a:effectLst/>
                          <a:latin typeface="Times New Roman" panose="02020603050405020304" pitchFamily="18" charset="0"/>
                          <a:cs typeface="Times New Roman" panose="02020603050405020304" pitchFamily="18" charset="0"/>
                        </a:rPr>
                        <a:t>PRACTICALS</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4075187887"/>
                  </a:ext>
                </a:extLst>
              </a:tr>
              <a:tr h="614340">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1</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BA 5411</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Project Work</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400">
                          <a:effectLst/>
                          <a:latin typeface="Times New Roman" panose="02020603050405020304" pitchFamily="18" charset="0"/>
                          <a:cs typeface="Times New Roman" panose="02020603050405020304" pitchFamily="18" charset="0"/>
                        </a:rPr>
                        <a:t>EEC</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12</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7827008"/>
                  </a:ext>
                </a:extLst>
              </a:tr>
              <a:tr h="614340">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 </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 </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1400">
                          <a:effectLst/>
                          <a:latin typeface="Times New Roman" panose="02020603050405020304" pitchFamily="18" charset="0"/>
                          <a:cs typeface="Times New Roman" panose="02020603050405020304" pitchFamily="18" charset="0"/>
                        </a:rPr>
                        <a:t> </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400">
                          <a:effectLst/>
                          <a:latin typeface="Times New Roman" panose="02020603050405020304" pitchFamily="18" charset="0"/>
                          <a:cs typeface="Times New Roman" panose="02020603050405020304" pitchFamily="18" charset="0"/>
                        </a:rPr>
                        <a:t>TOTAL</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 </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0</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a:effectLst/>
                          <a:latin typeface="Times New Roman" panose="02020603050405020304" pitchFamily="18" charset="0"/>
                          <a:cs typeface="Times New Roman" panose="02020603050405020304" pitchFamily="18" charset="0"/>
                        </a:rPr>
                        <a:t>24</a:t>
                      </a:r>
                      <a:endParaRPr lang="en-IN"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n-US" sz="1400" dirty="0">
                          <a:effectLst/>
                          <a:latin typeface="Times New Roman" panose="02020603050405020304" pitchFamily="18" charset="0"/>
                          <a:cs typeface="Times New Roman" panose="02020603050405020304" pitchFamily="18" charset="0"/>
                        </a:rPr>
                        <a:t>12</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45163394"/>
                  </a:ext>
                </a:extLst>
              </a:tr>
            </a:tbl>
          </a:graphicData>
        </a:graphic>
      </p:graphicFrame>
    </p:spTree>
    <p:extLst>
      <p:ext uri="{BB962C8B-B14F-4D97-AF65-F5344CB8AC3E}">
        <p14:creationId xmlns:p14="http://schemas.microsoft.com/office/powerpoint/2010/main" val="198200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F08E-17BD-496A-9031-C82489B184ED}"/>
              </a:ext>
            </a:extLst>
          </p:cNvPr>
          <p:cNvSpPr>
            <a:spLocks noGrp="1"/>
          </p:cNvSpPr>
          <p:nvPr>
            <p:ph type="title"/>
          </p:nvPr>
        </p:nvSpPr>
        <p:spPr/>
        <p:txBody>
          <a:bodyPr/>
          <a:lstStyle/>
          <a:p>
            <a:r>
              <a:rPr lang="en-IN" dirty="0"/>
              <a:t>PEO’s</a:t>
            </a:r>
          </a:p>
        </p:txBody>
      </p:sp>
      <p:graphicFrame>
        <p:nvGraphicFramePr>
          <p:cNvPr id="4" name="Content Placeholder 3">
            <a:extLst>
              <a:ext uri="{FF2B5EF4-FFF2-40B4-BE49-F238E27FC236}">
                <a16:creationId xmlns:a16="http://schemas.microsoft.com/office/drawing/2014/main" id="{305DD17B-5B75-402F-BF68-95D8B90917C2}"/>
              </a:ext>
            </a:extLst>
          </p:cNvPr>
          <p:cNvGraphicFramePr>
            <a:graphicFrameLocks noGrp="1"/>
          </p:cNvGraphicFramePr>
          <p:nvPr>
            <p:ph idx="1"/>
          </p:nvPr>
        </p:nvGraphicFramePr>
        <p:xfrm>
          <a:off x="490194" y="1489435"/>
          <a:ext cx="10863606" cy="5003439"/>
        </p:xfrm>
        <a:graphic>
          <a:graphicData uri="http://schemas.openxmlformats.org/drawingml/2006/table">
            <a:tbl>
              <a:tblPr firstRow="1" firstCol="1" bandRow="1">
                <a:tableStyleId>{5FD0F851-EC5A-4D38-B0AD-8093EC10F338}</a:tableStyleId>
              </a:tblPr>
              <a:tblGrid>
                <a:gridCol w="10863606">
                  <a:extLst>
                    <a:ext uri="{9D8B030D-6E8A-4147-A177-3AD203B41FA5}">
                      <a16:colId xmlns:a16="http://schemas.microsoft.com/office/drawing/2014/main" val="4260568756"/>
                    </a:ext>
                  </a:extLst>
                </a:gridCol>
              </a:tblGrid>
              <a:tr h="1066287">
                <a:tc>
                  <a:txBody>
                    <a:bodyPr/>
                    <a:lstStyle/>
                    <a:p>
                      <a:pPr marR="45720" algn="just">
                        <a:lnSpc>
                          <a:spcPct val="150000"/>
                        </a:lnSpc>
                        <a:spcAft>
                          <a:spcPts val="0"/>
                        </a:spcAft>
                        <a:tabLst>
                          <a:tab pos="285750" algn="l"/>
                        </a:tabLst>
                      </a:pPr>
                      <a:r>
                        <a:rPr lang="en-US" sz="1600" dirty="0">
                          <a:effectLst/>
                        </a:rPr>
                        <a:t>PEO1:      To have a thorough understanding of the core aspects of the business.</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0288380"/>
                  </a:ext>
                </a:extLst>
              </a:tr>
              <a:tr h="1171413">
                <a:tc>
                  <a:txBody>
                    <a:bodyPr/>
                    <a:lstStyle/>
                    <a:p>
                      <a:pPr algn="just">
                        <a:lnSpc>
                          <a:spcPct val="150000"/>
                        </a:lnSpc>
                        <a:spcAft>
                          <a:spcPts val="0"/>
                        </a:spcAft>
                      </a:pPr>
                      <a:r>
                        <a:rPr lang="en-US" sz="1600" dirty="0">
                          <a:effectLst/>
                        </a:rPr>
                        <a:t>PEO2:   To provide the learners with the management tools to identify, analyze and create business opportunities as well as solve business problems. </a:t>
                      </a:r>
                      <a:endParaRPr lang="en-IN"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0027874"/>
                  </a:ext>
                </a:extLst>
              </a:tr>
              <a:tr h="946025">
                <a:tc>
                  <a:txBody>
                    <a:bodyPr/>
                    <a:lstStyle/>
                    <a:p>
                      <a:pPr marR="45720" algn="just">
                        <a:lnSpc>
                          <a:spcPct val="150000"/>
                        </a:lnSpc>
                        <a:spcAft>
                          <a:spcPts val="0"/>
                        </a:spcAft>
                        <a:tabLst>
                          <a:tab pos="285750" algn="l"/>
                        </a:tabLst>
                      </a:pPr>
                      <a:r>
                        <a:rPr lang="en-US" sz="1600" dirty="0">
                          <a:effectLst/>
                        </a:rPr>
                        <a:t>PEO3:   To prepare them to have a holistic approach towards management functions.</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8382349"/>
                  </a:ext>
                </a:extLst>
              </a:tr>
              <a:tr h="759921">
                <a:tc>
                  <a:txBody>
                    <a:bodyPr/>
                    <a:lstStyle/>
                    <a:p>
                      <a:pPr marR="45720" algn="just">
                        <a:lnSpc>
                          <a:spcPct val="150000"/>
                        </a:lnSpc>
                        <a:spcAft>
                          <a:spcPts val="0"/>
                        </a:spcAft>
                        <a:tabLst>
                          <a:tab pos="285750" algn="l"/>
                        </a:tabLst>
                      </a:pPr>
                      <a:r>
                        <a:rPr lang="en-US" sz="1600">
                          <a:effectLst/>
                        </a:rPr>
                        <a:t>PEO4: To motivate them for continuous learning.</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9911854"/>
                  </a:ext>
                </a:extLst>
              </a:tr>
              <a:tr h="1059793">
                <a:tc>
                  <a:txBody>
                    <a:bodyPr/>
                    <a:lstStyle/>
                    <a:p>
                      <a:pPr algn="just">
                        <a:lnSpc>
                          <a:spcPct val="150000"/>
                        </a:lnSpc>
                        <a:spcAft>
                          <a:spcPts val="0"/>
                        </a:spcAft>
                      </a:pPr>
                      <a:r>
                        <a:rPr lang="en-US" sz="1600" dirty="0">
                          <a:effectLst/>
                        </a:rPr>
                        <a:t>PEO5: To inspire and make them practice ethical standards in business. </a:t>
                      </a:r>
                      <a:endParaRPr lang="en-IN"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9639804"/>
                  </a:ext>
                </a:extLst>
              </a:tr>
            </a:tbl>
          </a:graphicData>
        </a:graphic>
      </p:graphicFrame>
    </p:spTree>
    <p:extLst>
      <p:ext uri="{BB962C8B-B14F-4D97-AF65-F5344CB8AC3E}">
        <p14:creationId xmlns:p14="http://schemas.microsoft.com/office/powerpoint/2010/main" val="90147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8EFC1-270F-4B5D-8AA6-BDB3DBEB16BC}"/>
              </a:ext>
            </a:extLst>
          </p:cNvPr>
          <p:cNvSpPr>
            <a:spLocks noGrp="1"/>
          </p:cNvSpPr>
          <p:nvPr>
            <p:ph type="title"/>
          </p:nvPr>
        </p:nvSpPr>
        <p:spPr>
          <a:xfrm>
            <a:off x="838200" y="365126"/>
            <a:ext cx="10515600" cy="841506"/>
          </a:xfrm>
        </p:spPr>
        <p:txBody>
          <a:bodyPr/>
          <a:lstStyle/>
          <a:p>
            <a:r>
              <a:rPr lang="en-IN" dirty="0"/>
              <a:t>PO’s</a:t>
            </a:r>
          </a:p>
        </p:txBody>
      </p:sp>
      <p:graphicFrame>
        <p:nvGraphicFramePr>
          <p:cNvPr id="4" name="Content Placeholder 3">
            <a:extLst>
              <a:ext uri="{FF2B5EF4-FFF2-40B4-BE49-F238E27FC236}">
                <a16:creationId xmlns:a16="http://schemas.microsoft.com/office/drawing/2014/main" id="{7B8C1A53-8E40-402D-B59F-AE1930E8AF90}"/>
              </a:ext>
            </a:extLst>
          </p:cNvPr>
          <p:cNvGraphicFramePr>
            <a:graphicFrameLocks noGrp="1"/>
          </p:cNvGraphicFramePr>
          <p:nvPr>
            <p:ph idx="1"/>
          </p:nvPr>
        </p:nvGraphicFramePr>
        <p:xfrm>
          <a:off x="348792" y="1395166"/>
          <a:ext cx="11368726" cy="5097707"/>
        </p:xfrm>
        <a:graphic>
          <a:graphicData uri="http://schemas.openxmlformats.org/drawingml/2006/table">
            <a:tbl>
              <a:tblPr firstRow="1" firstCol="1" bandRow="1">
                <a:tableStyleId>{72833802-FEF1-4C79-8D5D-14CF1EAF98D9}</a:tableStyleId>
              </a:tblPr>
              <a:tblGrid>
                <a:gridCol w="1295183">
                  <a:extLst>
                    <a:ext uri="{9D8B030D-6E8A-4147-A177-3AD203B41FA5}">
                      <a16:colId xmlns:a16="http://schemas.microsoft.com/office/drawing/2014/main" val="1016969409"/>
                    </a:ext>
                  </a:extLst>
                </a:gridCol>
                <a:gridCol w="10073543">
                  <a:extLst>
                    <a:ext uri="{9D8B030D-6E8A-4147-A177-3AD203B41FA5}">
                      <a16:colId xmlns:a16="http://schemas.microsoft.com/office/drawing/2014/main" val="2939393170"/>
                    </a:ext>
                  </a:extLst>
                </a:gridCol>
              </a:tblGrid>
              <a:tr h="393201">
                <a:tc>
                  <a:txBody>
                    <a:bodyPr/>
                    <a:lstStyle/>
                    <a:p>
                      <a:pPr algn="ctr">
                        <a:lnSpc>
                          <a:spcPct val="150000"/>
                        </a:lnSpc>
                        <a:spcAft>
                          <a:spcPts val="1000"/>
                        </a:spcAft>
                      </a:pPr>
                      <a:r>
                        <a:rPr lang="en-IN" sz="1800">
                          <a:effectLst/>
                          <a:latin typeface="Times New Roman" panose="02020603050405020304" pitchFamily="18" charset="0"/>
                          <a:cs typeface="Times New Roman" panose="02020603050405020304" pitchFamily="18" charset="0"/>
                        </a:rPr>
                        <a:t>S.No</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tc>
                <a:tc>
                  <a:txBody>
                    <a:bodyPr/>
                    <a:lstStyle/>
                    <a:p>
                      <a:pPr algn="ctr">
                        <a:lnSpc>
                          <a:spcPct val="150000"/>
                        </a:lnSpc>
                        <a:spcAft>
                          <a:spcPts val="1000"/>
                        </a:spcAft>
                      </a:pPr>
                      <a:r>
                        <a:rPr lang="en-IN" sz="1800" dirty="0">
                          <a:effectLst/>
                          <a:latin typeface="Times New Roman" panose="02020603050405020304" pitchFamily="18" charset="0"/>
                          <a:cs typeface="Times New Roman" panose="02020603050405020304" pitchFamily="18" charset="0"/>
                        </a:rPr>
                        <a:t>Program Outcome</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tc>
                <a:extLst>
                  <a:ext uri="{0D108BD9-81ED-4DB2-BD59-A6C34878D82A}">
                    <a16:rowId xmlns:a16="http://schemas.microsoft.com/office/drawing/2014/main" val="2925606309"/>
                  </a:ext>
                </a:extLst>
              </a:tr>
              <a:tr h="498576">
                <a:tc>
                  <a:txBody>
                    <a:bodyPr/>
                    <a:lstStyle/>
                    <a:p>
                      <a:pPr algn="ctr">
                        <a:lnSpc>
                          <a:spcPct val="150000"/>
                        </a:lnSpc>
                        <a:spcAft>
                          <a:spcPts val="1000"/>
                        </a:spcAft>
                      </a:pPr>
                      <a:r>
                        <a:rPr lang="en-IN" sz="1800" dirty="0">
                          <a:effectLst/>
                          <a:latin typeface="Times New Roman" panose="02020603050405020304" pitchFamily="18" charset="0"/>
                          <a:cs typeface="Times New Roman" panose="02020603050405020304" pitchFamily="18" charset="0"/>
                        </a:rPr>
                        <a:t>1</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nchor="ctr"/>
                </a:tc>
                <a:tc>
                  <a:txBody>
                    <a:bodyPr/>
                    <a:lstStyle/>
                    <a:p>
                      <a:pPr algn="just">
                        <a:lnSpc>
                          <a:spcPct val="135000"/>
                        </a:lnSpc>
                        <a:spcAft>
                          <a:spcPts val="1000"/>
                        </a:spcAft>
                      </a:pPr>
                      <a:r>
                        <a:rPr lang="en-IN" sz="1800">
                          <a:effectLst/>
                          <a:latin typeface="Times New Roman" panose="02020603050405020304" pitchFamily="18" charset="0"/>
                          <a:cs typeface="Times New Roman" panose="02020603050405020304" pitchFamily="18" charset="0"/>
                        </a:rPr>
                        <a:t>Ability to apply the business acumen gained in practice.</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tc>
                <a:extLst>
                  <a:ext uri="{0D108BD9-81ED-4DB2-BD59-A6C34878D82A}">
                    <a16:rowId xmlns:a16="http://schemas.microsoft.com/office/drawing/2014/main" val="211133948"/>
                  </a:ext>
                </a:extLst>
              </a:tr>
              <a:tr h="393201">
                <a:tc>
                  <a:txBody>
                    <a:bodyPr/>
                    <a:lstStyle/>
                    <a:p>
                      <a:pPr algn="ctr">
                        <a:lnSpc>
                          <a:spcPct val="150000"/>
                        </a:lnSpc>
                        <a:spcAft>
                          <a:spcPts val="1000"/>
                        </a:spcAft>
                      </a:pPr>
                      <a:r>
                        <a:rPr lang="en-IN" sz="1800">
                          <a:effectLst/>
                          <a:latin typeface="Times New Roman" panose="02020603050405020304" pitchFamily="18" charset="0"/>
                          <a:cs typeface="Times New Roman" panose="02020603050405020304" pitchFamily="18" charset="0"/>
                        </a:rPr>
                        <a:t>2</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nchor="ctr"/>
                </a:tc>
                <a:tc>
                  <a:txBody>
                    <a:bodyPr/>
                    <a:lstStyle/>
                    <a:p>
                      <a:pPr algn="just">
                        <a:lnSpc>
                          <a:spcPct val="135000"/>
                        </a:lnSpc>
                        <a:spcAft>
                          <a:spcPts val="1000"/>
                        </a:spcAft>
                      </a:pPr>
                      <a:r>
                        <a:rPr lang="en-IN" sz="1800">
                          <a:effectLst/>
                          <a:latin typeface="Times New Roman" panose="02020603050405020304" pitchFamily="18" charset="0"/>
                          <a:cs typeface="Times New Roman" panose="02020603050405020304" pitchFamily="18" charset="0"/>
                        </a:rPr>
                        <a:t>Ability to understand and solve managerial issues.</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tc>
                <a:extLst>
                  <a:ext uri="{0D108BD9-81ED-4DB2-BD59-A6C34878D82A}">
                    <a16:rowId xmlns:a16="http://schemas.microsoft.com/office/drawing/2014/main" val="1173749895"/>
                  </a:ext>
                </a:extLst>
              </a:tr>
              <a:tr h="669956">
                <a:tc>
                  <a:txBody>
                    <a:bodyPr/>
                    <a:lstStyle/>
                    <a:p>
                      <a:pPr algn="ctr">
                        <a:lnSpc>
                          <a:spcPct val="150000"/>
                        </a:lnSpc>
                        <a:spcAft>
                          <a:spcPts val="1000"/>
                        </a:spcAft>
                      </a:pPr>
                      <a:r>
                        <a:rPr lang="en-IN" sz="1800">
                          <a:effectLst/>
                          <a:latin typeface="Times New Roman" panose="02020603050405020304" pitchFamily="18" charset="0"/>
                          <a:cs typeface="Times New Roman" panose="02020603050405020304" pitchFamily="18" charset="0"/>
                        </a:rPr>
                        <a:t>3</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nchor="ctr"/>
                </a:tc>
                <a:tc>
                  <a:txBody>
                    <a:bodyPr/>
                    <a:lstStyle/>
                    <a:p>
                      <a:pPr algn="just">
                        <a:lnSpc>
                          <a:spcPct val="135000"/>
                        </a:lnSpc>
                        <a:spcAft>
                          <a:spcPts val="1000"/>
                        </a:spcAft>
                      </a:pPr>
                      <a:r>
                        <a:rPr lang="en-IN" sz="1800">
                          <a:effectLst/>
                          <a:latin typeface="Times New Roman" panose="02020603050405020304" pitchFamily="18" charset="0"/>
                          <a:cs typeface="Times New Roman" panose="02020603050405020304" pitchFamily="18" charset="0"/>
                        </a:rPr>
                        <a:t>Ability to communicate and negotiate effectively, to achieve organizational and individual goals.</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tc>
                <a:extLst>
                  <a:ext uri="{0D108BD9-81ED-4DB2-BD59-A6C34878D82A}">
                    <a16:rowId xmlns:a16="http://schemas.microsoft.com/office/drawing/2014/main" val="3918451451"/>
                  </a:ext>
                </a:extLst>
              </a:tr>
              <a:tr h="669956">
                <a:tc>
                  <a:txBody>
                    <a:bodyPr/>
                    <a:lstStyle/>
                    <a:p>
                      <a:pPr algn="ctr">
                        <a:lnSpc>
                          <a:spcPct val="150000"/>
                        </a:lnSpc>
                        <a:spcAft>
                          <a:spcPts val="1000"/>
                        </a:spcAft>
                      </a:pPr>
                      <a:r>
                        <a:rPr lang="en-IN" sz="1800">
                          <a:effectLst/>
                          <a:latin typeface="Times New Roman" panose="02020603050405020304" pitchFamily="18" charset="0"/>
                          <a:cs typeface="Times New Roman" panose="02020603050405020304" pitchFamily="18" charset="0"/>
                        </a:rPr>
                        <a:t>4</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nchor="ctr"/>
                </a:tc>
                <a:tc>
                  <a:txBody>
                    <a:bodyPr/>
                    <a:lstStyle/>
                    <a:p>
                      <a:pPr algn="just">
                        <a:lnSpc>
                          <a:spcPct val="135000"/>
                        </a:lnSpc>
                        <a:spcAft>
                          <a:spcPts val="1000"/>
                        </a:spcAft>
                      </a:pPr>
                      <a:r>
                        <a:rPr lang="en-IN" sz="1800">
                          <a:effectLst/>
                          <a:latin typeface="Times New Roman" panose="02020603050405020304" pitchFamily="18" charset="0"/>
                          <a:cs typeface="Times New Roman" panose="02020603050405020304" pitchFamily="18" charset="0"/>
                        </a:rPr>
                        <a:t>Ability to upgrade their professional and managerial skills in their workplace.</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tc>
                <a:extLst>
                  <a:ext uri="{0D108BD9-81ED-4DB2-BD59-A6C34878D82A}">
                    <a16:rowId xmlns:a16="http://schemas.microsoft.com/office/drawing/2014/main" val="894120353"/>
                  </a:ext>
                </a:extLst>
              </a:tr>
              <a:tr h="805336">
                <a:tc>
                  <a:txBody>
                    <a:bodyPr/>
                    <a:lstStyle/>
                    <a:p>
                      <a:pPr algn="ctr">
                        <a:lnSpc>
                          <a:spcPct val="150000"/>
                        </a:lnSpc>
                        <a:spcAft>
                          <a:spcPts val="1000"/>
                        </a:spcAft>
                      </a:pPr>
                      <a:r>
                        <a:rPr lang="en-IN" sz="1800">
                          <a:effectLst/>
                          <a:latin typeface="Times New Roman" panose="02020603050405020304" pitchFamily="18" charset="0"/>
                          <a:cs typeface="Times New Roman" panose="02020603050405020304" pitchFamily="18" charset="0"/>
                        </a:rPr>
                        <a:t>5</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nchor="ctr"/>
                </a:tc>
                <a:tc>
                  <a:txBody>
                    <a:bodyPr/>
                    <a:lstStyle/>
                    <a:p>
                      <a:pPr algn="just">
                        <a:lnSpc>
                          <a:spcPct val="135000"/>
                        </a:lnSpc>
                        <a:spcAft>
                          <a:spcPts val="1000"/>
                        </a:spcAft>
                      </a:pPr>
                      <a:r>
                        <a:rPr lang="en-IN" sz="1800" dirty="0">
                          <a:effectLst/>
                          <a:latin typeface="Times New Roman" panose="02020603050405020304" pitchFamily="18" charset="0"/>
                          <a:cs typeface="Times New Roman" panose="02020603050405020304" pitchFamily="18" charset="0"/>
                        </a:rPr>
                        <a:t>Ability to explore and reflect about managerial challenges, develop informed managerial decisions in a dynamically unstable environment.</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tc>
                <a:extLst>
                  <a:ext uri="{0D108BD9-81ED-4DB2-BD59-A6C34878D82A}">
                    <a16:rowId xmlns:a16="http://schemas.microsoft.com/office/drawing/2014/main" val="2264470526"/>
                  </a:ext>
                </a:extLst>
              </a:tr>
              <a:tr h="393201">
                <a:tc>
                  <a:txBody>
                    <a:bodyPr/>
                    <a:lstStyle/>
                    <a:p>
                      <a:pPr algn="ctr">
                        <a:lnSpc>
                          <a:spcPct val="150000"/>
                        </a:lnSpc>
                        <a:spcAft>
                          <a:spcPts val="1000"/>
                        </a:spcAft>
                      </a:pPr>
                      <a:r>
                        <a:rPr lang="en-IN" sz="1800">
                          <a:effectLst/>
                          <a:latin typeface="Times New Roman" panose="02020603050405020304" pitchFamily="18" charset="0"/>
                          <a:cs typeface="Times New Roman" panose="02020603050405020304" pitchFamily="18" charset="0"/>
                        </a:rPr>
                        <a:t>6</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nchor="ctr"/>
                </a:tc>
                <a:tc>
                  <a:txBody>
                    <a:bodyPr/>
                    <a:lstStyle/>
                    <a:p>
                      <a:pPr algn="just">
                        <a:lnSpc>
                          <a:spcPct val="135000"/>
                        </a:lnSpc>
                        <a:spcAft>
                          <a:spcPts val="1000"/>
                        </a:spcAft>
                      </a:pPr>
                      <a:r>
                        <a:rPr lang="en-IN" sz="1800">
                          <a:effectLst/>
                          <a:latin typeface="Times New Roman" panose="02020603050405020304" pitchFamily="18" charset="0"/>
                          <a:cs typeface="Times New Roman" panose="02020603050405020304" pitchFamily="18" charset="0"/>
                        </a:rPr>
                        <a:t>Ability to take up challenging assignments.</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tc>
                <a:extLst>
                  <a:ext uri="{0D108BD9-81ED-4DB2-BD59-A6C34878D82A}">
                    <a16:rowId xmlns:a16="http://schemas.microsoft.com/office/drawing/2014/main" val="963600974"/>
                  </a:ext>
                </a:extLst>
              </a:tr>
              <a:tr h="487878">
                <a:tc>
                  <a:txBody>
                    <a:bodyPr/>
                    <a:lstStyle/>
                    <a:p>
                      <a:pPr algn="ctr">
                        <a:lnSpc>
                          <a:spcPct val="150000"/>
                        </a:lnSpc>
                        <a:spcAft>
                          <a:spcPts val="1000"/>
                        </a:spcAft>
                      </a:pPr>
                      <a:r>
                        <a:rPr lang="en-IN" sz="1800">
                          <a:effectLst/>
                          <a:latin typeface="Times New Roman" panose="02020603050405020304" pitchFamily="18" charset="0"/>
                          <a:cs typeface="Times New Roman" panose="02020603050405020304" pitchFamily="18" charset="0"/>
                        </a:rPr>
                        <a:t>7</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nchor="ctr"/>
                </a:tc>
                <a:tc>
                  <a:txBody>
                    <a:bodyPr/>
                    <a:lstStyle/>
                    <a:p>
                      <a:pPr algn="just">
                        <a:lnSpc>
                          <a:spcPct val="135000"/>
                        </a:lnSpc>
                        <a:spcAft>
                          <a:spcPts val="1000"/>
                        </a:spcAft>
                      </a:pPr>
                      <a:r>
                        <a:rPr lang="en-IN" sz="1800">
                          <a:effectLst/>
                          <a:latin typeface="Times New Roman" panose="02020603050405020304" pitchFamily="18" charset="0"/>
                          <a:cs typeface="Times New Roman" panose="02020603050405020304" pitchFamily="18" charset="0"/>
                        </a:rPr>
                        <a:t>Ability to understand one’s own ability to set achievable targets and complete them.</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tc>
                <a:extLst>
                  <a:ext uri="{0D108BD9-81ED-4DB2-BD59-A6C34878D82A}">
                    <a16:rowId xmlns:a16="http://schemas.microsoft.com/office/drawing/2014/main" val="2116955764"/>
                  </a:ext>
                </a:extLst>
              </a:tr>
              <a:tr h="393201">
                <a:tc>
                  <a:txBody>
                    <a:bodyPr/>
                    <a:lstStyle/>
                    <a:p>
                      <a:pPr algn="ctr">
                        <a:lnSpc>
                          <a:spcPct val="150000"/>
                        </a:lnSpc>
                        <a:spcAft>
                          <a:spcPts val="1000"/>
                        </a:spcAft>
                      </a:pPr>
                      <a:r>
                        <a:rPr lang="en-IN" sz="1800">
                          <a:effectLst/>
                          <a:latin typeface="Times New Roman" panose="02020603050405020304" pitchFamily="18" charset="0"/>
                          <a:cs typeface="Times New Roman" panose="02020603050405020304" pitchFamily="18" charset="0"/>
                        </a:rPr>
                        <a:t>8</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nchor="ctr"/>
                </a:tc>
                <a:tc>
                  <a:txBody>
                    <a:bodyPr/>
                    <a:lstStyle/>
                    <a:p>
                      <a:pPr algn="just">
                        <a:lnSpc>
                          <a:spcPct val="135000"/>
                        </a:lnSpc>
                        <a:spcAft>
                          <a:spcPts val="1000"/>
                        </a:spcAft>
                      </a:pPr>
                      <a:r>
                        <a:rPr lang="en-IN" sz="1800">
                          <a:effectLst/>
                          <a:latin typeface="Times New Roman" panose="02020603050405020304" pitchFamily="18" charset="0"/>
                          <a:cs typeface="Times New Roman" panose="02020603050405020304" pitchFamily="18" charset="0"/>
                        </a:rPr>
                        <a:t>Ability to pursue lifelong learning</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tc>
                <a:extLst>
                  <a:ext uri="{0D108BD9-81ED-4DB2-BD59-A6C34878D82A}">
                    <a16:rowId xmlns:a16="http://schemas.microsoft.com/office/drawing/2014/main" val="926203700"/>
                  </a:ext>
                </a:extLst>
              </a:tr>
              <a:tr h="393201">
                <a:tc>
                  <a:txBody>
                    <a:bodyPr/>
                    <a:lstStyle/>
                    <a:p>
                      <a:pPr algn="ctr">
                        <a:lnSpc>
                          <a:spcPct val="150000"/>
                        </a:lnSpc>
                        <a:spcAft>
                          <a:spcPts val="1000"/>
                        </a:spcAft>
                      </a:pPr>
                      <a:r>
                        <a:rPr lang="en-IN" sz="1800">
                          <a:effectLst/>
                          <a:latin typeface="Times New Roman" panose="02020603050405020304" pitchFamily="18" charset="0"/>
                          <a:cs typeface="Times New Roman" panose="02020603050405020304" pitchFamily="18" charset="0"/>
                        </a:rPr>
                        <a:t>9</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nchor="ctr"/>
                </a:tc>
                <a:tc>
                  <a:txBody>
                    <a:bodyPr/>
                    <a:lstStyle/>
                    <a:p>
                      <a:pPr algn="just">
                        <a:lnSpc>
                          <a:spcPct val="135000"/>
                        </a:lnSpc>
                        <a:spcAft>
                          <a:spcPts val="1000"/>
                        </a:spcAft>
                      </a:pPr>
                      <a:r>
                        <a:rPr lang="en-IN" sz="1800" dirty="0">
                          <a:effectLst/>
                          <a:latin typeface="Times New Roman" panose="02020603050405020304" pitchFamily="18" charset="0"/>
                          <a:cs typeface="Times New Roman" panose="02020603050405020304" pitchFamily="18" charset="0"/>
                        </a:rPr>
                        <a:t>To have a fulfilling business career</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56" marR="40056" marT="0" marB="0"/>
                </a:tc>
                <a:extLst>
                  <a:ext uri="{0D108BD9-81ED-4DB2-BD59-A6C34878D82A}">
                    <a16:rowId xmlns:a16="http://schemas.microsoft.com/office/drawing/2014/main" val="3405706319"/>
                  </a:ext>
                </a:extLst>
              </a:tr>
            </a:tbl>
          </a:graphicData>
        </a:graphic>
      </p:graphicFrame>
    </p:spTree>
    <p:extLst>
      <p:ext uri="{BB962C8B-B14F-4D97-AF65-F5344CB8AC3E}">
        <p14:creationId xmlns:p14="http://schemas.microsoft.com/office/powerpoint/2010/main" val="26653113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3673355" y="559399"/>
            <a:ext cx="5120640" cy="523220"/>
          </a:xfrm>
          <a:prstGeom prst="rect">
            <a:avLst/>
          </a:prstGeom>
          <a:noFill/>
        </p:spPr>
        <p:txBody>
          <a:bodyPr wrap="square" rtlCol="0">
            <a:spAutoFit/>
          </a:bodyPr>
          <a:lstStyle/>
          <a:p>
            <a:pPr algn="ctr"/>
            <a:r>
              <a:rPr lang="en-US" sz="2800" b="1" dirty="0"/>
              <a:t>Validation of CO-PO Mapping</a:t>
            </a:r>
          </a:p>
        </p:txBody>
      </p:sp>
      <p:graphicFrame>
        <p:nvGraphicFramePr>
          <p:cNvPr id="35" name="Diagram 34"/>
          <p:cNvGraphicFramePr/>
          <p:nvPr/>
        </p:nvGraphicFramePr>
        <p:xfrm>
          <a:off x="539607" y="1645920"/>
          <a:ext cx="11058952" cy="3044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4513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C5E65-852E-4CF7-BDBF-C03ABF444642}"/>
              </a:ext>
            </a:extLst>
          </p:cNvPr>
          <p:cNvSpPr>
            <a:spLocks noGrp="1"/>
          </p:cNvSpPr>
          <p:nvPr>
            <p:ph type="title"/>
          </p:nvPr>
        </p:nvSpPr>
        <p:spPr/>
        <p:txBody>
          <a:bodyPr/>
          <a:lstStyle/>
          <a:p>
            <a:r>
              <a:rPr lang="en-US" dirty="0"/>
              <a:t>   HAPPY VALLEY THROUGH THE YEARS!</a:t>
            </a:r>
            <a:endParaRPr lang="en-IN" dirty="0"/>
          </a:p>
        </p:txBody>
      </p:sp>
      <p:sp>
        <p:nvSpPr>
          <p:cNvPr id="3" name="Content Placeholder 2">
            <a:extLst>
              <a:ext uri="{FF2B5EF4-FFF2-40B4-BE49-F238E27FC236}">
                <a16:creationId xmlns:a16="http://schemas.microsoft.com/office/drawing/2014/main" id="{609A0D08-10AF-4D60-94F2-F9BCB9EE296A}"/>
              </a:ext>
            </a:extLst>
          </p:cNvPr>
          <p:cNvSpPr>
            <a:spLocks noGrp="1"/>
          </p:cNvSpPr>
          <p:nvPr>
            <p:ph idx="1"/>
          </p:nvPr>
        </p:nvSpPr>
        <p:spPr/>
        <p:txBody>
          <a:bodyPr/>
          <a:lstStyle/>
          <a:p>
            <a:pPr marL="0" indent="0">
              <a:buNone/>
            </a:pPr>
            <a:endParaRPr lang="en-US" dirty="0"/>
          </a:p>
          <a:p>
            <a:pPr marL="0" indent="0">
              <a:buNone/>
            </a:pPr>
            <a:r>
              <a:rPr lang="en-US" sz="3600" b="1" dirty="0">
                <a:solidFill>
                  <a:srgbClr val="FF0000"/>
                </a:solidFill>
              </a:rPr>
              <a:t>………………………………………………………...Beginning 2007</a:t>
            </a:r>
            <a:endParaRPr lang="en-IN" sz="3600" b="1" dirty="0">
              <a:solidFill>
                <a:srgbClr val="FF0000"/>
              </a:solidFill>
            </a:endParaRPr>
          </a:p>
        </p:txBody>
      </p:sp>
    </p:spTree>
    <p:extLst>
      <p:ext uri="{BB962C8B-B14F-4D97-AF65-F5344CB8AC3E}">
        <p14:creationId xmlns:p14="http://schemas.microsoft.com/office/powerpoint/2010/main" val="236790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1152" y="407067"/>
            <a:ext cx="6608064" cy="1010254"/>
          </a:xfrm>
        </p:spPr>
        <p:txBody>
          <a:bodyPr/>
          <a:lstStyle/>
          <a:p>
            <a:pPr algn="ctr"/>
            <a:r>
              <a:rPr lang="en-US" dirty="0"/>
              <a:t>PO – Assessment Process </a:t>
            </a:r>
          </a:p>
        </p:txBody>
      </p:sp>
      <p:graphicFrame>
        <p:nvGraphicFramePr>
          <p:cNvPr id="5" name="Diagram 4"/>
          <p:cNvGraphicFramePr/>
          <p:nvPr/>
        </p:nvGraphicFramePr>
        <p:xfrm>
          <a:off x="1953768" y="1316736"/>
          <a:ext cx="8534400" cy="5166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70413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3136" y="224186"/>
            <a:ext cx="6608064" cy="1010254"/>
          </a:xfrm>
        </p:spPr>
        <p:txBody>
          <a:bodyPr/>
          <a:lstStyle/>
          <a:p>
            <a:pPr algn="ctr"/>
            <a:r>
              <a:rPr lang="en-US" dirty="0"/>
              <a:t>CO – Assessment Process </a:t>
            </a:r>
          </a:p>
        </p:txBody>
      </p:sp>
      <p:graphicFrame>
        <p:nvGraphicFramePr>
          <p:cNvPr id="9" name="Diagram 8"/>
          <p:cNvGraphicFramePr/>
          <p:nvPr/>
        </p:nvGraphicFramePr>
        <p:xfrm>
          <a:off x="859536" y="1234440"/>
          <a:ext cx="10305288" cy="4903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9684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nvGraphicFramePr>
        <p:xfrm>
          <a:off x="1024128" y="1122364"/>
          <a:ext cx="10241280" cy="5031548"/>
        </p:xfrm>
        <a:graphic>
          <a:graphicData uri="http://schemas.openxmlformats.org/drawingml/2006/table">
            <a:tbl>
              <a:tblPr firstRow="1" firstCol="1" lastRow="1" lastCol="1" bandRow="1" bandCol="1">
                <a:tableStyleId>{C4B1156A-380E-4F78-BDF5-A606A8083BF9}</a:tableStyleId>
              </a:tblPr>
              <a:tblGrid>
                <a:gridCol w="1817016">
                  <a:extLst>
                    <a:ext uri="{9D8B030D-6E8A-4147-A177-3AD203B41FA5}">
                      <a16:colId xmlns:a16="http://schemas.microsoft.com/office/drawing/2014/main" val="2438772175"/>
                    </a:ext>
                  </a:extLst>
                </a:gridCol>
                <a:gridCol w="3440784">
                  <a:extLst>
                    <a:ext uri="{9D8B030D-6E8A-4147-A177-3AD203B41FA5}">
                      <a16:colId xmlns:a16="http://schemas.microsoft.com/office/drawing/2014/main" val="409212887"/>
                    </a:ext>
                  </a:extLst>
                </a:gridCol>
                <a:gridCol w="4983480">
                  <a:extLst>
                    <a:ext uri="{9D8B030D-6E8A-4147-A177-3AD203B41FA5}">
                      <a16:colId xmlns:a16="http://schemas.microsoft.com/office/drawing/2014/main" val="2228045630"/>
                    </a:ext>
                  </a:extLst>
                </a:gridCol>
              </a:tblGrid>
              <a:tr h="1270315">
                <a:tc>
                  <a:txBody>
                    <a:bodyPr/>
                    <a:lstStyle/>
                    <a:p>
                      <a:pPr marL="172720" marR="145415" algn="ctr">
                        <a:lnSpc>
                          <a:spcPts val="1595"/>
                        </a:lnSpc>
                        <a:spcBef>
                          <a:spcPts val="0"/>
                        </a:spcBef>
                        <a:spcAft>
                          <a:spcPts val="0"/>
                        </a:spcAft>
                      </a:pPr>
                      <a:endParaRPr lang="en-US" sz="1800" dirty="0">
                        <a:effectLst/>
                      </a:endParaRPr>
                    </a:p>
                    <a:p>
                      <a:pPr marL="172720" marR="145415" algn="ctr">
                        <a:lnSpc>
                          <a:spcPts val="1595"/>
                        </a:lnSpc>
                        <a:spcBef>
                          <a:spcPts val="0"/>
                        </a:spcBef>
                        <a:spcAft>
                          <a:spcPts val="0"/>
                        </a:spcAft>
                      </a:pPr>
                      <a:r>
                        <a:rPr lang="en-US" sz="1800" dirty="0">
                          <a:effectLst/>
                        </a:rPr>
                        <a:t>Assessment</a:t>
                      </a:r>
                      <a:endParaRPr lang="en-US" sz="1400" dirty="0">
                        <a:effectLst/>
                      </a:endParaRPr>
                    </a:p>
                    <a:p>
                      <a:pPr marL="172720" marR="145415" algn="ctr">
                        <a:lnSpc>
                          <a:spcPct val="107000"/>
                        </a:lnSpc>
                        <a:spcBef>
                          <a:spcPts val="815"/>
                        </a:spcBef>
                        <a:spcAft>
                          <a:spcPts val="0"/>
                        </a:spcAft>
                      </a:pPr>
                      <a:r>
                        <a:rPr lang="en-US" sz="1800" dirty="0">
                          <a:effectLst/>
                        </a:rPr>
                        <a:t>Methods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marL="1475740" marR="1438910" algn="ctr">
                        <a:lnSpc>
                          <a:spcPct val="107000"/>
                        </a:lnSpc>
                        <a:spcBef>
                          <a:spcPts val="1185"/>
                        </a:spcBef>
                        <a:spcAft>
                          <a:spcPts val="0"/>
                        </a:spcAft>
                      </a:pPr>
                      <a:endParaRPr lang="en-US" sz="1800" dirty="0">
                        <a:effectLst/>
                      </a:endParaRPr>
                    </a:p>
                    <a:p>
                      <a:pPr marL="1475740" marR="1438910" algn="ctr">
                        <a:lnSpc>
                          <a:spcPct val="107000"/>
                        </a:lnSpc>
                        <a:spcBef>
                          <a:spcPts val="1185"/>
                        </a:spcBef>
                        <a:spcAft>
                          <a:spcPts val="0"/>
                        </a:spcAft>
                      </a:pPr>
                      <a:r>
                        <a:rPr lang="en-US" sz="2400" dirty="0">
                          <a:effectLst/>
                        </a:rPr>
                        <a:t>Attainment Levels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extLst>
                  <a:ext uri="{0D108BD9-81ED-4DB2-BD59-A6C34878D82A}">
                    <a16:rowId xmlns:a16="http://schemas.microsoft.com/office/drawing/2014/main" val="2188035939"/>
                  </a:ext>
                </a:extLst>
              </a:tr>
              <a:tr h="1244150">
                <a:tc rowSpan="3">
                  <a:txBody>
                    <a:bodyPr/>
                    <a:lstStyle/>
                    <a:p>
                      <a:pPr marL="0" marR="0" algn="ctr">
                        <a:lnSpc>
                          <a:spcPct val="107000"/>
                        </a:lnSpc>
                        <a:spcBef>
                          <a:spcPts val="0"/>
                        </a:spcBef>
                        <a:spcAft>
                          <a:spcPts val="0"/>
                        </a:spcAft>
                      </a:pPr>
                      <a:r>
                        <a:rPr lang="en-US" sz="1800" dirty="0">
                          <a:effectLst/>
                        </a:rPr>
                        <a:t> </a:t>
                      </a:r>
                      <a:endParaRPr lang="en-US" sz="1400" dirty="0">
                        <a:effectLst/>
                      </a:endParaRPr>
                    </a:p>
                    <a:p>
                      <a:pPr marL="0" marR="0" algn="ctr">
                        <a:lnSpc>
                          <a:spcPct val="107000"/>
                        </a:lnSpc>
                        <a:spcBef>
                          <a:spcPts val="0"/>
                        </a:spcBef>
                        <a:spcAft>
                          <a:spcPts val="0"/>
                        </a:spcAft>
                      </a:pPr>
                      <a:r>
                        <a:rPr lang="en-US" sz="1800" dirty="0">
                          <a:effectLst/>
                        </a:rPr>
                        <a:t> </a:t>
                      </a:r>
                      <a:endParaRPr lang="en-US" sz="1400" dirty="0">
                        <a:effectLst/>
                      </a:endParaRPr>
                    </a:p>
                    <a:p>
                      <a:pPr marL="0" marR="0" algn="ctr">
                        <a:lnSpc>
                          <a:spcPct val="107000"/>
                        </a:lnSpc>
                        <a:spcBef>
                          <a:spcPts val="15"/>
                        </a:spcBef>
                        <a:spcAft>
                          <a:spcPts val="0"/>
                        </a:spcAft>
                      </a:pPr>
                      <a:r>
                        <a:rPr lang="en-US" sz="1600" dirty="0">
                          <a:effectLst/>
                        </a:rPr>
                        <a:t> </a:t>
                      </a:r>
                      <a:endParaRPr lang="en-US" sz="1400" dirty="0">
                        <a:effectLst/>
                      </a:endParaRPr>
                    </a:p>
                    <a:p>
                      <a:pPr marL="180975" marR="149860" indent="124460" algn="ctr">
                        <a:lnSpc>
                          <a:spcPct val="150000"/>
                        </a:lnSpc>
                        <a:spcBef>
                          <a:spcPts val="0"/>
                        </a:spcBef>
                        <a:spcAft>
                          <a:spcPts val="0"/>
                        </a:spcAft>
                      </a:pPr>
                      <a:endParaRPr lang="en-US" sz="1800" dirty="0">
                        <a:effectLst/>
                      </a:endParaRPr>
                    </a:p>
                    <a:p>
                      <a:pPr marL="180975" marR="149860" indent="124460" algn="ctr">
                        <a:lnSpc>
                          <a:spcPct val="150000"/>
                        </a:lnSpc>
                        <a:spcBef>
                          <a:spcPts val="0"/>
                        </a:spcBef>
                        <a:spcAft>
                          <a:spcPts val="0"/>
                        </a:spcAft>
                      </a:pPr>
                      <a:endParaRPr lang="en-US" sz="1800" dirty="0">
                        <a:effectLst/>
                      </a:endParaRPr>
                    </a:p>
                    <a:p>
                      <a:pPr marL="180975" marR="149860" indent="124460" algn="ctr">
                        <a:lnSpc>
                          <a:spcPct val="150000"/>
                        </a:lnSpc>
                        <a:spcBef>
                          <a:spcPts val="0"/>
                        </a:spcBef>
                        <a:spcAft>
                          <a:spcPts val="0"/>
                        </a:spcAft>
                      </a:pPr>
                      <a:r>
                        <a:rPr lang="en-US" sz="1800" dirty="0">
                          <a:effectLst/>
                        </a:rPr>
                        <a:t>Internal Assessment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91160" marR="0" algn="ctr">
                        <a:lnSpc>
                          <a:spcPct val="107000"/>
                        </a:lnSpc>
                        <a:spcBef>
                          <a:spcPts val="1195"/>
                        </a:spcBef>
                        <a:spcAft>
                          <a:spcPts val="0"/>
                        </a:spcAft>
                      </a:pPr>
                      <a:endParaRPr lang="en-US" sz="1800" b="1" dirty="0">
                        <a:effectLst/>
                      </a:endParaRPr>
                    </a:p>
                    <a:p>
                      <a:pPr marL="391160" marR="0" algn="ctr">
                        <a:lnSpc>
                          <a:spcPct val="107000"/>
                        </a:lnSpc>
                        <a:spcBef>
                          <a:spcPts val="1195"/>
                        </a:spcBef>
                        <a:spcAft>
                          <a:spcPts val="0"/>
                        </a:spcAft>
                      </a:pPr>
                      <a:r>
                        <a:rPr lang="en-US" sz="1800" b="1" dirty="0">
                          <a:effectLst/>
                        </a:rPr>
                        <a:t>Level 1</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8105" marR="0" algn="ctr">
                        <a:lnSpc>
                          <a:spcPts val="1570"/>
                        </a:lnSpc>
                        <a:spcBef>
                          <a:spcPts val="0"/>
                        </a:spcBef>
                        <a:spcAft>
                          <a:spcPts val="0"/>
                        </a:spcAft>
                      </a:pPr>
                      <a:endParaRPr lang="en-US" sz="1800" dirty="0">
                        <a:effectLst/>
                      </a:endParaRPr>
                    </a:p>
                    <a:p>
                      <a:pPr marL="78105" marR="0" algn="ctr">
                        <a:lnSpc>
                          <a:spcPts val="1570"/>
                        </a:lnSpc>
                        <a:spcBef>
                          <a:spcPts val="0"/>
                        </a:spcBef>
                        <a:spcAft>
                          <a:spcPts val="0"/>
                        </a:spcAft>
                      </a:pPr>
                      <a:endParaRPr lang="en-US" sz="1800" dirty="0">
                        <a:effectLst/>
                      </a:endParaRPr>
                    </a:p>
                    <a:p>
                      <a:pPr marL="78105" marR="0" algn="ctr">
                        <a:lnSpc>
                          <a:spcPts val="1570"/>
                        </a:lnSpc>
                        <a:spcBef>
                          <a:spcPts val="0"/>
                        </a:spcBef>
                        <a:spcAft>
                          <a:spcPts val="0"/>
                        </a:spcAft>
                      </a:pPr>
                      <a:r>
                        <a:rPr lang="en-US" sz="1800" dirty="0">
                          <a:effectLst/>
                        </a:rPr>
                        <a:t>40% of students scoring more than 60%</a:t>
                      </a:r>
                      <a:endParaRPr lang="en-US" sz="1400" dirty="0">
                        <a:effectLst/>
                      </a:endParaRPr>
                    </a:p>
                    <a:p>
                      <a:pPr marL="78105" marR="0" algn="ctr">
                        <a:lnSpc>
                          <a:spcPct val="107000"/>
                        </a:lnSpc>
                        <a:spcBef>
                          <a:spcPts val="800"/>
                        </a:spcBef>
                        <a:spcAft>
                          <a:spcPts val="0"/>
                        </a:spcAft>
                      </a:pPr>
                      <a:r>
                        <a:rPr lang="en-US" sz="1800" dirty="0">
                          <a:effectLst/>
                        </a:rPr>
                        <a:t>marks in internal assessment tools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61059129"/>
                  </a:ext>
                </a:extLst>
              </a:tr>
              <a:tr h="1244150">
                <a:tc vMerge="1">
                  <a:txBody>
                    <a:bodyPr/>
                    <a:lstStyle/>
                    <a:p>
                      <a:endParaRPr lang="en-US"/>
                    </a:p>
                  </a:txBody>
                  <a:tcPr/>
                </a:tc>
                <a:tc>
                  <a:txBody>
                    <a:bodyPr/>
                    <a:lstStyle/>
                    <a:p>
                      <a:pPr marL="393065" marR="0" algn="ctr">
                        <a:lnSpc>
                          <a:spcPct val="107000"/>
                        </a:lnSpc>
                        <a:spcBef>
                          <a:spcPts val="1195"/>
                        </a:spcBef>
                        <a:spcAft>
                          <a:spcPts val="0"/>
                        </a:spcAft>
                      </a:pPr>
                      <a:endParaRPr lang="en-US" sz="1800" b="1" dirty="0">
                        <a:effectLst/>
                      </a:endParaRPr>
                    </a:p>
                    <a:p>
                      <a:pPr marL="393065" marR="0" algn="ctr">
                        <a:lnSpc>
                          <a:spcPct val="107000"/>
                        </a:lnSpc>
                        <a:spcBef>
                          <a:spcPts val="1195"/>
                        </a:spcBef>
                        <a:spcAft>
                          <a:spcPts val="0"/>
                        </a:spcAft>
                      </a:pPr>
                      <a:r>
                        <a:rPr lang="en-US" sz="1800" b="1" dirty="0">
                          <a:effectLst/>
                        </a:rPr>
                        <a:t>Level 2</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8105" marR="0" algn="ctr">
                        <a:lnSpc>
                          <a:spcPts val="1595"/>
                        </a:lnSpc>
                        <a:spcBef>
                          <a:spcPts val="0"/>
                        </a:spcBef>
                        <a:spcAft>
                          <a:spcPts val="0"/>
                        </a:spcAft>
                      </a:pPr>
                      <a:endParaRPr lang="en-US" sz="1800" dirty="0">
                        <a:effectLst/>
                      </a:endParaRPr>
                    </a:p>
                    <a:p>
                      <a:pPr marL="78105" marR="0" algn="ctr">
                        <a:lnSpc>
                          <a:spcPts val="1595"/>
                        </a:lnSpc>
                        <a:spcBef>
                          <a:spcPts val="0"/>
                        </a:spcBef>
                        <a:spcAft>
                          <a:spcPts val="0"/>
                        </a:spcAft>
                      </a:pPr>
                      <a:r>
                        <a:rPr lang="en-US" sz="1800" dirty="0">
                          <a:effectLst/>
                        </a:rPr>
                        <a:t>50% of students scoring more than</a:t>
                      </a:r>
                      <a:endParaRPr lang="en-US" sz="1400" dirty="0">
                        <a:effectLst/>
                      </a:endParaRPr>
                    </a:p>
                    <a:p>
                      <a:pPr marL="78105" marR="0" algn="ctr">
                        <a:lnSpc>
                          <a:spcPct val="107000"/>
                        </a:lnSpc>
                        <a:spcBef>
                          <a:spcPts val="775"/>
                        </a:spcBef>
                        <a:spcAft>
                          <a:spcPts val="0"/>
                        </a:spcAft>
                      </a:pPr>
                      <a:r>
                        <a:rPr lang="en-US" sz="1800" dirty="0">
                          <a:effectLst/>
                        </a:rPr>
                        <a:t>60% marks in internal assessment tools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187037277"/>
                  </a:ext>
                </a:extLst>
              </a:tr>
              <a:tr h="1272933">
                <a:tc vMerge="1">
                  <a:txBody>
                    <a:bodyPr/>
                    <a:lstStyle/>
                    <a:p>
                      <a:endParaRPr lang="en-US"/>
                    </a:p>
                  </a:txBody>
                  <a:tcPr/>
                </a:tc>
                <a:tc>
                  <a:txBody>
                    <a:bodyPr/>
                    <a:lstStyle/>
                    <a:p>
                      <a:pPr marL="393065" marR="0" algn="ctr">
                        <a:lnSpc>
                          <a:spcPct val="107000"/>
                        </a:lnSpc>
                        <a:spcBef>
                          <a:spcPts val="1210"/>
                        </a:spcBef>
                        <a:spcAft>
                          <a:spcPts val="0"/>
                        </a:spcAft>
                      </a:pPr>
                      <a:endParaRPr lang="en-US" sz="1800" b="1" dirty="0">
                        <a:effectLst/>
                      </a:endParaRPr>
                    </a:p>
                    <a:p>
                      <a:pPr marL="393065" marR="0" algn="ctr">
                        <a:lnSpc>
                          <a:spcPct val="107000"/>
                        </a:lnSpc>
                        <a:spcBef>
                          <a:spcPts val="1210"/>
                        </a:spcBef>
                        <a:spcAft>
                          <a:spcPts val="0"/>
                        </a:spcAft>
                      </a:pPr>
                      <a:r>
                        <a:rPr lang="en-US" sz="1800" b="1" dirty="0">
                          <a:effectLst/>
                        </a:rPr>
                        <a:t>Level 3</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8105" marR="0" algn="ctr">
                        <a:lnSpc>
                          <a:spcPts val="1595"/>
                        </a:lnSpc>
                        <a:spcBef>
                          <a:spcPts val="0"/>
                        </a:spcBef>
                        <a:spcAft>
                          <a:spcPts val="0"/>
                        </a:spcAft>
                      </a:pPr>
                      <a:endParaRPr lang="en-US" sz="1800" dirty="0">
                        <a:effectLst/>
                      </a:endParaRPr>
                    </a:p>
                    <a:p>
                      <a:pPr marL="78105" marR="0" algn="ctr">
                        <a:lnSpc>
                          <a:spcPts val="1595"/>
                        </a:lnSpc>
                        <a:spcBef>
                          <a:spcPts val="0"/>
                        </a:spcBef>
                        <a:spcAft>
                          <a:spcPts val="0"/>
                        </a:spcAft>
                      </a:pPr>
                      <a:r>
                        <a:rPr lang="en-US" sz="1800" dirty="0">
                          <a:effectLst/>
                        </a:rPr>
                        <a:t>60% of students scoring more than</a:t>
                      </a:r>
                      <a:endParaRPr lang="en-US" sz="1400" dirty="0">
                        <a:effectLst/>
                      </a:endParaRPr>
                    </a:p>
                    <a:p>
                      <a:pPr marL="78105" marR="0" algn="ctr">
                        <a:lnSpc>
                          <a:spcPct val="107000"/>
                        </a:lnSpc>
                        <a:spcBef>
                          <a:spcPts val="790"/>
                        </a:spcBef>
                        <a:spcAft>
                          <a:spcPts val="0"/>
                        </a:spcAft>
                      </a:pPr>
                      <a:r>
                        <a:rPr lang="en-US" sz="1800" dirty="0">
                          <a:effectLst/>
                        </a:rPr>
                        <a:t>60% marks in internal assessment tools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696944492"/>
                  </a:ext>
                </a:extLst>
              </a:tr>
            </a:tbl>
          </a:graphicData>
        </a:graphic>
      </p:graphicFrame>
      <p:sp>
        <p:nvSpPr>
          <p:cNvPr id="5" name="TextBox 4"/>
          <p:cNvSpPr txBox="1"/>
          <p:nvPr/>
        </p:nvSpPr>
        <p:spPr>
          <a:xfrm>
            <a:off x="4096512" y="337533"/>
            <a:ext cx="5120640" cy="523220"/>
          </a:xfrm>
          <a:prstGeom prst="rect">
            <a:avLst/>
          </a:prstGeom>
          <a:noFill/>
        </p:spPr>
        <p:txBody>
          <a:bodyPr wrap="square" rtlCol="0">
            <a:spAutoFit/>
          </a:bodyPr>
          <a:lstStyle/>
          <a:p>
            <a:r>
              <a:rPr lang="en-US" sz="2800" b="1" dirty="0"/>
              <a:t>Rubrics – Internal Assessment </a:t>
            </a:r>
          </a:p>
        </p:txBody>
      </p:sp>
    </p:spTree>
    <p:extLst>
      <p:ext uri="{BB962C8B-B14F-4D97-AF65-F5344CB8AC3E}">
        <p14:creationId xmlns:p14="http://schemas.microsoft.com/office/powerpoint/2010/main" val="1468783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3886200" y="364965"/>
            <a:ext cx="5120640" cy="523220"/>
          </a:xfrm>
          <a:prstGeom prst="rect">
            <a:avLst/>
          </a:prstGeom>
          <a:noFill/>
        </p:spPr>
        <p:txBody>
          <a:bodyPr wrap="square" rtlCol="0">
            <a:spAutoFit/>
          </a:bodyPr>
          <a:lstStyle/>
          <a:p>
            <a:r>
              <a:rPr lang="en-US" sz="2800" b="1" dirty="0"/>
              <a:t>Rubrics – External Assessment </a:t>
            </a:r>
          </a:p>
        </p:txBody>
      </p:sp>
      <p:graphicFrame>
        <p:nvGraphicFramePr>
          <p:cNvPr id="6" name="Table 5"/>
          <p:cNvGraphicFramePr>
            <a:graphicFrameLocks noGrp="1"/>
          </p:cNvGraphicFramePr>
          <p:nvPr/>
        </p:nvGraphicFramePr>
        <p:xfrm>
          <a:off x="1152145" y="1389888"/>
          <a:ext cx="10158982" cy="4416552"/>
        </p:xfrm>
        <a:graphic>
          <a:graphicData uri="http://schemas.openxmlformats.org/drawingml/2006/table">
            <a:tbl>
              <a:tblPr firstRow="1" firstCol="1" lastRow="1" lastCol="1" bandRow="1" bandCol="1">
                <a:tableStyleId>{C4B1156A-380E-4F78-BDF5-A606A8083BF9}</a:tableStyleId>
              </a:tblPr>
              <a:tblGrid>
                <a:gridCol w="1802414">
                  <a:extLst>
                    <a:ext uri="{9D8B030D-6E8A-4147-A177-3AD203B41FA5}">
                      <a16:colId xmlns:a16="http://schemas.microsoft.com/office/drawing/2014/main" val="2994534234"/>
                    </a:ext>
                  </a:extLst>
                </a:gridCol>
                <a:gridCol w="3062193">
                  <a:extLst>
                    <a:ext uri="{9D8B030D-6E8A-4147-A177-3AD203B41FA5}">
                      <a16:colId xmlns:a16="http://schemas.microsoft.com/office/drawing/2014/main" val="2886085312"/>
                    </a:ext>
                  </a:extLst>
                </a:gridCol>
                <a:gridCol w="5294375">
                  <a:extLst>
                    <a:ext uri="{9D8B030D-6E8A-4147-A177-3AD203B41FA5}">
                      <a16:colId xmlns:a16="http://schemas.microsoft.com/office/drawing/2014/main" val="3128168317"/>
                    </a:ext>
                  </a:extLst>
                </a:gridCol>
              </a:tblGrid>
              <a:tr h="1113320">
                <a:tc>
                  <a:txBody>
                    <a:bodyPr/>
                    <a:lstStyle/>
                    <a:p>
                      <a:pPr marL="172720" marR="145415" algn="just">
                        <a:lnSpc>
                          <a:spcPts val="1610"/>
                        </a:lnSpc>
                        <a:spcBef>
                          <a:spcPts val="0"/>
                        </a:spcBef>
                        <a:spcAft>
                          <a:spcPts val="0"/>
                        </a:spcAft>
                      </a:pPr>
                      <a:endParaRPr lang="en-US" sz="1600" dirty="0">
                        <a:effectLst/>
                      </a:endParaRPr>
                    </a:p>
                    <a:p>
                      <a:pPr marL="172720" marR="145415" algn="just">
                        <a:lnSpc>
                          <a:spcPts val="1610"/>
                        </a:lnSpc>
                        <a:spcBef>
                          <a:spcPts val="0"/>
                        </a:spcBef>
                        <a:spcAft>
                          <a:spcPts val="0"/>
                        </a:spcAft>
                      </a:pPr>
                      <a:r>
                        <a:rPr lang="en-US" sz="1600" dirty="0">
                          <a:effectLst/>
                        </a:rPr>
                        <a:t>Assessment</a:t>
                      </a:r>
                      <a:endParaRPr lang="en-US" sz="1200" dirty="0">
                        <a:effectLst/>
                      </a:endParaRPr>
                    </a:p>
                    <a:p>
                      <a:pPr marL="172720" marR="145415" algn="just">
                        <a:lnSpc>
                          <a:spcPct val="107000"/>
                        </a:lnSpc>
                        <a:spcBef>
                          <a:spcPts val="815"/>
                        </a:spcBef>
                        <a:spcAft>
                          <a:spcPts val="0"/>
                        </a:spcAft>
                      </a:pPr>
                      <a:r>
                        <a:rPr lang="en-US" sz="1600" dirty="0">
                          <a:effectLst/>
                        </a:rPr>
                        <a:t>Methods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gridSpan="2">
                  <a:txBody>
                    <a:bodyPr/>
                    <a:lstStyle/>
                    <a:p>
                      <a:pPr marL="1475740" marR="1438910" algn="just">
                        <a:lnSpc>
                          <a:spcPct val="107000"/>
                        </a:lnSpc>
                        <a:spcBef>
                          <a:spcPts val="1195"/>
                        </a:spcBef>
                        <a:spcAft>
                          <a:spcPts val="0"/>
                        </a:spcAft>
                      </a:pPr>
                      <a:endParaRPr lang="en-US" sz="1600" dirty="0">
                        <a:effectLst/>
                      </a:endParaRPr>
                    </a:p>
                    <a:p>
                      <a:pPr marL="1475740" marR="1438910" algn="ctr">
                        <a:lnSpc>
                          <a:spcPct val="107000"/>
                        </a:lnSpc>
                        <a:spcBef>
                          <a:spcPts val="1195"/>
                        </a:spcBef>
                        <a:spcAft>
                          <a:spcPts val="0"/>
                        </a:spcAft>
                      </a:pPr>
                      <a:r>
                        <a:rPr lang="en-US" sz="1600" dirty="0">
                          <a:effectLst/>
                        </a:rPr>
                        <a:t>Attainment Levels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extLst>
                  <a:ext uri="{0D108BD9-81ED-4DB2-BD59-A6C34878D82A}">
                    <a16:rowId xmlns:a16="http://schemas.microsoft.com/office/drawing/2014/main" val="2290075028"/>
                  </a:ext>
                </a:extLst>
              </a:tr>
              <a:tr h="1091513">
                <a:tc rowSpan="3">
                  <a:txBody>
                    <a:bodyPr/>
                    <a:lstStyle/>
                    <a:p>
                      <a:pPr marL="0" marR="0" algn="just">
                        <a:lnSpc>
                          <a:spcPct val="107000"/>
                        </a:lnSpc>
                        <a:spcBef>
                          <a:spcPts val="0"/>
                        </a:spcBef>
                        <a:spcAft>
                          <a:spcPts val="0"/>
                        </a:spcAft>
                      </a:pPr>
                      <a:r>
                        <a:rPr lang="en-US" sz="1600" dirty="0">
                          <a:effectLst/>
                        </a:rPr>
                        <a:t> </a:t>
                      </a:r>
                      <a:endParaRPr lang="en-US" sz="1200" dirty="0">
                        <a:effectLst/>
                      </a:endParaRPr>
                    </a:p>
                    <a:p>
                      <a:pPr marL="0" marR="0" algn="just">
                        <a:lnSpc>
                          <a:spcPct val="107000"/>
                        </a:lnSpc>
                        <a:spcBef>
                          <a:spcPts val="0"/>
                        </a:spcBef>
                        <a:spcAft>
                          <a:spcPts val="0"/>
                        </a:spcAft>
                      </a:pPr>
                      <a:r>
                        <a:rPr lang="en-US" sz="1600" dirty="0">
                          <a:effectLst/>
                        </a:rPr>
                        <a:t> </a:t>
                      </a:r>
                      <a:endParaRPr lang="en-US" sz="1200" dirty="0">
                        <a:effectLst/>
                      </a:endParaRPr>
                    </a:p>
                    <a:p>
                      <a:pPr marL="0" marR="0" algn="just">
                        <a:lnSpc>
                          <a:spcPct val="107000"/>
                        </a:lnSpc>
                        <a:spcBef>
                          <a:spcPts val="30"/>
                        </a:spcBef>
                        <a:spcAft>
                          <a:spcPts val="0"/>
                        </a:spcAft>
                      </a:pPr>
                      <a:r>
                        <a:rPr lang="en-US" sz="1400" dirty="0">
                          <a:effectLst/>
                        </a:rPr>
                        <a:t> </a:t>
                      </a:r>
                      <a:endParaRPr lang="en-US" sz="1200" dirty="0">
                        <a:effectLst/>
                      </a:endParaRPr>
                    </a:p>
                    <a:p>
                      <a:pPr marL="185420" marR="156210" indent="39370" algn="just">
                        <a:lnSpc>
                          <a:spcPct val="150000"/>
                        </a:lnSpc>
                        <a:spcBef>
                          <a:spcPts val="0"/>
                        </a:spcBef>
                        <a:spcAft>
                          <a:spcPts val="0"/>
                        </a:spcAft>
                      </a:pPr>
                      <a:endParaRPr lang="en-US" sz="1600" dirty="0">
                        <a:effectLst/>
                      </a:endParaRPr>
                    </a:p>
                    <a:p>
                      <a:pPr marL="185420" marR="156210" indent="39370" algn="just">
                        <a:lnSpc>
                          <a:spcPct val="150000"/>
                        </a:lnSpc>
                        <a:spcBef>
                          <a:spcPts val="0"/>
                        </a:spcBef>
                        <a:spcAft>
                          <a:spcPts val="0"/>
                        </a:spcAft>
                      </a:pPr>
                      <a:r>
                        <a:rPr lang="en-US" sz="1600" dirty="0">
                          <a:effectLst/>
                        </a:rPr>
                        <a:t>University (External) Assessment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91160" marR="0" algn="ctr">
                        <a:lnSpc>
                          <a:spcPct val="107000"/>
                        </a:lnSpc>
                        <a:spcBef>
                          <a:spcPts val="1210"/>
                        </a:spcBef>
                        <a:spcAft>
                          <a:spcPts val="0"/>
                        </a:spcAft>
                      </a:pPr>
                      <a:endParaRPr lang="en-US" sz="1600" b="1" dirty="0">
                        <a:effectLst/>
                      </a:endParaRPr>
                    </a:p>
                    <a:p>
                      <a:pPr marL="391160" marR="0" algn="ctr">
                        <a:lnSpc>
                          <a:spcPct val="107000"/>
                        </a:lnSpc>
                        <a:spcBef>
                          <a:spcPts val="1210"/>
                        </a:spcBef>
                        <a:spcAft>
                          <a:spcPts val="0"/>
                        </a:spcAft>
                      </a:pPr>
                      <a:r>
                        <a:rPr lang="en-US" sz="1600" b="1" dirty="0">
                          <a:effectLst/>
                        </a:rPr>
                        <a:t>Level 1</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8105" marR="0" algn="ctr">
                        <a:lnSpc>
                          <a:spcPts val="1585"/>
                        </a:lnSpc>
                        <a:spcBef>
                          <a:spcPts val="0"/>
                        </a:spcBef>
                        <a:spcAft>
                          <a:spcPts val="0"/>
                        </a:spcAft>
                      </a:pPr>
                      <a:endParaRPr lang="en-US" sz="1600" dirty="0">
                        <a:effectLst/>
                      </a:endParaRPr>
                    </a:p>
                    <a:p>
                      <a:pPr marL="78105" marR="0" algn="ctr">
                        <a:lnSpc>
                          <a:spcPct val="150000"/>
                        </a:lnSpc>
                        <a:spcBef>
                          <a:spcPts val="0"/>
                        </a:spcBef>
                        <a:spcAft>
                          <a:spcPts val="0"/>
                        </a:spcAft>
                      </a:pPr>
                      <a:r>
                        <a:rPr lang="en-US" sz="1600" dirty="0">
                          <a:effectLst/>
                        </a:rPr>
                        <a:t>40% of students scoring more than 50% marks in internal assessment tools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118711547"/>
                  </a:ext>
                </a:extLst>
              </a:tr>
              <a:tr h="1094956">
                <a:tc vMerge="1">
                  <a:txBody>
                    <a:bodyPr/>
                    <a:lstStyle/>
                    <a:p>
                      <a:endParaRPr lang="en-US"/>
                    </a:p>
                  </a:txBody>
                  <a:tcPr/>
                </a:tc>
                <a:tc>
                  <a:txBody>
                    <a:bodyPr/>
                    <a:lstStyle/>
                    <a:p>
                      <a:pPr marL="393065" marR="0" algn="ctr">
                        <a:lnSpc>
                          <a:spcPct val="107000"/>
                        </a:lnSpc>
                        <a:spcBef>
                          <a:spcPts val="1210"/>
                        </a:spcBef>
                        <a:spcAft>
                          <a:spcPts val="0"/>
                        </a:spcAft>
                      </a:pPr>
                      <a:endParaRPr lang="en-US" sz="1600" b="1" dirty="0">
                        <a:effectLst/>
                      </a:endParaRPr>
                    </a:p>
                    <a:p>
                      <a:pPr marL="393065" marR="0" algn="ctr">
                        <a:lnSpc>
                          <a:spcPct val="107000"/>
                        </a:lnSpc>
                        <a:spcBef>
                          <a:spcPts val="1210"/>
                        </a:spcBef>
                        <a:spcAft>
                          <a:spcPts val="0"/>
                        </a:spcAft>
                      </a:pPr>
                      <a:r>
                        <a:rPr lang="en-US" sz="1600" b="1" dirty="0">
                          <a:effectLst/>
                        </a:rPr>
                        <a:t>Level 2</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8105" marR="0" algn="ctr">
                        <a:lnSpc>
                          <a:spcPct val="107000"/>
                        </a:lnSpc>
                        <a:spcBef>
                          <a:spcPts val="0"/>
                        </a:spcBef>
                        <a:spcAft>
                          <a:spcPts val="0"/>
                        </a:spcAft>
                      </a:pPr>
                      <a:endParaRPr lang="en-US" sz="1600" dirty="0">
                        <a:effectLst/>
                      </a:endParaRPr>
                    </a:p>
                    <a:p>
                      <a:pPr marL="78105" marR="0" algn="ctr">
                        <a:lnSpc>
                          <a:spcPct val="150000"/>
                        </a:lnSpc>
                        <a:spcBef>
                          <a:spcPts val="0"/>
                        </a:spcBef>
                        <a:spcAft>
                          <a:spcPts val="0"/>
                        </a:spcAft>
                      </a:pPr>
                      <a:r>
                        <a:rPr lang="en-US" sz="1600" dirty="0">
                          <a:effectLst/>
                        </a:rPr>
                        <a:t>50% of students scoring more than 50% marks in internal assessment tools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691393607"/>
                  </a:ext>
                </a:extLst>
              </a:tr>
              <a:tr h="1116763">
                <a:tc vMerge="1">
                  <a:txBody>
                    <a:bodyPr/>
                    <a:lstStyle/>
                    <a:p>
                      <a:endParaRPr lang="en-US"/>
                    </a:p>
                  </a:txBody>
                  <a:tcPr/>
                </a:tc>
                <a:tc>
                  <a:txBody>
                    <a:bodyPr/>
                    <a:lstStyle/>
                    <a:p>
                      <a:pPr marL="393065" marR="0" algn="ctr">
                        <a:lnSpc>
                          <a:spcPct val="107000"/>
                        </a:lnSpc>
                        <a:spcBef>
                          <a:spcPts val="1195"/>
                        </a:spcBef>
                        <a:spcAft>
                          <a:spcPts val="0"/>
                        </a:spcAft>
                      </a:pPr>
                      <a:endParaRPr lang="en-US" sz="1600" b="1" dirty="0">
                        <a:effectLst/>
                      </a:endParaRPr>
                    </a:p>
                    <a:p>
                      <a:pPr marL="393065" marR="0" algn="ctr">
                        <a:lnSpc>
                          <a:spcPct val="107000"/>
                        </a:lnSpc>
                        <a:spcBef>
                          <a:spcPts val="1195"/>
                        </a:spcBef>
                        <a:spcAft>
                          <a:spcPts val="0"/>
                        </a:spcAft>
                      </a:pPr>
                      <a:r>
                        <a:rPr lang="en-US" sz="1600" b="1" dirty="0">
                          <a:effectLst/>
                        </a:rPr>
                        <a:t>Level 3</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8105" marR="0" algn="ctr">
                        <a:lnSpc>
                          <a:spcPts val="1585"/>
                        </a:lnSpc>
                        <a:spcBef>
                          <a:spcPts val="0"/>
                        </a:spcBef>
                        <a:spcAft>
                          <a:spcPts val="0"/>
                        </a:spcAft>
                      </a:pPr>
                      <a:endParaRPr lang="en-US" sz="1600" dirty="0">
                        <a:effectLst/>
                      </a:endParaRPr>
                    </a:p>
                    <a:p>
                      <a:pPr marL="78105" marR="0" algn="ctr">
                        <a:lnSpc>
                          <a:spcPct val="150000"/>
                        </a:lnSpc>
                        <a:spcBef>
                          <a:spcPts val="0"/>
                        </a:spcBef>
                        <a:spcAft>
                          <a:spcPts val="0"/>
                        </a:spcAft>
                      </a:pPr>
                      <a:r>
                        <a:rPr lang="en-US" sz="1600" dirty="0">
                          <a:effectLst/>
                        </a:rPr>
                        <a:t>60% of students scoring more than 50% marks in internal assessment tools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118973626"/>
                  </a:ext>
                </a:extLst>
              </a:tr>
            </a:tbl>
          </a:graphicData>
        </a:graphic>
      </p:graphicFrame>
    </p:spTree>
    <p:extLst>
      <p:ext uri="{BB962C8B-B14F-4D97-AF65-F5344CB8AC3E}">
        <p14:creationId xmlns:p14="http://schemas.microsoft.com/office/powerpoint/2010/main" val="21452838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071" y="-76427"/>
            <a:ext cx="10364451" cy="1596177"/>
          </a:xfrm>
        </p:spPr>
        <p:txBody>
          <a:bodyPr/>
          <a:lstStyle/>
          <a:p>
            <a:r>
              <a:rPr lang="en-US" dirty="0"/>
              <a:t>CO attainment and Gap Analysis</a:t>
            </a:r>
          </a:p>
        </p:txBody>
      </p:sp>
      <p:graphicFrame>
        <p:nvGraphicFramePr>
          <p:cNvPr id="4" name="Content Placeholder 3"/>
          <p:cNvGraphicFramePr>
            <a:graphicFrameLocks noGrp="1"/>
          </p:cNvGraphicFramePr>
          <p:nvPr>
            <p:ph sz="quarter" idx="13"/>
          </p:nvPr>
        </p:nvGraphicFramePr>
        <p:xfrm>
          <a:off x="1404650" y="1604677"/>
          <a:ext cx="9547291" cy="4188436"/>
        </p:xfrm>
        <a:graphic>
          <a:graphicData uri="http://schemas.openxmlformats.org/drawingml/2006/table">
            <a:tbl>
              <a:tblPr>
                <a:tableStyleId>{22838BEF-8BB2-4498-84A7-C5851F593DF1}</a:tableStyleId>
              </a:tblPr>
              <a:tblGrid>
                <a:gridCol w="879837">
                  <a:extLst>
                    <a:ext uri="{9D8B030D-6E8A-4147-A177-3AD203B41FA5}">
                      <a16:colId xmlns:a16="http://schemas.microsoft.com/office/drawing/2014/main" val="793467132"/>
                    </a:ext>
                  </a:extLst>
                </a:gridCol>
                <a:gridCol w="1386176">
                  <a:extLst>
                    <a:ext uri="{9D8B030D-6E8A-4147-A177-3AD203B41FA5}">
                      <a16:colId xmlns:a16="http://schemas.microsoft.com/office/drawing/2014/main" val="769210632"/>
                    </a:ext>
                  </a:extLst>
                </a:gridCol>
                <a:gridCol w="1213867">
                  <a:extLst>
                    <a:ext uri="{9D8B030D-6E8A-4147-A177-3AD203B41FA5}">
                      <a16:colId xmlns:a16="http://schemas.microsoft.com/office/drawing/2014/main" val="548281389"/>
                    </a:ext>
                  </a:extLst>
                </a:gridCol>
                <a:gridCol w="1474738">
                  <a:extLst>
                    <a:ext uri="{9D8B030D-6E8A-4147-A177-3AD203B41FA5}">
                      <a16:colId xmlns:a16="http://schemas.microsoft.com/office/drawing/2014/main" val="2904393224"/>
                    </a:ext>
                  </a:extLst>
                </a:gridCol>
                <a:gridCol w="1387139">
                  <a:extLst>
                    <a:ext uri="{9D8B030D-6E8A-4147-A177-3AD203B41FA5}">
                      <a16:colId xmlns:a16="http://schemas.microsoft.com/office/drawing/2014/main" val="1433884771"/>
                    </a:ext>
                  </a:extLst>
                </a:gridCol>
                <a:gridCol w="3205534">
                  <a:extLst>
                    <a:ext uri="{9D8B030D-6E8A-4147-A177-3AD203B41FA5}">
                      <a16:colId xmlns:a16="http://schemas.microsoft.com/office/drawing/2014/main" val="977627405"/>
                    </a:ext>
                  </a:extLst>
                </a:gridCol>
              </a:tblGrid>
              <a:tr h="1016949">
                <a:tc>
                  <a:txBody>
                    <a:bodyPr/>
                    <a:lstStyle/>
                    <a:p>
                      <a:pPr marL="8890" marR="40005" algn="ctr" eaLnBrk="0" hangingPunct="0">
                        <a:lnSpc>
                          <a:spcPct val="107000"/>
                        </a:lnSpc>
                        <a:spcBef>
                          <a:spcPts val="325"/>
                        </a:spcBef>
                        <a:spcAft>
                          <a:spcPts val="0"/>
                        </a:spcAft>
                      </a:pPr>
                      <a:endParaRPr lang="en-IN" sz="1400" dirty="0">
                        <a:effectLst/>
                      </a:endParaRPr>
                    </a:p>
                    <a:p>
                      <a:pPr marL="8890" marR="40005" algn="ctr" eaLnBrk="0" hangingPunct="0">
                        <a:lnSpc>
                          <a:spcPct val="107000"/>
                        </a:lnSpc>
                        <a:spcBef>
                          <a:spcPts val="325"/>
                        </a:spcBef>
                        <a:spcAft>
                          <a:spcPts val="0"/>
                        </a:spcAft>
                      </a:pPr>
                      <a:r>
                        <a:rPr lang="en-IN" sz="1400" dirty="0">
                          <a:effectLst/>
                        </a:rPr>
                        <a:t>Couse Outcome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8890" marR="1270" algn="ctr" eaLnBrk="0" hangingPunct="0">
                        <a:lnSpc>
                          <a:spcPct val="107000"/>
                        </a:lnSpc>
                        <a:spcBef>
                          <a:spcPts val="325"/>
                        </a:spcBef>
                        <a:spcAft>
                          <a:spcPts val="0"/>
                        </a:spcAft>
                        <a:tabLst>
                          <a:tab pos="710565" algn="l"/>
                        </a:tabLst>
                      </a:pPr>
                      <a:endParaRPr lang="en-IN" sz="1400" dirty="0">
                        <a:effectLst/>
                      </a:endParaRPr>
                    </a:p>
                    <a:p>
                      <a:pPr marL="8890" marR="1270" algn="ctr" eaLnBrk="0" hangingPunct="0">
                        <a:lnSpc>
                          <a:spcPct val="107000"/>
                        </a:lnSpc>
                        <a:spcBef>
                          <a:spcPts val="325"/>
                        </a:spcBef>
                        <a:spcAft>
                          <a:spcPts val="0"/>
                        </a:spcAft>
                        <a:tabLst>
                          <a:tab pos="710565" algn="l"/>
                        </a:tabLst>
                      </a:pPr>
                      <a:r>
                        <a:rPr lang="en-IN" sz="1400" dirty="0">
                          <a:effectLst/>
                        </a:rPr>
                        <a:t>Attainment Level </a:t>
                      </a:r>
                      <a:r>
                        <a:rPr lang="en-IN" sz="1400" spc="25" dirty="0">
                          <a:effectLst/>
                        </a:rPr>
                        <a:t> </a:t>
                      </a:r>
                      <a:r>
                        <a:rPr lang="en-IN" sz="1400" dirty="0">
                          <a:effectLst/>
                        </a:rPr>
                        <a:t>for</a:t>
                      </a:r>
                    </a:p>
                    <a:p>
                      <a:pPr marL="8890" marR="1270" algn="ctr" eaLnBrk="0" hangingPunct="0">
                        <a:lnSpc>
                          <a:spcPct val="107000"/>
                        </a:lnSpc>
                        <a:spcBef>
                          <a:spcPts val="325"/>
                        </a:spcBef>
                        <a:spcAft>
                          <a:spcPts val="0"/>
                        </a:spcAft>
                        <a:tabLst>
                          <a:tab pos="710565" algn="l"/>
                        </a:tabLst>
                      </a:pPr>
                      <a:r>
                        <a:rPr lang="en-IN" sz="1400" spc="-25" dirty="0">
                          <a:effectLst/>
                        </a:rPr>
                        <a:t>last </a:t>
                      </a:r>
                      <a:r>
                        <a:rPr lang="en-IN" sz="1400" dirty="0">
                          <a:effectLst/>
                        </a:rPr>
                        <a:t>year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8890" marR="1905" algn="ctr" eaLnBrk="0" hangingPunct="0">
                        <a:lnSpc>
                          <a:spcPct val="107000"/>
                        </a:lnSpc>
                        <a:spcBef>
                          <a:spcPts val="325"/>
                        </a:spcBef>
                        <a:spcAft>
                          <a:spcPts val="0"/>
                        </a:spcAft>
                        <a:tabLst>
                          <a:tab pos="626745" algn="l"/>
                        </a:tabLst>
                      </a:pPr>
                      <a:endParaRPr lang="en-IN" sz="1400" dirty="0">
                        <a:effectLst/>
                      </a:endParaRPr>
                    </a:p>
                    <a:p>
                      <a:pPr marL="8890" marR="1905" algn="ctr" eaLnBrk="0" hangingPunct="0">
                        <a:lnSpc>
                          <a:spcPct val="107000"/>
                        </a:lnSpc>
                        <a:spcBef>
                          <a:spcPts val="325"/>
                        </a:spcBef>
                        <a:spcAft>
                          <a:spcPts val="0"/>
                        </a:spcAft>
                        <a:tabLst>
                          <a:tab pos="626745" algn="l"/>
                        </a:tabLst>
                      </a:pPr>
                      <a:r>
                        <a:rPr lang="en-IN" sz="1400" dirty="0">
                          <a:effectLst/>
                        </a:rPr>
                        <a:t>Target	</a:t>
                      </a:r>
                      <a:r>
                        <a:rPr lang="en-IN" sz="1400" spc="-30" dirty="0">
                          <a:effectLst/>
                        </a:rPr>
                        <a:t>for </a:t>
                      </a:r>
                      <a:r>
                        <a:rPr lang="en-IN" sz="1400" dirty="0">
                          <a:effectLst/>
                        </a:rPr>
                        <a:t>current</a:t>
                      </a:r>
                      <a:r>
                        <a:rPr lang="en-IN" sz="1400" spc="10" dirty="0">
                          <a:effectLst/>
                        </a:rPr>
                        <a:t> </a:t>
                      </a:r>
                      <a:r>
                        <a:rPr lang="en-IN" sz="1400" dirty="0">
                          <a:effectLst/>
                        </a:rPr>
                        <a:t>exam</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8890" marR="10795" algn="ctr" eaLnBrk="0" hangingPunct="0">
                        <a:lnSpc>
                          <a:spcPct val="107000"/>
                        </a:lnSpc>
                        <a:spcBef>
                          <a:spcPts val="325"/>
                        </a:spcBef>
                        <a:spcAft>
                          <a:spcPts val="0"/>
                        </a:spcAft>
                      </a:pPr>
                      <a:endParaRPr lang="en-IN" sz="1400" dirty="0">
                        <a:effectLst/>
                      </a:endParaRPr>
                    </a:p>
                    <a:p>
                      <a:pPr marL="8890" marR="10795" algn="ctr" eaLnBrk="0" hangingPunct="0">
                        <a:lnSpc>
                          <a:spcPct val="107000"/>
                        </a:lnSpc>
                        <a:spcBef>
                          <a:spcPts val="325"/>
                        </a:spcBef>
                        <a:spcAft>
                          <a:spcPts val="0"/>
                        </a:spcAft>
                      </a:pPr>
                      <a:r>
                        <a:rPr lang="en-IN" sz="1400" dirty="0">
                          <a:effectLst/>
                        </a:rPr>
                        <a:t>Attainment Level of </a:t>
                      </a:r>
                      <a:r>
                        <a:rPr lang="en-IN" sz="1400" spc="-20" dirty="0">
                          <a:effectLst/>
                        </a:rPr>
                        <a:t>current </a:t>
                      </a:r>
                      <a:r>
                        <a:rPr lang="en-IN" sz="1400" dirty="0">
                          <a:effectLst/>
                        </a:rPr>
                        <a:t>year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07315" marR="0" algn="ctr" eaLnBrk="0" hangingPunct="0">
                        <a:lnSpc>
                          <a:spcPct val="107000"/>
                        </a:lnSpc>
                        <a:spcBef>
                          <a:spcPts val="325"/>
                        </a:spcBef>
                        <a:spcAft>
                          <a:spcPts val="0"/>
                        </a:spcAft>
                      </a:pPr>
                      <a:endParaRPr lang="en-IN" sz="1400" dirty="0">
                        <a:effectLst/>
                      </a:endParaRPr>
                    </a:p>
                    <a:p>
                      <a:pPr marL="107315" marR="0" algn="ctr" eaLnBrk="0" hangingPunct="0">
                        <a:lnSpc>
                          <a:spcPct val="107000"/>
                        </a:lnSpc>
                        <a:spcBef>
                          <a:spcPts val="325"/>
                        </a:spcBef>
                        <a:spcAft>
                          <a:spcPts val="0"/>
                        </a:spcAft>
                      </a:pPr>
                      <a:r>
                        <a:rPr lang="en-IN" sz="1400" dirty="0">
                          <a:effectLst/>
                        </a:rPr>
                        <a:t>Gap</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7620" marR="0" algn="ctr" eaLnBrk="0" hangingPunct="0">
                        <a:lnSpc>
                          <a:spcPct val="107000"/>
                        </a:lnSpc>
                        <a:spcBef>
                          <a:spcPts val="325"/>
                        </a:spcBef>
                        <a:spcAft>
                          <a:spcPts val="0"/>
                        </a:spcAft>
                      </a:pPr>
                      <a:endParaRPr lang="en-IN" sz="1400" dirty="0">
                        <a:effectLst/>
                      </a:endParaRPr>
                    </a:p>
                    <a:p>
                      <a:pPr marL="7620" marR="0" algn="ctr" eaLnBrk="0" hangingPunct="0">
                        <a:lnSpc>
                          <a:spcPct val="107000"/>
                        </a:lnSpc>
                        <a:spcBef>
                          <a:spcPts val="325"/>
                        </a:spcBef>
                        <a:spcAft>
                          <a:spcPts val="0"/>
                        </a:spcAft>
                      </a:pPr>
                      <a:r>
                        <a:rPr lang="en-IN" sz="1400" dirty="0">
                          <a:effectLst/>
                        </a:rPr>
                        <a:t>Gap Analysis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719046907"/>
                  </a:ext>
                </a:extLst>
              </a:tr>
              <a:tr h="660050">
                <a:tc>
                  <a:txBody>
                    <a:bodyPr/>
                    <a:lstStyle/>
                    <a:p>
                      <a:pPr marL="8890" marR="0" algn="ctr" eaLnBrk="0" hangingPunct="0">
                        <a:lnSpc>
                          <a:spcPct val="107000"/>
                        </a:lnSpc>
                        <a:spcBef>
                          <a:spcPts val="640"/>
                        </a:spcBef>
                        <a:spcAft>
                          <a:spcPts val="0"/>
                        </a:spcAft>
                      </a:pPr>
                      <a:endParaRPr lang="en-IN" sz="1400" dirty="0">
                        <a:effectLst/>
                      </a:endParaRPr>
                    </a:p>
                    <a:p>
                      <a:pPr marL="8890" marR="0" algn="ctr" eaLnBrk="0" hangingPunct="0">
                        <a:lnSpc>
                          <a:spcPct val="107000"/>
                        </a:lnSpc>
                        <a:spcBef>
                          <a:spcPts val="640"/>
                        </a:spcBef>
                        <a:spcAft>
                          <a:spcPts val="0"/>
                        </a:spcAft>
                      </a:pPr>
                      <a:r>
                        <a:rPr lang="en-IN" sz="1400" dirty="0">
                          <a:effectLst/>
                        </a:rPr>
                        <a:t>CO1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eaLnBrk="0" hangingPunct="0">
                        <a:lnSpc>
                          <a:spcPct val="107000"/>
                        </a:lnSpc>
                        <a:spcBef>
                          <a:spcPts val="0"/>
                        </a:spcBef>
                        <a:spcAft>
                          <a:spcPts val="0"/>
                        </a:spcAft>
                      </a:pPr>
                      <a:r>
                        <a:rPr lang="en-IN" sz="1600" dirty="0">
                          <a:effectLst/>
                        </a:rPr>
                        <a:t> </a:t>
                      </a:r>
                      <a:endParaRPr lang="en-US" sz="1600" dirty="0">
                        <a:effectLst/>
                      </a:endParaRPr>
                    </a:p>
                    <a:p>
                      <a:pPr marL="0" marR="0" algn="ctr" eaLnBrk="0" hangingPunct="0">
                        <a:lnSpc>
                          <a:spcPct val="107000"/>
                        </a:lnSpc>
                        <a:spcBef>
                          <a:spcPts val="0"/>
                        </a:spcBef>
                        <a:spcAft>
                          <a:spcPts val="0"/>
                        </a:spcAft>
                      </a:pPr>
                      <a:endParaRPr lang="en-US" sz="1600" dirty="0">
                        <a:effectLst/>
                      </a:endParaRPr>
                    </a:p>
                    <a:p>
                      <a:pPr marL="356235" marR="351790" algn="ctr" eaLnBrk="0" hangingPunct="0">
                        <a:lnSpc>
                          <a:spcPct val="107000"/>
                        </a:lnSpc>
                        <a:spcBef>
                          <a:spcPts val="745"/>
                        </a:spcBef>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43815" marR="0" algn="ctr" eaLnBrk="0" hangingPunct="0">
                        <a:lnSpc>
                          <a:spcPct val="107000"/>
                        </a:lnSpc>
                        <a:spcBef>
                          <a:spcPts val="640"/>
                        </a:spcBef>
                        <a:spcAft>
                          <a:spcPts val="0"/>
                        </a:spcAft>
                      </a:pPr>
                      <a:r>
                        <a:rPr lang="en-IN" sz="14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tc>
                <a:tc>
                  <a:txBody>
                    <a:bodyPr/>
                    <a:lstStyle/>
                    <a:p>
                      <a:pPr marL="0" marR="427990" algn="ctr" eaLnBrk="0" hangingPunct="0">
                        <a:lnSpc>
                          <a:spcPct val="107000"/>
                        </a:lnSpc>
                        <a:spcBef>
                          <a:spcPts val="640"/>
                        </a:spcBef>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rowSpan="5">
                  <a:txBody>
                    <a:bodyPr/>
                    <a:lstStyle/>
                    <a:p>
                      <a:pPr marL="0" marR="0" algn="ctr" eaLnBrk="0" hangingPunct="0">
                        <a:lnSpc>
                          <a:spcPct val="107000"/>
                        </a:lnSpc>
                        <a:spcBef>
                          <a:spcPts val="0"/>
                        </a:spcBef>
                        <a:spcAft>
                          <a:spcPts val="0"/>
                        </a:spcAft>
                      </a:pPr>
                      <a:r>
                        <a:rPr lang="en-IN" sz="1600" dirty="0">
                          <a:effectLst/>
                        </a:rPr>
                        <a:t> </a:t>
                      </a:r>
                      <a:endParaRPr lang="en-US" sz="1600" dirty="0">
                        <a:effectLst/>
                      </a:endParaRPr>
                    </a:p>
                    <a:p>
                      <a:pPr marL="0" marR="0" algn="ctr" eaLnBrk="0" hangingPunct="0">
                        <a:lnSpc>
                          <a:spcPct val="107000"/>
                        </a:lnSpc>
                        <a:spcBef>
                          <a:spcPts val="0"/>
                        </a:spcBef>
                        <a:spcAft>
                          <a:spcPts val="0"/>
                        </a:spcAft>
                      </a:pPr>
                      <a:r>
                        <a:rPr lang="en-IN" sz="1600" dirty="0">
                          <a:effectLst/>
                        </a:rPr>
                        <a:t> </a:t>
                      </a:r>
                      <a:endParaRPr lang="en-US" sz="1600" dirty="0">
                        <a:effectLst/>
                      </a:endParaRPr>
                    </a:p>
                    <a:p>
                      <a:pPr marL="0" marR="0" algn="ctr" eaLnBrk="0" hangingPunct="0">
                        <a:lnSpc>
                          <a:spcPct val="107000"/>
                        </a:lnSpc>
                        <a:spcBef>
                          <a:spcPts val="50"/>
                        </a:spcBef>
                        <a:spcAft>
                          <a:spcPts val="0"/>
                        </a:spcAft>
                      </a:pPr>
                      <a:r>
                        <a:rPr lang="en-IN" sz="2000" dirty="0">
                          <a:effectLst/>
                        </a:rPr>
                        <a:t> </a:t>
                      </a:r>
                      <a:endParaRPr lang="en-US" sz="1600" dirty="0">
                        <a:effectLst/>
                      </a:endParaRPr>
                    </a:p>
                    <a:p>
                      <a:pPr marL="7620" marR="0" algn="ctr" eaLnBrk="0" hangingPunct="0">
                        <a:lnSpc>
                          <a:spcPct val="107000"/>
                        </a:lnSpc>
                        <a:spcBef>
                          <a:spcPts val="0"/>
                        </a:spcBef>
                        <a:spcAft>
                          <a:spcPts val="0"/>
                        </a:spcAft>
                      </a:pPr>
                      <a:endParaRPr lang="en-IN" sz="1400" dirty="0">
                        <a:effectLst/>
                      </a:endParaRPr>
                    </a:p>
                    <a:p>
                      <a:pPr marL="7620" marR="0" algn="ctr" eaLnBrk="0" hangingPunct="0">
                        <a:lnSpc>
                          <a:spcPct val="107000"/>
                        </a:lnSpc>
                        <a:spcBef>
                          <a:spcPts val="0"/>
                        </a:spcBef>
                        <a:spcAft>
                          <a:spcPts val="0"/>
                        </a:spcAft>
                      </a:pPr>
                      <a:endParaRPr lang="en-IN" sz="1400" dirty="0">
                        <a:effectLst/>
                      </a:endParaRPr>
                    </a:p>
                    <a:p>
                      <a:pPr marL="0" marR="0" algn="ctr" eaLnBrk="0" hangingPunct="0">
                        <a:lnSpc>
                          <a:spcPct val="107000"/>
                        </a:lnSpc>
                        <a:spcBef>
                          <a:spcPts val="40"/>
                        </a:spcBef>
                        <a:spcAft>
                          <a:spcPts val="0"/>
                        </a:spcAft>
                      </a:pPr>
                      <a:r>
                        <a:rPr lang="en-IN" sz="3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488188188"/>
                  </a:ext>
                </a:extLst>
              </a:tr>
              <a:tr h="538675">
                <a:tc>
                  <a:txBody>
                    <a:bodyPr/>
                    <a:lstStyle/>
                    <a:p>
                      <a:pPr marL="8890" marR="0" algn="ctr" eaLnBrk="0" hangingPunct="0">
                        <a:lnSpc>
                          <a:spcPct val="107000"/>
                        </a:lnSpc>
                        <a:spcBef>
                          <a:spcPts val="640"/>
                        </a:spcBef>
                        <a:spcAft>
                          <a:spcPts val="0"/>
                        </a:spcAft>
                      </a:pPr>
                      <a:endParaRPr lang="en-IN" sz="1400" dirty="0">
                        <a:effectLst/>
                      </a:endParaRPr>
                    </a:p>
                    <a:p>
                      <a:pPr marL="8890" marR="0" algn="ctr" eaLnBrk="0" hangingPunct="0">
                        <a:lnSpc>
                          <a:spcPct val="107000"/>
                        </a:lnSpc>
                        <a:spcBef>
                          <a:spcPts val="640"/>
                        </a:spcBef>
                        <a:spcAft>
                          <a:spcPts val="0"/>
                        </a:spcAft>
                      </a:pPr>
                      <a:r>
                        <a:rPr lang="en-IN" sz="1400" dirty="0">
                          <a:effectLst/>
                        </a:rPr>
                        <a:t>CO2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endParaRPr lang="en-US" dirty="0"/>
                    </a:p>
                  </a:txBody>
                  <a:tcPr marL="0" marR="0" marT="0" marB="0"/>
                </a:tc>
                <a:tc>
                  <a:txBody>
                    <a:bodyPr/>
                    <a:lstStyle/>
                    <a:p>
                      <a:pPr marL="8890" marR="0" algn="ctr" eaLnBrk="0" hangingPunct="0">
                        <a:lnSpc>
                          <a:spcPct val="107000"/>
                        </a:lnSpc>
                        <a:spcBef>
                          <a:spcPts val="640"/>
                        </a:spcBef>
                        <a:spcAft>
                          <a:spcPts val="0"/>
                        </a:spcAft>
                      </a:pPr>
                      <a:r>
                        <a:rPr lang="en-IN" sz="1400">
                          <a:effectLst/>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tc>
                <a:tc>
                  <a:txBody>
                    <a:bodyPr/>
                    <a:lstStyle/>
                    <a:p>
                      <a:pPr marL="0" marR="427990" algn="ctr" eaLnBrk="0" hangingPunct="0">
                        <a:lnSpc>
                          <a:spcPct val="107000"/>
                        </a:lnSpc>
                        <a:spcBef>
                          <a:spcPts val="640"/>
                        </a:spcBef>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3388303011"/>
                  </a:ext>
                </a:extLst>
              </a:tr>
              <a:tr h="597843">
                <a:tc>
                  <a:txBody>
                    <a:bodyPr/>
                    <a:lstStyle/>
                    <a:p>
                      <a:pPr marL="8890" marR="0" algn="ctr" eaLnBrk="0" hangingPunct="0">
                        <a:lnSpc>
                          <a:spcPct val="107000"/>
                        </a:lnSpc>
                        <a:spcBef>
                          <a:spcPts val="640"/>
                        </a:spcBef>
                        <a:spcAft>
                          <a:spcPts val="0"/>
                        </a:spcAft>
                      </a:pPr>
                      <a:endParaRPr lang="en-IN" sz="1400" dirty="0">
                        <a:effectLst/>
                      </a:endParaRPr>
                    </a:p>
                    <a:p>
                      <a:pPr marL="8890" marR="0" algn="ctr" eaLnBrk="0" hangingPunct="0">
                        <a:lnSpc>
                          <a:spcPct val="107000"/>
                        </a:lnSpc>
                        <a:spcBef>
                          <a:spcPts val="640"/>
                        </a:spcBef>
                        <a:spcAft>
                          <a:spcPts val="0"/>
                        </a:spcAft>
                      </a:pPr>
                      <a:r>
                        <a:rPr lang="en-IN" sz="1400" dirty="0">
                          <a:effectLst/>
                        </a:rPr>
                        <a:t>CO3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endParaRPr lang="en-US" dirty="0"/>
                    </a:p>
                  </a:txBody>
                  <a:tcPr marL="0" marR="0" marT="0" marB="0"/>
                </a:tc>
                <a:tc>
                  <a:txBody>
                    <a:bodyPr/>
                    <a:lstStyle/>
                    <a:p>
                      <a:pPr marL="8890" marR="0" algn="ctr" eaLnBrk="0" hangingPunct="0">
                        <a:lnSpc>
                          <a:spcPct val="107000"/>
                        </a:lnSpc>
                        <a:spcBef>
                          <a:spcPts val="640"/>
                        </a:spcBef>
                        <a:spcAft>
                          <a:spcPts val="0"/>
                        </a:spcAft>
                      </a:pPr>
                      <a:r>
                        <a:rPr lang="en-IN" sz="1400">
                          <a:effectLst/>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tc>
                <a:tc>
                  <a:txBody>
                    <a:bodyPr/>
                    <a:lstStyle/>
                    <a:p>
                      <a:pPr marL="0" marR="427990" algn="ctr" eaLnBrk="0" hangingPunct="0">
                        <a:lnSpc>
                          <a:spcPct val="107000"/>
                        </a:lnSpc>
                        <a:spcBef>
                          <a:spcPts val="640"/>
                        </a:spcBef>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1717516684"/>
                  </a:ext>
                </a:extLst>
              </a:tr>
              <a:tr h="597843">
                <a:tc>
                  <a:txBody>
                    <a:bodyPr/>
                    <a:lstStyle/>
                    <a:p>
                      <a:pPr marL="8890" marR="0" algn="ctr" eaLnBrk="0" hangingPunct="0">
                        <a:lnSpc>
                          <a:spcPct val="107000"/>
                        </a:lnSpc>
                        <a:spcBef>
                          <a:spcPts val="640"/>
                        </a:spcBef>
                        <a:spcAft>
                          <a:spcPts val="0"/>
                        </a:spcAft>
                      </a:pPr>
                      <a:endParaRPr lang="en-IN" sz="1400" dirty="0">
                        <a:effectLst/>
                      </a:endParaRPr>
                    </a:p>
                    <a:p>
                      <a:pPr marL="8890" marR="0" algn="ctr" eaLnBrk="0" hangingPunct="0">
                        <a:lnSpc>
                          <a:spcPct val="107000"/>
                        </a:lnSpc>
                        <a:spcBef>
                          <a:spcPts val="640"/>
                        </a:spcBef>
                        <a:spcAft>
                          <a:spcPts val="0"/>
                        </a:spcAft>
                      </a:pPr>
                      <a:r>
                        <a:rPr lang="en-IN" sz="1400" dirty="0">
                          <a:effectLst/>
                        </a:rPr>
                        <a:t>CO4</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endParaRPr lang="en-US" dirty="0"/>
                    </a:p>
                  </a:txBody>
                  <a:tcPr marL="0" marR="0" marT="0" marB="0"/>
                </a:tc>
                <a:tc>
                  <a:txBody>
                    <a:bodyPr/>
                    <a:lstStyle/>
                    <a:p>
                      <a:pPr marL="8890" marR="0" algn="ctr" eaLnBrk="0" hangingPunct="0">
                        <a:lnSpc>
                          <a:spcPct val="107000"/>
                        </a:lnSpc>
                        <a:spcBef>
                          <a:spcPts val="640"/>
                        </a:spcBef>
                        <a:spcAft>
                          <a:spcPts val="0"/>
                        </a:spcAft>
                      </a:pPr>
                      <a:r>
                        <a:rPr lang="en-IN" sz="14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tc>
                <a:tc>
                  <a:txBody>
                    <a:bodyPr/>
                    <a:lstStyle/>
                    <a:p>
                      <a:pPr marL="0" marR="427990" algn="ctr" eaLnBrk="0" hangingPunct="0">
                        <a:lnSpc>
                          <a:spcPct val="107000"/>
                        </a:lnSpc>
                        <a:spcBef>
                          <a:spcPts val="640"/>
                        </a:spcBef>
                        <a:spcAft>
                          <a:spcPts val="0"/>
                        </a:spcAft>
                      </a:pPr>
                      <a:r>
                        <a:rPr lang="en-IN" sz="14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endParaRPr lang="en-US"/>
                    </a:p>
                  </a:txBody>
                  <a:tcPr/>
                </a:tc>
                <a:extLst>
                  <a:ext uri="{0D108BD9-81ED-4DB2-BD59-A6C34878D82A}">
                    <a16:rowId xmlns:a16="http://schemas.microsoft.com/office/drawing/2014/main" val="3726794879"/>
                  </a:ext>
                </a:extLst>
              </a:tr>
              <a:tr h="583051">
                <a:tc>
                  <a:txBody>
                    <a:bodyPr/>
                    <a:lstStyle/>
                    <a:p>
                      <a:pPr marL="8890" marR="0" algn="ctr" eaLnBrk="0" hangingPunct="0">
                        <a:lnSpc>
                          <a:spcPct val="107000"/>
                        </a:lnSpc>
                        <a:spcBef>
                          <a:spcPts val="640"/>
                        </a:spcBef>
                        <a:spcAft>
                          <a:spcPts val="0"/>
                        </a:spcAft>
                      </a:pPr>
                      <a:endParaRPr lang="en-IN" sz="1400" dirty="0">
                        <a:effectLst/>
                      </a:endParaRPr>
                    </a:p>
                    <a:p>
                      <a:pPr marL="8890" marR="0" algn="ctr" eaLnBrk="0" hangingPunct="0">
                        <a:lnSpc>
                          <a:spcPct val="107000"/>
                        </a:lnSpc>
                        <a:spcBef>
                          <a:spcPts val="640"/>
                        </a:spcBef>
                        <a:spcAft>
                          <a:spcPts val="0"/>
                        </a:spcAft>
                      </a:pPr>
                      <a:r>
                        <a:rPr lang="en-IN" sz="1400" dirty="0">
                          <a:effectLst/>
                        </a:rPr>
                        <a:t>CO5</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endParaRPr lang="en-US" dirty="0"/>
                    </a:p>
                  </a:txBody>
                  <a:tcPr marL="0" marR="0" marT="0" marB="0"/>
                </a:tc>
                <a:tc>
                  <a:txBody>
                    <a:bodyPr/>
                    <a:lstStyle/>
                    <a:p>
                      <a:pPr marL="8890" marR="0" algn="ctr" eaLnBrk="0" hangingPunct="0">
                        <a:lnSpc>
                          <a:spcPct val="107000"/>
                        </a:lnSpc>
                        <a:spcBef>
                          <a:spcPts val="640"/>
                        </a:spcBef>
                        <a:spcAft>
                          <a:spcPts val="0"/>
                        </a:spcAft>
                      </a:pPr>
                      <a:r>
                        <a:rPr lang="en-IN" sz="1400">
                          <a:effectLst/>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tc>
                <a:tc>
                  <a:txBody>
                    <a:bodyPr/>
                    <a:lstStyle/>
                    <a:p>
                      <a:pPr marL="0" marR="427990" algn="ctr" eaLnBrk="0" hangingPunct="0">
                        <a:lnSpc>
                          <a:spcPct val="107000"/>
                        </a:lnSpc>
                        <a:spcBef>
                          <a:spcPts val="640"/>
                        </a:spcBef>
                        <a:spcAft>
                          <a:spcPts val="0"/>
                        </a:spcAft>
                      </a:pPr>
                      <a:r>
                        <a:rPr lang="en-IN" sz="14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vMerge="1">
                  <a:txBody>
                    <a:bodyPr/>
                    <a:lstStyle/>
                    <a:p>
                      <a:pPr marL="0" marR="0" algn="ctr" eaLnBrk="0" hangingPunct="0">
                        <a:lnSpc>
                          <a:spcPct val="107000"/>
                        </a:lnSpc>
                        <a:spcBef>
                          <a:spcPts val="40"/>
                        </a:spcBef>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13409387"/>
                  </a:ext>
                </a:extLst>
              </a:tr>
            </a:tbl>
          </a:graphicData>
        </a:graphic>
      </p:graphicFrame>
    </p:spTree>
    <p:extLst>
      <p:ext uri="{BB962C8B-B14F-4D97-AF65-F5344CB8AC3E}">
        <p14:creationId xmlns:p14="http://schemas.microsoft.com/office/powerpoint/2010/main" val="7825763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0487" y="385253"/>
            <a:ext cx="6364102" cy="1107646"/>
          </a:xfrm>
        </p:spPr>
        <p:txBody>
          <a:bodyPr/>
          <a:lstStyle/>
          <a:p>
            <a:r>
              <a:rPr lang="en-US" altLang="en-US" b="1" cap="none" dirty="0">
                <a:solidFill>
                  <a:srgbClr val="212121"/>
                </a:solidFill>
                <a:latin typeface="Arial" panose="020B0604020202020204" pitchFamily="34" charset="0"/>
                <a:ea typeface="Times New Roman" panose="02020603050405020304" pitchFamily="18" charset="0"/>
              </a:rPr>
              <a:t>PO attainment analysis</a:t>
            </a:r>
            <a:endParaRPr lang="en-US" dirty="0"/>
          </a:p>
        </p:txBody>
      </p:sp>
      <p:graphicFrame>
        <p:nvGraphicFramePr>
          <p:cNvPr id="4" name="Content Placeholder 3"/>
          <p:cNvGraphicFramePr>
            <a:graphicFrameLocks noGrp="1"/>
          </p:cNvGraphicFramePr>
          <p:nvPr>
            <p:ph sz="quarter" idx="13"/>
          </p:nvPr>
        </p:nvGraphicFramePr>
        <p:xfrm>
          <a:off x="1287624" y="1856792"/>
          <a:ext cx="9405258" cy="4591394"/>
        </p:xfrm>
        <a:graphic>
          <a:graphicData uri="http://schemas.openxmlformats.org/drawingml/2006/table">
            <a:tbl>
              <a:tblPr>
                <a:tableStyleId>{7DF18680-E054-41AD-8BC1-D1AEF772440D}</a:tableStyleId>
              </a:tblPr>
              <a:tblGrid>
                <a:gridCol w="2352296">
                  <a:extLst>
                    <a:ext uri="{9D8B030D-6E8A-4147-A177-3AD203B41FA5}">
                      <a16:colId xmlns:a16="http://schemas.microsoft.com/office/drawing/2014/main" val="1208240765"/>
                    </a:ext>
                  </a:extLst>
                </a:gridCol>
                <a:gridCol w="1643170">
                  <a:extLst>
                    <a:ext uri="{9D8B030D-6E8A-4147-A177-3AD203B41FA5}">
                      <a16:colId xmlns:a16="http://schemas.microsoft.com/office/drawing/2014/main" val="92475606"/>
                    </a:ext>
                  </a:extLst>
                </a:gridCol>
                <a:gridCol w="1591115">
                  <a:extLst>
                    <a:ext uri="{9D8B030D-6E8A-4147-A177-3AD203B41FA5}">
                      <a16:colId xmlns:a16="http://schemas.microsoft.com/office/drawing/2014/main" val="146283387"/>
                    </a:ext>
                  </a:extLst>
                </a:gridCol>
                <a:gridCol w="3818677">
                  <a:extLst>
                    <a:ext uri="{9D8B030D-6E8A-4147-A177-3AD203B41FA5}">
                      <a16:colId xmlns:a16="http://schemas.microsoft.com/office/drawing/2014/main" val="3771351181"/>
                    </a:ext>
                  </a:extLst>
                </a:gridCol>
              </a:tblGrid>
              <a:tr h="846681">
                <a:tc>
                  <a:txBody>
                    <a:bodyPr/>
                    <a:lstStyle/>
                    <a:p>
                      <a:pPr marL="67945" marR="0" algn="ctr" eaLnBrk="0" hangingPunct="0">
                        <a:lnSpc>
                          <a:spcPts val="1365"/>
                        </a:lnSpc>
                        <a:spcBef>
                          <a:spcPts val="0"/>
                        </a:spcBef>
                        <a:spcAft>
                          <a:spcPts val="0"/>
                        </a:spcAft>
                      </a:pPr>
                      <a:endParaRPr lang="en-IN" sz="2000" dirty="0">
                        <a:effectLst/>
                      </a:endParaRPr>
                    </a:p>
                    <a:p>
                      <a:pPr marL="67945" marR="0" algn="ctr" eaLnBrk="0" hangingPunct="0">
                        <a:lnSpc>
                          <a:spcPts val="1365"/>
                        </a:lnSpc>
                        <a:spcBef>
                          <a:spcPts val="0"/>
                        </a:spcBef>
                        <a:spcAft>
                          <a:spcPts val="0"/>
                        </a:spcAft>
                      </a:pPr>
                      <a:r>
                        <a:rPr lang="en-IN" sz="2000" dirty="0">
                          <a:effectLst/>
                        </a:rPr>
                        <a:t>POs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eaLnBrk="0" hangingPunct="0">
                        <a:lnSpc>
                          <a:spcPts val="1365"/>
                        </a:lnSpc>
                        <a:spcBef>
                          <a:spcPts val="0"/>
                        </a:spcBef>
                        <a:spcAft>
                          <a:spcPts val="0"/>
                        </a:spcAft>
                      </a:pPr>
                      <a:endParaRPr lang="en-IN" sz="2000" dirty="0">
                        <a:effectLst/>
                      </a:endParaRPr>
                    </a:p>
                    <a:p>
                      <a:pPr marL="66675" marR="0" algn="ctr" eaLnBrk="0" hangingPunct="0">
                        <a:lnSpc>
                          <a:spcPts val="1365"/>
                        </a:lnSpc>
                        <a:spcBef>
                          <a:spcPts val="0"/>
                        </a:spcBef>
                        <a:spcAft>
                          <a:spcPts val="0"/>
                        </a:spcAft>
                      </a:pPr>
                      <a:r>
                        <a:rPr lang="en-IN" sz="2000" dirty="0">
                          <a:effectLst/>
                        </a:rPr>
                        <a:t>Target</a:t>
                      </a:r>
                      <a:endParaRPr lang="en-US" sz="2000" dirty="0">
                        <a:effectLst/>
                      </a:endParaRPr>
                    </a:p>
                    <a:p>
                      <a:pPr marL="66675" marR="0" algn="ctr" eaLnBrk="0" hangingPunct="0">
                        <a:lnSpc>
                          <a:spcPct val="107000"/>
                        </a:lnSpc>
                        <a:spcBef>
                          <a:spcPts val="805"/>
                        </a:spcBef>
                        <a:spcAft>
                          <a:spcPts val="0"/>
                        </a:spcAft>
                      </a:pPr>
                      <a:r>
                        <a:rPr lang="en-IN" sz="2000" dirty="0">
                          <a:effectLst/>
                        </a:rPr>
                        <a:t>Level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8580" marR="0" algn="ctr" eaLnBrk="0" hangingPunct="0">
                        <a:lnSpc>
                          <a:spcPts val="1365"/>
                        </a:lnSpc>
                        <a:spcBef>
                          <a:spcPts val="0"/>
                        </a:spcBef>
                        <a:spcAft>
                          <a:spcPts val="0"/>
                        </a:spcAft>
                      </a:pPr>
                      <a:endParaRPr lang="en-IN" sz="2000" dirty="0">
                        <a:effectLst/>
                      </a:endParaRPr>
                    </a:p>
                    <a:p>
                      <a:pPr marL="68580" marR="0" algn="ctr" eaLnBrk="0" hangingPunct="0">
                        <a:lnSpc>
                          <a:spcPts val="1365"/>
                        </a:lnSpc>
                        <a:spcBef>
                          <a:spcPts val="0"/>
                        </a:spcBef>
                        <a:spcAft>
                          <a:spcPts val="0"/>
                        </a:spcAft>
                      </a:pPr>
                      <a:r>
                        <a:rPr lang="en-IN" sz="2000" dirty="0">
                          <a:effectLst/>
                        </a:rPr>
                        <a:t>Attainment</a:t>
                      </a:r>
                      <a:endParaRPr lang="en-US" sz="2000" dirty="0">
                        <a:effectLst/>
                      </a:endParaRPr>
                    </a:p>
                    <a:p>
                      <a:pPr marL="68580" marR="0" algn="ctr" eaLnBrk="0" hangingPunct="0">
                        <a:lnSpc>
                          <a:spcPct val="107000"/>
                        </a:lnSpc>
                        <a:spcBef>
                          <a:spcPts val="805"/>
                        </a:spcBef>
                        <a:spcAft>
                          <a:spcPts val="0"/>
                        </a:spcAft>
                      </a:pPr>
                      <a:r>
                        <a:rPr lang="en-IN" sz="2000" dirty="0">
                          <a:effectLst/>
                        </a:rPr>
                        <a:t>Level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8580" marR="0" algn="ctr" eaLnBrk="0" hangingPunct="0">
                        <a:lnSpc>
                          <a:spcPts val="1365"/>
                        </a:lnSpc>
                        <a:spcBef>
                          <a:spcPts val="0"/>
                        </a:spcBef>
                        <a:spcAft>
                          <a:spcPts val="0"/>
                        </a:spcAft>
                      </a:pPr>
                      <a:endParaRPr lang="en-IN" sz="2000" dirty="0">
                        <a:effectLst/>
                      </a:endParaRPr>
                    </a:p>
                    <a:p>
                      <a:pPr marL="68580" marR="0" algn="ctr" eaLnBrk="0" hangingPunct="0">
                        <a:lnSpc>
                          <a:spcPts val="1365"/>
                        </a:lnSpc>
                        <a:spcBef>
                          <a:spcPts val="0"/>
                        </a:spcBef>
                        <a:spcAft>
                          <a:spcPts val="0"/>
                        </a:spcAft>
                      </a:pPr>
                      <a:r>
                        <a:rPr lang="en-IN" sz="2000" dirty="0">
                          <a:effectLst/>
                        </a:rPr>
                        <a:t>Observation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056954316"/>
                  </a:ext>
                </a:extLst>
              </a:tr>
              <a:tr h="989306">
                <a:tc gridSpan="4">
                  <a:txBody>
                    <a:bodyPr/>
                    <a:lstStyle/>
                    <a:p>
                      <a:pPr marL="67945" marR="60960" algn="ctr" eaLnBrk="0" hangingPunct="0">
                        <a:lnSpc>
                          <a:spcPct val="125000"/>
                        </a:lnSpc>
                        <a:spcBef>
                          <a:spcPts val="0"/>
                        </a:spcBef>
                        <a:spcAft>
                          <a:spcPts val="0"/>
                        </a:spcAft>
                      </a:pPr>
                      <a:endParaRPr lang="en-IN" sz="2000" dirty="0">
                        <a:effectLst/>
                      </a:endParaRPr>
                    </a:p>
                    <a:p>
                      <a:pPr marL="67945" marR="60960" algn="ctr" eaLnBrk="0" hangingPunct="0">
                        <a:lnSpc>
                          <a:spcPct val="125000"/>
                        </a:lnSpc>
                        <a:spcBef>
                          <a:spcPts val="0"/>
                        </a:spcBef>
                        <a:spcAft>
                          <a:spcPts val="0"/>
                        </a:spcAft>
                      </a:pPr>
                      <a:r>
                        <a:rPr lang="en-IN" sz="2000" dirty="0">
                          <a:effectLst/>
                        </a:rPr>
                        <a:t>PO1. Ability to apply the business acumen gained in practice.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9530522"/>
                  </a:ext>
                </a:extLst>
              </a:tr>
              <a:tr h="813173">
                <a:tc>
                  <a:txBody>
                    <a:bodyPr/>
                    <a:lstStyle/>
                    <a:p>
                      <a:pPr marL="67945" marR="0" algn="ctr" eaLnBrk="0" hangingPunct="0">
                        <a:lnSpc>
                          <a:spcPts val="1365"/>
                        </a:lnSpc>
                        <a:spcBef>
                          <a:spcPts val="0"/>
                        </a:spcBef>
                        <a:spcAft>
                          <a:spcPts val="0"/>
                        </a:spcAft>
                      </a:pPr>
                      <a:endParaRPr lang="en-IN" sz="2000" dirty="0">
                        <a:effectLst/>
                      </a:endParaRPr>
                    </a:p>
                    <a:p>
                      <a:pPr marL="67945" marR="0" algn="ctr" eaLnBrk="0" hangingPunct="0">
                        <a:lnSpc>
                          <a:spcPts val="1365"/>
                        </a:lnSpc>
                        <a:spcBef>
                          <a:spcPts val="0"/>
                        </a:spcBef>
                        <a:spcAft>
                          <a:spcPts val="0"/>
                        </a:spcAft>
                      </a:pPr>
                      <a:endParaRPr lang="en-IN" sz="2000" dirty="0">
                        <a:effectLst/>
                      </a:endParaRPr>
                    </a:p>
                    <a:p>
                      <a:pPr marL="67945" marR="0" algn="ctr" eaLnBrk="0" hangingPunct="0">
                        <a:lnSpc>
                          <a:spcPts val="1365"/>
                        </a:lnSpc>
                        <a:spcBef>
                          <a:spcPts val="0"/>
                        </a:spcBef>
                        <a:spcAft>
                          <a:spcPts val="0"/>
                        </a:spcAft>
                      </a:pPr>
                      <a:r>
                        <a:rPr lang="en-IN" sz="2000" dirty="0">
                          <a:effectLst/>
                        </a:rPr>
                        <a:t>PO1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675" marR="0" algn="ctr" eaLnBrk="0" hangingPunct="0">
                        <a:lnSpc>
                          <a:spcPts val="1365"/>
                        </a:lnSpc>
                        <a:spcBef>
                          <a:spcPts val="0"/>
                        </a:spcBef>
                        <a:spcAft>
                          <a:spcPts val="0"/>
                        </a:spcAft>
                      </a:pPr>
                      <a:r>
                        <a:rPr lang="en-I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8580" marR="0" algn="ctr" eaLnBrk="0" hangingPunct="0">
                        <a:lnSpc>
                          <a:spcPts val="1365"/>
                        </a:lnSpc>
                        <a:spcBef>
                          <a:spcPts val="0"/>
                        </a:spcBef>
                        <a:spcAft>
                          <a:spcPts val="0"/>
                        </a:spcAft>
                      </a:pPr>
                      <a:r>
                        <a:rPr lang="en-I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8580" marR="60325" algn="ctr" eaLnBrk="0" hangingPunct="0">
                        <a:lnSpc>
                          <a:spcPct val="107000"/>
                        </a:lnSpc>
                        <a:spcBef>
                          <a:spcPts val="0"/>
                        </a:spcBef>
                        <a:spcAft>
                          <a:spcPts val="0"/>
                        </a:spcAft>
                      </a:pPr>
                      <a:r>
                        <a:rPr lang="en-I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004837472"/>
                  </a:ext>
                </a:extLst>
              </a:tr>
              <a:tr h="971117">
                <a:tc gridSpan="4">
                  <a:txBody>
                    <a:bodyPr/>
                    <a:lstStyle/>
                    <a:p>
                      <a:pPr marL="67945" marR="0" algn="ctr" eaLnBrk="0" hangingPunct="0">
                        <a:lnSpc>
                          <a:spcPct val="107000"/>
                        </a:lnSpc>
                        <a:spcBef>
                          <a:spcPts val="805"/>
                        </a:spcBef>
                        <a:spcAft>
                          <a:spcPts val="0"/>
                        </a:spcAft>
                      </a:pPr>
                      <a:r>
                        <a:rPr lang="en-I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13064328"/>
                  </a:ext>
                </a:extLst>
              </a:tr>
              <a:tr h="971117">
                <a:tc gridSpan="4">
                  <a:txBody>
                    <a:bodyPr/>
                    <a:lstStyle/>
                    <a:p>
                      <a:pPr marL="67945" marR="0" algn="ctr" eaLnBrk="0" hangingPunct="0">
                        <a:lnSpc>
                          <a:spcPct val="107000"/>
                        </a:lnSpc>
                        <a:spcBef>
                          <a:spcPts val="805"/>
                        </a:spcBef>
                        <a:spcAft>
                          <a:spcPts val="0"/>
                        </a:spcAft>
                      </a:pPr>
                      <a:r>
                        <a:rPr lang="en-US" sz="2000" dirty="0">
                          <a:effectLst/>
                        </a:rPr>
                        <a:t>                                                                                   </a:t>
                      </a:r>
                    </a:p>
                    <a:p>
                      <a:pPr marL="67945" marR="0" algn="ctr" eaLnBrk="0" hangingPunct="0">
                        <a:lnSpc>
                          <a:spcPct val="107000"/>
                        </a:lnSpc>
                        <a:spcBef>
                          <a:spcPts val="805"/>
                        </a:spcBef>
                        <a:spcAft>
                          <a:spcPts val="0"/>
                        </a:spcAft>
                      </a:pPr>
                      <a:r>
                        <a:rPr lang="en-US" sz="2000" dirty="0">
                          <a:effectLst/>
                        </a:rPr>
                        <a:t>                                                            Continued</a:t>
                      </a:r>
                      <a:r>
                        <a:rPr lang="en-US" sz="2000" baseline="0" dirty="0">
                          <a:effectLst/>
                        </a:rPr>
                        <a:t> till CO9</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7112175"/>
                  </a:ext>
                </a:extLst>
              </a:tr>
            </a:tbl>
          </a:graphicData>
        </a:graphic>
      </p:graphicFrame>
      <p:sp>
        <p:nvSpPr>
          <p:cNvPr id="5" name="Rectangle 1"/>
          <p:cNvSpPr>
            <a:spLocks noChangeArrowheads="1"/>
          </p:cNvSpPr>
          <p:nvPr/>
        </p:nvSpPr>
        <p:spPr bwMode="auto">
          <a:xfrm>
            <a:off x="-2278943" y="3968834"/>
            <a:ext cx="1515690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65850" algn="l"/>
              </a:tabLst>
              <a:defRPr>
                <a:solidFill>
                  <a:schemeClr val="tx1"/>
                </a:solidFill>
                <a:latin typeface="Arial" panose="020B0604020202020204" pitchFamily="34" charset="0"/>
              </a:defRPr>
            </a:lvl1pPr>
            <a:lvl2pPr eaLnBrk="0" fontAlgn="base" hangingPunct="0">
              <a:spcBef>
                <a:spcPct val="0"/>
              </a:spcBef>
              <a:spcAft>
                <a:spcPct val="0"/>
              </a:spcAft>
              <a:tabLst>
                <a:tab pos="6165850" algn="l"/>
              </a:tabLst>
              <a:defRPr>
                <a:solidFill>
                  <a:schemeClr val="tx1"/>
                </a:solidFill>
                <a:latin typeface="Arial" panose="020B0604020202020204" pitchFamily="34" charset="0"/>
              </a:defRPr>
            </a:lvl2pPr>
            <a:lvl3pPr eaLnBrk="0" fontAlgn="base" hangingPunct="0">
              <a:spcBef>
                <a:spcPct val="0"/>
              </a:spcBef>
              <a:spcAft>
                <a:spcPct val="0"/>
              </a:spcAft>
              <a:tabLst>
                <a:tab pos="6165850" algn="l"/>
              </a:tabLst>
              <a:defRPr>
                <a:solidFill>
                  <a:schemeClr val="tx1"/>
                </a:solidFill>
                <a:latin typeface="Arial" panose="020B0604020202020204" pitchFamily="34" charset="0"/>
              </a:defRPr>
            </a:lvl3pPr>
            <a:lvl4pPr eaLnBrk="0" fontAlgn="base" hangingPunct="0">
              <a:spcBef>
                <a:spcPct val="0"/>
              </a:spcBef>
              <a:spcAft>
                <a:spcPct val="0"/>
              </a:spcAft>
              <a:tabLst>
                <a:tab pos="6165850" algn="l"/>
              </a:tabLst>
              <a:defRPr>
                <a:solidFill>
                  <a:schemeClr val="tx1"/>
                </a:solidFill>
                <a:latin typeface="Arial" panose="020B0604020202020204" pitchFamily="34" charset="0"/>
              </a:defRPr>
            </a:lvl4pPr>
            <a:lvl5pPr eaLnBrk="0" fontAlgn="base" hangingPunct="0">
              <a:spcBef>
                <a:spcPct val="0"/>
              </a:spcBef>
              <a:spcAft>
                <a:spcPct val="0"/>
              </a:spcAft>
              <a:tabLst>
                <a:tab pos="6165850" algn="l"/>
              </a:tabLst>
              <a:defRPr>
                <a:solidFill>
                  <a:schemeClr val="tx1"/>
                </a:solidFill>
                <a:latin typeface="Arial" panose="020B0604020202020204" pitchFamily="34" charset="0"/>
              </a:defRPr>
            </a:lvl5pPr>
            <a:lvl6pPr eaLnBrk="0" fontAlgn="base" hangingPunct="0">
              <a:spcBef>
                <a:spcPct val="0"/>
              </a:spcBef>
              <a:spcAft>
                <a:spcPct val="0"/>
              </a:spcAft>
              <a:tabLst>
                <a:tab pos="6165850" algn="l"/>
              </a:tabLst>
              <a:defRPr>
                <a:solidFill>
                  <a:schemeClr val="tx1"/>
                </a:solidFill>
                <a:latin typeface="Arial" panose="020B0604020202020204" pitchFamily="34" charset="0"/>
              </a:defRPr>
            </a:lvl6pPr>
            <a:lvl7pPr eaLnBrk="0" fontAlgn="base" hangingPunct="0">
              <a:spcBef>
                <a:spcPct val="0"/>
              </a:spcBef>
              <a:spcAft>
                <a:spcPct val="0"/>
              </a:spcAft>
              <a:tabLst>
                <a:tab pos="6165850" algn="l"/>
              </a:tabLst>
              <a:defRPr>
                <a:solidFill>
                  <a:schemeClr val="tx1"/>
                </a:solidFill>
                <a:latin typeface="Arial" panose="020B0604020202020204" pitchFamily="34" charset="0"/>
              </a:defRPr>
            </a:lvl7pPr>
            <a:lvl8pPr eaLnBrk="0" fontAlgn="base" hangingPunct="0">
              <a:spcBef>
                <a:spcPct val="0"/>
              </a:spcBef>
              <a:spcAft>
                <a:spcPct val="0"/>
              </a:spcAft>
              <a:tabLst>
                <a:tab pos="6165850" algn="l"/>
              </a:tabLst>
              <a:defRPr>
                <a:solidFill>
                  <a:schemeClr val="tx1"/>
                </a:solidFill>
                <a:latin typeface="Arial" panose="020B0604020202020204" pitchFamily="34" charset="0"/>
              </a:defRPr>
            </a:lvl8pPr>
            <a:lvl9pPr eaLnBrk="0" fontAlgn="base" hangingPunct="0">
              <a:spcBef>
                <a:spcPct val="0"/>
              </a:spcBef>
              <a:spcAft>
                <a:spcPct val="0"/>
              </a:spcAft>
              <a:tabLst>
                <a:tab pos="61658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165850" algn="l"/>
              </a:tabLst>
            </a:pPr>
            <a:r>
              <a:rPr kumimoji="0" lang="en-US" altLang="en-US" sz="1200" b="1" i="0" u="none" strike="noStrike" cap="none" normalizeH="0" baseline="0" dirty="0">
                <a:ln>
                  <a:noFill/>
                </a:ln>
                <a:solidFill>
                  <a:srgbClr val="212121"/>
                </a:solidFill>
                <a:effectLst/>
                <a:latin typeface="Arial" panose="020B0604020202020204" pitchFamily="34" charset="0"/>
                <a:ea typeface="Times New Roman" panose="02020603050405020304" pitchFamily="18" charset="0"/>
              </a:rPr>
              <a:t>	</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16585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p:cNvSpPr txBox="1"/>
          <p:nvPr/>
        </p:nvSpPr>
        <p:spPr>
          <a:xfrm>
            <a:off x="1576873" y="4674637"/>
            <a:ext cx="1623527" cy="967957"/>
          </a:xfrm>
          <a:prstGeom prst="rect">
            <a:avLst/>
          </a:prstGeom>
          <a:noFill/>
        </p:spPr>
        <p:txBody>
          <a:bodyPr wrap="square" rtlCol="0">
            <a:spAutoFit/>
          </a:bodyPr>
          <a:lstStyle/>
          <a:p>
            <a:pPr marL="67945" marR="0" algn="ctr" eaLnBrk="0" hangingPunct="0">
              <a:lnSpc>
                <a:spcPts val="1340"/>
              </a:lnSpc>
              <a:spcBef>
                <a:spcPts val="0"/>
              </a:spcBef>
              <a:spcAft>
                <a:spcPts val="0"/>
              </a:spcAft>
            </a:pPr>
            <a:r>
              <a:rPr lang="en-IN" dirty="0"/>
              <a:t>Action 1: </a:t>
            </a:r>
            <a:endParaRPr lang="en-US" dirty="0"/>
          </a:p>
          <a:p>
            <a:pPr marL="67945" marR="0" algn="ctr" eaLnBrk="0" hangingPunct="0">
              <a:lnSpc>
                <a:spcPct val="107000"/>
              </a:lnSpc>
              <a:spcBef>
                <a:spcPts val="805"/>
              </a:spcBef>
              <a:spcAft>
                <a:spcPts val="0"/>
              </a:spcAft>
            </a:pPr>
            <a:r>
              <a:rPr lang="en-IN" dirty="0"/>
              <a:t>Action 2: </a:t>
            </a:r>
            <a:endParaRPr lang="en-US" dirty="0"/>
          </a:p>
          <a:p>
            <a:endParaRPr lang="en-US" dirty="0"/>
          </a:p>
        </p:txBody>
      </p:sp>
    </p:spTree>
    <p:extLst>
      <p:ext uri="{BB962C8B-B14F-4D97-AF65-F5344CB8AC3E}">
        <p14:creationId xmlns:p14="http://schemas.microsoft.com/office/powerpoint/2010/main" val="325046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201D701-EF44-4024-9F95-BBE0A048DADA}"/>
              </a:ext>
            </a:extLst>
          </p:cNvPr>
          <p:cNvGraphicFramePr/>
          <p:nvPr/>
        </p:nvGraphicFramePr>
        <p:xfrm>
          <a:off x="838200" y="167161"/>
          <a:ext cx="10515600" cy="756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a:extLst>
              <a:ext uri="{FF2B5EF4-FFF2-40B4-BE49-F238E27FC236}">
                <a16:creationId xmlns:a16="http://schemas.microsoft.com/office/drawing/2014/main" id="{D6763875-DCEC-4573-A7FA-A45601E57077}"/>
              </a:ext>
            </a:extLst>
          </p:cNvPr>
          <p:cNvGraphicFramePr>
            <a:graphicFrameLocks noGrp="1"/>
          </p:cNvGraphicFramePr>
          <p:nvPr>
            <p:ph idx="1"/>
          </p:nvPr>
        </p:nvGraphicFramePr>
        <p:xfrm>
          <a:off x="263951" y="1121791"/>
          <a:ext cx="11472419" cy="5385637"/>
        </p:xfrm>
        <a:graphic>
          <a:graphicData uri="http://schemas.openxmlformats.org/drawingml/2006/table">
            <a:tbl>
              <a:tblPr firstRow="1" firstCol="1" bandRow="1">
                <a:tableStyleId>{ED083AE6-46FA-4A59-8FB0-9F97EB10719F}</a:tableStyleId>
              </a:tblPr>
              <a:tblGrid>
                <a:gridCol w="1414713">
                  <a:extLst>
                    <a:ext uri="{9D8B030D-6E8A-4147-A177-3AD203B41FA5}">
                      <a16:colId xmlns:a16="http://schemas.microsoft.com/office/drawing/2014/main" val="219055222"/>
                    </a:ext>
                  </a:extLst>
                </a:gridCol>
                <a:gridCol w="2353598">
                  <a:extLst>
                    <a:ext uri="{9D8B030D-6E8A-4147-A177-3AD203B41FA5}">
                      <a16:colId xmlns:a16="http://schemas.microsoft.com/office/drawing/2014/main" val="3674582370"/>
                    </a:ext>
                  </a:extLst>
                </a:gridCol>
                <a:gridCol w="2873788">
                  <a:extLst>
                    <a:ext uri="{9D8B030D-6E8A-4147-A177-3AD203B41FA5}">
                      <a16:colId xmlns:a16="http://schemas.microsoft.com/office/drawing/2014/main" val="4281196155"/>
                    </a:ext>
                  </a:extLst>
                </a:gridCol>
                <a:gridCol w="2305908">
                  <a:extLst>
                    <a:ext uri="{9D8B030D-6E8A-4147-A177-3AD203B41FA5}">
                      <a16:colId xmlns:a16="http://schemas.microsoft.com/office/drawing/2014/main" val="1771924178"/>
                    </a:ext>
                  </a:extLst>
                </a:gridCol>
                <a:gridCol w="2524412">
                  <a:extLst>
                    <a:ext uri="{9D8B030D-6E8A-4147-A177-3AD203B41FA5}">
                      <a16:colId xmlns:a16="http://schemas.microsoft.com/office/drawing/2014/main" val="1444903281"/>
                    </a:ext>
                  </a:extLst>
                </a:gridCol>
              </a:tblGrid>
              <a:tr h="615560">
                <a:tc>
                  <a:txBody>
                    <a:bodyPr/>
                    <a:lstStyle/>
                    <a:p>
                      <a:pPr marR="45720" algn="ctr">
                        <a:lnSpc>
                          <a:spcPct val="115000"/>
                        </a:lnSpc>
                        <a:spcAft>
                          <a:spcPts val="1000"/>
                        </a:spcAft>
                        <a:tabLst>
                          <a:tab pos="285750" algn="l"/>
                        </a:tabLst>
                      </a:pPr>
                      <a:r>
                        <a:rPr lang="en-US" sz="1600" b="1" dirty="0">
                          <a:effectLst/>
                          <a:latin typeface="Times New Roman" panose="02020603050405020304" pitchFamily="18" charset="0"/>
                          <a:cs typeface="Times New Roman" panose="02020603050405020304" pitchFamily="18" charset="0"/>
                        </a:rPr>
                        <a:t>Program Outcome</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ctr">
                        <a:lnSpc>
                          <a:spcPct val="115000"/>
                        </a:lnSpc>
                        <a:spcAft>
                          <a:spcPts val="1000"/>
                        </a:spcAft>
                        <a:tabLst>
                          <a:tab pos="285750" algn="l"/>
                        </a:tabLst>
                      </a:pPr>
                      <a:r>
                        <a:rPr lang="en-US" sz="1600" b="1" dirty="0">
                          <a:effectLst/>
                          <a:latin typeface="Times New Roman" panose="02020603050405020304" pitchFamily="18" charset="0"/>
                          <a:cs typeface="Times New Roman" panose="02020603050405020304" pitchFamily="18" charset="0"/>
                        </a:rPr>
                        <a:t>Requirement</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ctr">
                        <a:lnSpc>
                          <a:spcPct val="115000"/>
                        </a:lnSpc>
                        <a:spcAft>
                          <a:spcPts val="1000"/>
                        </a:spcAft>
                        <a:tabLst>
                          <a:tab pos="285750" algn="l"/>
                        </a:tabLst>
                      </a:pPr>
                      <a:r>
                        <a:rPr lang="en-US" sz="1600" b="1" dirty="0">
                          <a:effectLst/>
                          <a:latin typeface="Times New Roman" panose="02020603050405020304" pitchFamily="18" charset="0"/>
                          <a:cs typeface="Times New Roman" panose="02020603050405020304" pitchFamily="18" charset="0"/>
                        </a:rPr>
                        <a:t>Actual</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ctr">
                        <a:lnSpc>
                          <a:spcPct val="115000"/>
                        </a:lnSpc>
                        <a:spcAft>
                          <a:spcPts val="1000"/>
                        </a:spcAft>
                        <a:tabLst>
                          <a:tab pos="285750" algn="l"/>
                        </a:tabLst>
                      </a:pPr>
                      <a:r>
                        <a:rPr lang="en-US" sz="1600" b="1" dirty="0">
                          <a:effectLst/>
                          <a:latin typeface="Times New Roman" panose="02020603050405020304" pitchFamily="18" charset="0"/>
                          <a:cs typeface="Times New Roman" panose="02020603050405020304" pitchFamily="18" charset="0"/>
                        </a:rPr>
                        <a:t>Gap</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ctr">
                        <a:lnSpc>
                          <a:spcPct val="115000"/>
                        </a:lnSpc>
                        <a:spcAft>
                          <a:spcPts val="1000"/>
                        </a:spcAft>
                        <a:tabLst>
                          <a:tab pos="285750" algn="l"/>
                        </a:tabLst>
                      </a:pPr>
                      <a:r>
                        <a:rPr lang="en-US" sz="1600" b="1" dirty="0">
                          <a:effectLst/>
                          <a:latin typeface="Times New Roman" panose="02020603050405020304" pitchFamily="18" charset="0"/>
                          <a:cs typeface="Times New Roman" panose="02020603050405020304" pitchFamily="18" charset="0"/>
                        </a:rPr>
                        <a:t>Action taken</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7981797"/>
                  </a:ext>
                </a:extLst>
              </a:tr>
              <a:tr h="1084631">
                <a:tc>
                  <a:txBody>
                    <a:bodyPr/>
                    <a:lstStyle/>
                    <a:p>
                      <a:pPr marR="45720" algn="just">
                        <a:lnSpc>
                          <a:spcPct val="115000"/>
                        </a:lnSpc>
                        <a:spcAft>
                          <a:spcPts val="1000"/>
                        </a:spcAft>
                        <a:tabLst>
                          <a:tab pos="285750" algn="l"/>
                        </a:tabLst>
                      </a:pPr>
                      <a:r>
                        <a:rPr lang="en-US" sz="1400" b="1" dirty="0">
                          <a:effectLst/>
                          <a:latin typeface="Times New Roman" panose="02020603050405020304" pitchFamily="18" charset="0"/>
                          <a:cs typeface="Times New Roman" panose="02020603050405020304" pitchFamily="18" charset="0"/>
                        </a:rPr>
                        <a:t>PO1</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nSpc>
                          <a:spcPct val="115000"/>
                        </a:lnSpc>
                        <a:spcAft>
                          <a:spcPts val="1000"/>
                        </a:spcAft>
                        <a:tabLst>
                          <a:tab pos="285750" algn="l"/>
                        </a:tabLst>
                      </a:pPr>
                      <a:r>
                        <a:rPr lang="en-US" sz="1600" b="0" dirty="0">
                          <a:effectLst/>
                          <a:latin typeface="Times New Roman" panose="02020603050405020304" pitchFamily="18" charset="0"/>
                          <a:cs typeface="Times New Roman" panose="02020603050405020304" pitchFamily="18" charset="0"/>
                        </a:rPr>
                        <a:t>Theoretical knowledge with practical exposure</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b="0" dirty="0">
                          <a:effectLst/>
                          <a:latin typeface="Times New Roman" panose="02020603050405020304" pitchFamily="18" charset="0"/>
                          <a:cs typeface="Times New Roman" panose="02020603050405020304" pitchFamily="18" charset="0"/>
                        </a:rPr>
                        <a:t>Curriculum and syllabus have the scope to cover only theoretical knowledge</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b="0" dirty="0">
                          <a:effectLst/>
                          <a:latin typeface="Times New Roman" panose="02020603050405020304" pitchFamily="18" charset="0"/>
                          <a:cs typeface="Times New Roman" panose="02020603050405020304" pitchFamily="18" charset="0"/>
                        </a:rPr>
                        <a:t>Syllabus and curriculum ignore the requirement of practical knowledge</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b="0">
                          <a:effectLst/>
                          <a:latin typeface="Times New Roman" panose="02020603050405020304" pitchFamily="18" charset="0"/>
                          <a:cs typeface="Times New Roman" panose="02020603050405020304" pitchFamily="18" charset="0"/>
                        </a:rPr>
                        <a:t>Ably addressed by the institution through various means of practical exposure.</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9587944"/>
                  </a:ext>
                </a:extLst>
              </a:tr>
              <a:tr h="2586261">
                <a:tc>
                  <a:txBody>
                    <a:bodyPr/>
                    <a:lstStyle/>
                    <a:p>
                      <a:pPr marR="45720" algn="just">
                        <a:lnSpc>
                          <a:spcPct val="115000"/>
                        </a:lnSpc>
                        <a:spcAft>
                          <a:spcPts val="1000"/>
                        </a:spcAft>
                        <a:tabLst>
                          <a:tab pos="285750" algn="l"/>
                        </a:tabLst>
                      </a:pPr>
                      <a:r>
                        <a:rPr lang="en-US" sz="1400" b="1" dirty="0">
                          <a:effectLst/>
                          <a:latin typeface="Times New Roman" panose="02020603050405020304" pitchFamily="18" charset="0"/>
                          <a:cs typeface="Times New Roman" panose="02020603050405020304" pitchFamily="18" charset="0"/>
                        </a:rPr>
                        <a:t>PO2</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1000"/>
                        </a:spcAft>
                        <a:tabLst>
                          <a:tab pos="-11430" algn="l"/>
                          <a:tab pos="150495" algn="l"/>
                        </a:tabLst>
                      </a:pPr>
                      <a:r>
                        <a:rPr lang="en-US" sz="1600" b="0">
                          <a:effectLst/>
                          <a:latin typeface="Times New Roman" panose="02020603050405020304" pitchFamily="18" charset="0"/>
                          <a:cs typeface="Times New Roman" panose="02020603050405020304" pitchFamily="18" charset="0"/>
                        </a:rPr>
                        <a:t>Learning and application of knowledge without replication</a:t>
                      </a:r>
                      <a:endParaRPr lang="en-IN" sz="1600" b="0">
                        <a:effectLst/>
                        <a:latin typeface="Times New Roman" panose="02020603050405020304" pitchFamily="18" charset="0"/>
                        <a:cs typeface="Times New Roman" panose="02020603050405020304" pitchFamily="18" charset="0"/>
                      </a:endParaRPr>
                    </a:p>
                    <a:p>
                      <a:pPr marR="45720" algn="just">
                        <a:lnSpc>
                          <a:spcPct val="115000"/>
                        </a:lnSpc>
                        <a:spcAft>
                          <a:spcPts val="1000"/>
                        </a:spcAft>
                        <a:tabLst>
                          <a:tab pos="179070" algn="l"/>
                          <a:tab pos="236220" algn="l"/>
                        </a:tabLst>
                      </a:pPr>
                      <a:r>
                        <a:rPr lang="en-US" sz="1600" b="0">
                          <a:effectLst/>
                          <a:latin typeface="Times New Roman" panose="02020603050405020304" pitchFamily="18" charset="0"/>
                          <a:cs typeface="Times New Roman" panose="02020603050405020304" pitchFamily="18" charset="0"/>
                        </a:rPr>
                        <a:t>Business constraints are not well defined</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b="0">
                          <a:effectLst/>
                          <a:latin typeface="Times New Roman" panose="02020603050405020304" pitchFamily="18" charset="0"/>
                          <a:cs typeface="Times New Roman" panose="02020603050405020304" pitchFamily="18" charset="0"/>
                        </a:rPr>
                        <a:t>Theoretical classes provide an analytical bent of mind, which helps in solving problems having definite solutions</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b="0" dirty="0">
                          <a:effectLst/>
                          <a:latin typeface="Times New Roman" panose="02020603050405020304" pitchFamily="18" charset="0"/>
                          <a:cs typeface="Times New Roman" panose="02020603050405020304" pitchFamily="18" charset="0"/>
                        </a:rPr>
                        <a:t>Failure in customization of knowledge &amp; bringing out appropriate solutions.</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b="0" dirty="0">
                          <a:effectLst/>
                          <a:latin typeface="Times New Roman" panose="02020603050405020304" pitchFamily="18" charset="0"/>
                          <a:cs typeface="Times New Roman" panose="02020603050405020304" pitchFamily="18" charset="0"/>
                        </a:rPr>
                        <a:t>Real life business scenarios are brought into the classroom &amp; students analyze it thoroughly.</a:t>
                      </a:r>
                      <a:endParaRPr lang="en-IN" sz="1600" b="0" dirty="0">
                        <a:effectLst/>
                        <a:latin typeface="Times New Roman" panose="02020603050405020304" pitchFamily="18" charset="0"/>
                        <a:cs typeface="Times New Roman" panose="02020603050405020304" pitchFamily="18" charset="0"/>
                      </a:endParaRPr>
                    </a:p>
                    <a:p>
                      <a:pPr marR="45720" algn="just">
                        <a:lnSpc>
                          <a:spcPct val="115000"/>
                        </a:lnSpc>
                        <a:spcAft>
                          <a:spcPts val="1000"/>
                        </a:spcAft>
                        <a:tabLst>
                          <a:tab pos="285750" algn="l"/>
                        </a:tabLst>
                      </a:pPr>
                      <a:r>
                        <a:rPr lang="en-US" sz="1600" b="0" dirty="0">
                          <a:effectLst/>
                          <a:latin typeface="Times New Roman" panose="02020603050405020304" pitchFamily="18" charset="0"/>
                          <a:cs typeface="Times New Roman" panose="02020603050405020304" pitchFamily="18" charset="0"/>
                        </a:rPr>
                        <a:t>Board games help simulate real world problems &amp; students strategize to solve corporate issues.</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805639"/>
                  </a:ext>
                </a:extLst>
              </a:tr>
              <a:tr h="1084631">
                <a:tc>
                  <a:txBody>
                    <a:bodyPr/>
                    <a:lstStyle/>
                    <a:p>
                      <a:pPr marR="45720" algn="just">
                        <a:lnSpc>
                          <a:spcPct val="115000"/>
                        </a:lnSpc>
                        <a:spcAft>
                          <a:spcPts val="1000"/>
                        </a:spcAft>
                        <a:tabLst>
                          <a:tab pos="285750" algn="l"/>
                        </a:tabLst>
                      </a:pPr>
                      <a:r>
                        <a:rPr lang="en-US" sz="1400" b="1" dirty="0">
                          <a:effectLst/>
                          <a:latin typeface="Times New Roman" panose="02020603050405020304" pitchFamily="18" charset="0"/>
                          <a:cs typeface="Times New Roman" panose="02020603050405020304" pitchFamily="18" charset="0"/>
                        </a:rPr>
                        <a:t>PO3</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b="0" dirty="0">
                          <a:effectLst/>
                          <a:latin typeface="Times New Roman" panose="02020603050405020304" pitchFamily="18" charset="0"/>
                          <a:cs typeface="Times New Roman" panose="02020603050405020304" pitchFamily="18" charset="0"/>
                        </a:rPr>
                        <a:t>In the quid pro quo system, students need to know the art of negotiation.</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b="0" dirty="0">
                          <a:effectLst/>
                          <a:latin typeface="Times New Roman" panose="02020603050405020304" pitchFamily="18" charset="0"/>
                          <a:cs typeface="Times New Roman" panose="02020603050405020304" pitchFamily="18" charset="0"/>
                        </a:rPr>
                        <a:t>Spoken and written communication course is offered as a part of the syllabus</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b="0">
                          <a:effectLst/>
                          <a:latin typeface="Times New Roman" panose="02020603050405020304" pitchFamily="18" charset="0"/>
                          <a:cs typeface="Times New Roman" panose="02020603050405020304" pitchFamily="18" charset="0"/>
                        </a:rPr>
                        <a:t>Art of negotiation skills</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b="0" dirty="0">
                          <a:effectLst/>
                          <a:latin typeface="Times New Roman" panose="02020603050405020304" pitchFamily="18" charset="0"/>
                          <a:cs typeface="Times New Roman" panose="02020603050405020304" pitchFamily="18" charset="0"/>
                        </a:rPr>
                        <a:t>Negotiation games are conducted. </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038735"/>
                  </a:ext>
                </a:extLst>
              </a:tr>
            </a:tbl>
          </a:graphicData>
        </a:graphic>
      </p:graphicFrame>
    </p:spTree>
    <p:extLst>
      <p:ext uri="{BB962C8B-B14F-4D97-AF65-F5344CB8AC3E}">
        <p14:creationId xmlns:p14="http://schemas.microsoft.com/office/powerpoint/2010/main" val="19868368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201D701-EF44-4024-9F95-BBE0A048DADA}"/>
              </a:ext>
            </a:extLst>
          </p:cNvPr>
          <p:cNvGraphicFramePr/>
          <p:nvPr/>
        </p:nvGraphicFramePr>
        <p:xfrm>
          <a:off x="838200" y="167161"/>
          <a:ext cx="10515600" cy="586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a:extLst>
              <a:ext uri="{FF2B5EF4-FFF2-40B4-BE49-F238E27FC236}">
                <a16:creationId xmlns:a16="http://schemas.microsoft.com/office/drawing/2014/main" id="{D6763875-DCEC-4573-A7FA-A45601E57077}"/>
              </a:ext>
            </a:extLst>
          </p:cNvPr>
          <p:cNvGraphicFramePr>
            <a:graphicFrameLocks noGrp="1"/>
          </p:cNvGraphicFramePr>
          <p:nvPr>
            <p:ph idx="1"/>
          </p:nvPr>
        </p:nvGraphicFramePr>
        <p:xfrm>
          <a:off x="263951" y="848412"/>
          <a:ext cx="11594968" cy="5842427"/>
        </p:xfrm>
        <a:graphic>
          <a:graphicData uri="http://schemas.openxmlformats.org/drawingml/2006/table">
            <a:tbl>
              <a:tblPr firstRow="1" firstCol="1" bandRow="1">
                <a:tableStyleId>{ED083AE6-46FA-4A59-8FB0-9F97EB10719F}</a:tableStyleId>
              </a:tblPr>
              <a:tblGrid>
                <a:gridCol w="1429825">
                  <a:extLst>
                    <a:ext uri="{9D8B030D-6E8A-4147-A177-3AD203B41FA5}">
                      <a16:colId xmlns:a16="http://schemas.microsoft.com/office/drawing/2014/main" val="219055222"/>
                    </a:ext>
                  </a:extLst>
                </a:gridCol>
                <a:gridCol w="2378739">
                  <a:extLst>
                    <a:ext uri="{9D8B030D-6E8A-4147-A177-3AD203B41FA5}">
                      <a16:colId xmlns:a16="http://schemas.microsoft.com/office/drawing/2014/main" val="3674582370"/>
                    </a:ext>
                  </a:extLst>
                </a:gridCol>
                <a:gridCol w="2904486">
                  <a:extLst>
                    <a:ext uri="{9D8B030D-6E8A-4147-A177-3AD203B41FA5}">
                      <a16:colId xmlns:a16="http://schemas.microsoft.com/office/drawing/2014/main" val="4281196155"/>
                    </a:ext>
                  </a:extLst>
                </a:gridCol>
                <a:gridCol w="2330540">
                  <a:extLst>
                    <a:ext uri="{9D8B030D-6E8A-4147-A177-3AD203B41FA5}">
                      <a16:colId xmlns:a16="http://schemas.microsoft.com/office/drawing/2014/main" val="1771924178"/>
                    </a:ext>
                  </a:extLst>
                </a:gridCol>
                <a:gridCol w="2551378">
                  <a:extLst>
                    <a:ext uri="{9D8B030D-6E8A-4147-A177-3AD203B41FA5}">
                      <a16:colId xmlns:a16="http://schemas.microsoft.com/office/drawing/2014/main" val="1444903281"/>
                    </a:ext>
                  </a:extLst>
                </a:gridCol>
              </a:tblGrid>
              <a:tr h="521918">
                <a:tc>
                  <a:txBody>
                    <a:bodyPr/>
                    <a:lstStyle/>
                    <a:p>
                      <a:pPr marR="45720" algn="ctr">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Program Outcome</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ctr">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Requirement</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ctr">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Actual</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ctr">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Gap</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ctr">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Action taken</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7981797"/>
                  </a:ext>
                </a:extLst>
              </a:tr>
              <a:tr h="2004317">
                <a:tc>
                  <a:txBody>
                    <a:bodyPr/>
                    <a:lstStyle/>
                    <a:p>
                      <a:pPr marR="45720" algn="just">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PO4</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500">
                          <a:effectLst/>
                          <a:latin typeface="Times New Roman" panose="02020603050405020304" pitchFamily="18" charset="0"/>
                          <a:ea typeface="Calibri" panose="020F0502020204030204" pitchFamily="34" charset="0"/>
                          <a:cs typeface="Times New Roman" panose="02020603050405020304" pitchFamily="18" charset="0"/>
                        </a:rPr>
                        <a:t>Student should be competent enough to be effective in his profession</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More than 10 courses give a student competence to upgrade professional and managerial skills</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Requires ethics, humanitarianism, responsibility, honesty &amp; nobility in his climb up the corporate ladder</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Coffee pot meetings with the corporate leaders help students learn such virtues.</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p>
                      <a:pPr marR="45720" algn="just">
                        <a:lnSpc>
                          <a:spcPct val="115000"/>
                        </a:lnSpc>
                        <a:spcAft>
                          <a:spcPts val="1000"/>
                        </a:spcAft>
                        <a:tabLst>
                          <a:tab pos="285750" algn="l"/>
                        </a:tabLs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ISR activities are eye openers for students to understand the suffering of the poor &amp; under privileged.</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9587944"/>
                  </a:ext>
                </a:extLst>
              </a:tr>
              <a:tr h="1583730">
                <a:tc>
                  <a:txBody>
                    <a:bodyPr/>
                    <a:lstStyle/>
                    <a:p>
                      <a:pPr marR="45720" algn="just">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PO5</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Knowledge on contemporary issues &amp; preparedness for the future.</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Concepts are relevant for any period, but old solutions become redundant in the dynamic world</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Real-time updation &amp; new thinking becomes important &amp; urgent.</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Current News Analysis,</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p>
                      <a:pPr marR="45720" algn="just">
                        <a:lnSpc>
                          <a:spcPct val="115000"/>
                        </a:lnSpc>
                        <a:spcAft>
                          <a:spcPts val="1000"/>
                        </a:spcAft>
                        <a:tabLst>
                          <a:tab pos="285750" algn="l"/>
                        </a:tabLs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GD’s on current topics and</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p>
                      <a:pPr marR="45720" algn="just">
                        <a:lnSpc>
                          <a:spcPct val="115000"/>
                        </a:lnSpc>
                        <a:spcAft>
                          <a:spcPts val="1000"/>
                        </a:spcAft>
                        <a:tabLst>
                          <a:tab pos="285750" algn="l"/>
                        </a:tabLs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debates are regularly conducted to keep the students updated.</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805639"/>
                  </a:ext>
                </a:extLst>
              </a:tr>
              <a:tr h="1732462">
                <a:tc>
                  <a:txBody>
                    <a:bodyPr/>
                    <a:lstStyle/>
                    <a:p>
                      <a:pPr marR="45720" algn="just">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PO6</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Armed with ideas &amp; undying enthusiasm </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Summer internships &amp; project, apart from a few courses give exposure to students.</a:t>
                      </a:r>
                      <a:endParaRPr lang="en-I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Ability &amp; enthusiasm to be tested by creating opportunities to exhibit these qualities</a:t>
                      </a:r>
                      <a:endParaRPr lang="en-IN"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Team building games, creativity workshops, Personality Reengineering workshops, Outbound training programs.</a:t>
                      </a:r>
                      <a:endParaRPr lang="en-IN" sz="1500" dirty="0">
                        <a:effectLst/>
                        <a:latin typeface="Times New Roman" panose="02020603050405020304" pitchFamily="18" charset="0"/>
                        <a:ea typeface="Calibri" panose="020F0502020204030204" pitchFamily="34" charset="0"/>
                        <a:cs typeface="Times New Roman" panose="02020603050405020304" pitchFamily="18" charset="0"/>
                      </a:endParaRPr>
                    </a:p>
                    <a:p>
                      <a:pPr marR="45720" algn="just">
                        <a:lnSpc>
                          <a:spcPct val="115000"/>
                        </a:lnSpc>
                        <a:spcAft>
                          <a:spcPts val="1000"/>
                        </a:spcAft>
                        <a:tabLst>
                          <a:tab pos="285750" algn="l"/>
                        </a:tabLs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038735"/>
                  </a:ext>
                </a:extLst>
              </a:tr>
            </a:tbl>
          </a:graphicData>
        </a:graphic>
      </p:graphicFrame>
    </p:spTree>
    <p:extLst>
      <p:ext uri="{BB962C8B-B14F-4D97-AF65-F5344CB8AC3E}">
        <p14:creationId xmlns:p14="http://schemas.microsoft.com/office/powerpoint/2010/main" val="25581275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201D701-EF44-4024-9F95-BBE0A048DADA}"/>
              </a:ext>
            </a:extLst>
          </p:cNvPr>
          <p:cNvGraphicFramePr/>
          <p:nvPr/>
        </p:nvGraphicFramePr>
        <p:xfrm>
          <a:off x="838200" y="167161"/>
          <a:ext cx="10515600" cy="586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a:extLst>
              <a:ext uri="{FF2B5EF4-FFF2-40B4-BE49-F238E27FC236}">
                <a16:creationId xmlns:a16="http://schemas.microsoft.com/office/drawing/2014/main" id="{D6763875-DCEC-4573-A7FA-A45601E57077}"/>
              </a:ext>
            </a:extLst>
          </p:cNvPr>
          <p:cNvGraphicFramePr>
            <a:graphicFrameLocks noGrp="1"/>
          </p:cNvGraphicFramePr>
          <p:nvPr>
            <p:ph idx="1"/>
          </p:nvPr>
        </p:nvGraphicFramePr>
        <p:xfrm>
          <a:off x="263951" y="848412"/>
          <a:ext cx="11689238" cy="5740924"/>
        </p:xfrm>
        <a:graphic>
          <a:graphicData uri="http://schemas.openxmlformats.org/drawingml/2006/table">
            <a:tbl>
              <a:tblPr firstRow="1" firstCol="1" bandRow="1">
                <a:tableStyleId>{ED083AE6-46FA-4A59-8FB0-9F97EB10719F}</a:tableStyleId>
              </a:tblPr>
              <a:tblGrid>
                <a:gridCol w="1441450">
                  <a:extLst>
                    <a:ext uri="{9D8B030D-6E8A-4147-A177-3AD203B41FA5}">
                      <a16:colId xmlns:a16="http://schemas.microsoft.com/office/drawing/2014/main" val="219055222"/>
                    </a:ext>
                  </a:extLst>
                </a:gridCol>
                <a:gridCol w="2398079">
                  <a:extLst>
                    <a:ext uri="{9D8B030D-6E8A-4147-A177-3AD203B41FA5}">
                      <a16:colId xmlns:a16="http://schemas.microsoft.com/office/drawing/2014/main" val="3674582370"/>
                    </a:ext>
                  </a:extLst>
                </a:gridCol>
                <a:gridCol w="2928100">
                  <a:extLst>
                    <a:ext uri="{9D8B030D-6E8A-4147-A177-3AD203B41FA5}">
                      <a16:colId xmlns:a16="http://schemas.microsoft.com/office/drawing/2014/main" val="4281196155"/>
                    </a:ext>
                  </a:extLst>
                </a:gridCol>
                <a:gridCol w="2349488">
                  <a:extLst>
                    <a:ext uri="{9D8B030D-6E8A-4147-A177-3AD203B41FA5}">
                      <a16:colId xmlns:a16="http://schemas.microsoft.com/office/drawing/2014/main" val="1771924178"/>
                    </a:ext>
                  </a:extLst>
                </a:gridCol>
                <a:gridCol w="2572121">
                  <a:extLst>
                    <a:ext uri="{9D8B030D-6E8A-4147-A177-3AD203B41FA5}">
                      <a16:colId xmlns:a16="http://schemas.microsoft.com/office/drawing/2014/main" val="1444903281"/>
                    </a:ext>
                  </a:extLst>
                </a:gridCol>
              </a:tblGrid>
              <a:tr h="512850">
                <a:tc>
                  <a:txBody>
                    <a:bodyPr/>
                    <a:lstStyle/>
                    <a:p>
                      <a:pPr marR="45720" algn="ctr">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Program Outcome</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ctr">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Requirement</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ctr">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Actual</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ctr">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Gap</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ctr">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Action taken</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7981797"/>
                  </a:ext>
                </a:extLst>
              </a:tr>
              <a:tr h="1969496">
                <a:tc>
                  <a:txBody>
                    <a:bodyPr/>
                    <a:lstStyle/>
                    <a:p>
                      <a:pPr marR="45720" algn="just">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PO7</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a:effectLst/>
                          <a:latin typeface="Times New Roman" panose="02020603050405020304" pitchFamily="18" charset="0"/>
                          <a:ea typeface="Calibri" panose="020F0502020204030204" pitchFamily="34" charset="0"/>
                          <a:cs typeface="Times New Roman" panose="02020603050405020304" pitchFamily="18" charset="0"/>
                        </a:rPr>
                        <a:t>Identification of natural talent, acquired skills, areas of unrelenting interest</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Course work to help the student align his abilities with interest.</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Opportunities to be given to understand one’s strength &amp; weakness, potential &amp; limitations, talent, aligning of skills and area of interest.</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Goal setting workshop</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p>
                      <a:pPr marR="45720" algn="just">
                        <a:lnSpc>
                          <a:spcPct val="115000"/>
                        </a:lnSpc>
                        <a:spcAft>
                          <a:spcPts val="1000"/>
                        </a:spcAft>
                        <a:tabLst>
                          <a:tab pos="285750" algn="l"/>
                        </a:tabLs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Outbound training program</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9587944"/>
                  </a:ext>
                </a:extLst>
              </a:tr>
              <a:tr h="1556215">
                <a:tc>
                  <a:txBody>
                    <a:bodyPr/>
                    <a:lstStyle/>
                    <a:p>
                      <a:pPr marR="45720" algn="just">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PO8</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make students realize that knowledge is exciting</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Integration of past, present &amp; future developments are discussed to instill interest</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Requires more personal experience</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Book reading, book reviews, watching TED videos, participation in programs like ‘Youth and Truth’</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805639"/>
                  </a:ext>
                </a:extLst>
              </a:tr>
              <a:tr h="1702363">
                <a:tc>
                  <a:txBody>
                    <a:bodyPr/>
                    <a:lstStyle/>
                    <a:p>
                      <a:pPr marR="45720" algn="just">
                        <a:lnSpc>
                          <a:spcPct val="115000"/>
                        </a:lnSpc>
                        <a:spcAft>
                          <a:spcPts val="1000"/>
                        </a:spcAft>
                        <a:tabLst>
                          <a:tab pos="285750" algn="l"/>
                        </a:tabLst>
                      </a:pPr>
                      <a:r>
                        <a:rPr lang="en-US" sz="1500" b="1" dirty="0">
                          <a:effectLst/>
                          <a:latin typeface="Times New Roman" panose="02020603050405020304" pitchFamily="18" charset="0"/>
                          <a:cs typeface="Times New Roman" panose="02020603050405020304" pitchFamily="18" charset="0"/>
                        </a:rPr>
                        <a:t>PO9</a:t>
                      </a:r>
                      <a:endParaRPr lang="en-IN"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06" marR="4130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Motivation to pursue higher order needs</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Higher order needs are not emphasized in the regular course work</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times students suffer Niagara syndrome </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5720" algn="just">
                        <a:lnSpc>
                          <a:spcPct val="115000"/>
                        </a:lnSpc>
                        <a:spcAft>
                          <a:spcPts val="1000"/>
                        </a:spcAft>
                        <a:tabLst>
                          <a:tab pos="285750" algn="l"/>
                        </a:tabLs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Re-orientation, Guest lectures, training, workshops, national &amp; international visits. </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038735"/>
                  </a:ext>
                </a:extLst>
              </a:tr>
            </a:tbl>
          </a:graphicData>
        </a:graphic>
      </p:graphicFrame>
    </p:spTree>
    <p:extLst>
      <p:ext uri="{BB962C8B-B14F-4D97-AF65-F5344CB8AC3E}">
        <p14:creationId xmlns:p14="http://schemas.microsoft.com/office/powerpoint/2010/main" val="19140081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1447800"/>
            <a:ext cx="2514600" cy="4419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en-US" sz="1600" dirty="0">
                <a:latin typeface="Century Schoolbook" pitchFamily="18" charset="0"/>
              </a:rPr>
              <a:t>Infrastructure </a:t>
            </a:r>
          </a:p>
          <a:p>
            <a:pPr>
              <a:lnSpc>
                <a:spcPct val="200000"/>
              </a:lnSpc>
            </a:pPr>
            <a:r>
              <a:rPr lang="en-US" sz="1600" dirty="0">
                <a:latin typeface="Century Schoolbook" pitchFamily="18" charset="0"/>
              </a:rPr>
              <a:t>Library</a:t>
            </a:r>
          </a:p>
          <a:p>
            <a:pPr>
              <a:lnSpc>
                <a:spcPct val="200000"/>
              </a:lnSpc>
            </a:pPr>
            <a:r>
              <a:rPr lang="en-US" sz="1600" dirty="0">
                <a:latin typeface="Century Schoolbook" pitchFamily="18" charset="0"/>
              </a:rPr>
              <a:t>Admission</a:t>
            </a:r>
          </a:p>
          <a:p>
            <a:pPr>
              <a:lnSpc>
                <a:spcPct val="200000"/>
              </a:lnSpc>
            </a:pPr>
            <a:r>
              <a:rPr lang="en-US" sz="1600" dirty="0">
                <a:latin typeface="Century Schoolbook" pitchFamily="18" charset="0"/>
              </a:rPr>
              <a:t>Faculty</a:t>
            </a:r>
          </a:p>
          <a:p>
            <a:pPr>
              <a:lnSpc>
                <a:spcPct val="200000"/>
              </a:lnSpc>
            </a:pPr>
            <a:r>
              <a:rPr lang="en-US" sz="1600" dirty="0">
                <a:latin typeface="Century Schoolbook" pitchFamily="18" charset="0"/>
              </a:rPr>
              <a:t>Global input</a:t>
            </a:r>
          </a:p>
          <a:p>
            <a:pPr>
              <a:lnSpc>
                <a:spcPct val="200000"/>
              </a:lnSpc>
            </a:pPr>
            <a:r>
              <a:rPr lang="en-US" sz="1600" dirty="0">
                <a:latin typeface="Century Schoolbook" pitchFamily="18" charset="0"/>
              </a:rPr>
              <a:t>Industry interface</a:t>
            </a:r>
          </a:p>
          <a:p>
            <a:pPr>
              <a:lnSpc>
                <a:spcPct val="150000"/>
              </a:lnSpc>
            </a:pPr>
            <a:endParaRPr lang="en-US" sz="1600" dirty="0">
              <a:latin typeface="Century Schoolbook" pitchFamily="18" charset="0"/>
            </a:endParaRPr>
          </a:p>
          <a:p>
            <a:pPr>
              <a:lnSpc>
                <a:spcPct val="150000"/>
              </a:lnSpc>
            </a:pPr>
            <a:endParaRPr lang="en-US" sz="1600" dirty="0">
              <a:latin typeface="Century Schoolbook" pitchFamily="18" charset="0"/>
            </a:endParaRPr>
          </a:p>
        </p:txBody>
      </p:sp>
      <p:sp>
        <p:nvSpPr>
          <p:cNvPr id="6" name="Rectangle 5"/>
          <p:cNvSpPr/>
          <p:nvPr/>
        </p:nvSpPr>
        <p:spPr>
          <a:xfrm>
            <a:off x="4876800" y="1447800"/>
            <a:ext cx="2514600" cy="44196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Century Schoolbook" pitchFamily="18" charset="0"/>
              </a:rPr>
              <a:t>Academics</a:t>
            </a:r>
          </a:p>
          <a:p>
            <a:r>
              <a:rPr lang="en-US" sz="1600" dirty="0">
                <a:latin typeface="Century Schoolbook" pitchFamily="18" charset="0"/>
              </a:rPr>
              <a:t>Placement readiness</a:t>
            </a:r>
          </a:p>
          <a:p>
            <a:r>
              <a:rPr lang="en-US" sz="1600" dirty="0">
                <a:latin typeface="Century Schoolbook" pitchFamily="18" charset="0"/>
              </a:rPr>
              <a:t>Research and Development</a:t>
            </a:r>
          </a:p>
          <a:p>
            <a:r>
              <a:rPr lang="en-US" sz="1600" dirty="0">
                <a:latin typeface="Century Schoolbook" pitchFamily="18" charset="0"/>
              </a:rPr>
              <a:t>Faculty publications</a:t>
            </a:r>
          </a:p>
          <a:p>
            <a:r>
              <a:rPr lang="en-US" sz="1600" dirty="0">
                <a:latin typeface="Century Schoolbook" pitchFamily="18" charset="0"/>
              </a:rPr>
              <a:t>Leadership &amp; Governance</a:t>
            </a:r>
          </a:p>
          <a:p>
            <a:r>
              <a:rPr lang="en-US" sz="1600" dirty="0">
                <a:latin typeface="Century Schoolbook" pitchFamily="18" charset="0"/>
              </a:rPr>
              <a:t>MDP’s, consultancy and Industry interaction</a:t>
            </a:r>
          </a:p>
          <a:p>
            <a:r>
              <a:rPr lang="en-US" sz="1600" dirty="0">
                <a:latin typeface="Century Schoolbook" pitchFamily="18" charset="0"/>
              </a:rPr>
              <a:t>Consultancy</a:t>
            </a:r>
          </a:p>
          <a:p>
            <a:r>
              <a:rPr lang="en-US" sz="1600" dirty="0">
                <a:latin typeface="Century Schoolbook" pitchFamily="18" charset="0"/>
              </a:rPr>
              <a:t>Faculty appraisal and promotion policy</a:t>
            </a:r>
          </a:p>
          <a:p>
            <a:r>
              <a:rPr lang="en-US" sz="1600" dirty="0">
                <a:latin typeface="Century Schoolbook" pitchFamily="18" charset="0"/>
              </a:rPr>
              <a:t>Internationalization linkage process</a:t>
            </a:r>
          </a:p>
          <a:p>
            <a:r>
              <a:rPr lang="en-US" sz="1600" dirty="0">
                <a:latin typeface="Century Schoolbook" pitchFamily="18" charset="0"/>
              </a:rPr>
              <a:t>Staff appraisal</a:t>
            </a:r>
          </a:p>
          <a:p>
            <a:r>
              <a:rPr lang="en-US" sz="1600" dirty="0">
                <a:latin typeface="Century Schoolbook" pitchFamily="18" charset="0"/>
              </a:rPr>
              <a:t>Clubs</a:t>
            </a:r>
          </a:p>
        </p:txBody>
      </p:sp>
      <p:sp>
        <p:nvSpPr>
          <p:cNvPr id="7" name="Rectangle 6"/>
          <p:cNvSpPr/>
          <p:nvPr/>
        </p:nvSpPr>
        <p:spPr>
          <a:xfrm>
            <a:off x="7848600" y="1447800"/>
            <a:ext cx="2514600" cy="510222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Century Schoolbook" pitchFamily="18" charset="0"/>
              </a:rPr>
              <a:t>Academic results</a:t>
            </a:r>
          </a:p>
          <a:p>
            <a:endParaRPr lang="en-US" sz="1600" dirty="0">
              <a:latin typeface="Century Schoolbook" pitchFamily="18" charset="0"/>
            </a:endParaRPr>
          </a:p>
          <a:p>
            <a:r>
              <a:rPr lang="en-US" sz="1600" dirty="0">
                <a:latin typeface="Century Schoolbook" pitchFamily="18" charset="0"/>
              </a:rPr>
              <a:t>Placements</a:t>
            </a:r>
          </a:p>
          <a:p>
            <a:endParaRPr lang="en-US" sz="1600" dirty="0">
              <a:latin typeface="Century Schoolbook" pitchFamily="18" charset="0"/>
            </a:endParaRPr>
          </a:p>
          <a:p>
            <a:r>
              <a:rPr lang="en-US" sz="1600" dirty="0">
                <a:latin typeface="Century Schoolbook" pitchFamily="18" charset="0"/>
              </a:rPr>
              <a:t>Eligible corporate citizens</a:t>
            </a:r>
          </a:p>
          <a:p>
            <a:endParaRPr lang="en-US" sz="1600" dirty="0">
              <a:latin typeface="Century Schoolbook" pitchFamily="18" charset="0"/>
            </a:endParaRPr>
          </a:p>
          <a:p>
            <a:r>
              <a:rPr lang="en-US" sz="1600" dirty="0">
                <a:latin typeface="Century Schoolbook" pitchFamily="18" charset="0"/>
              </a:rPr>
              <a:t>Values and ethics</a:t>
            </a:r>
          </a:p>
          <a:p>
            <a:endParaRPr lang="en-US" sz="1600" dirty="0">
              <a:latin typeface="Century Schoolbook" pitchFamily="18" charset="0"/>
            </a:endParaRPr>
          </a:p>
          <a:p>
            <a:r>
              <a:rPr lang="en-US" sz="1600" dirty="0">
                <a:latin typeface="Century Schoolbook" pitchFamily="18" charset="0"/>
              </a:rPr>
              <a:t>Entrepreneurship &amp; Job creation</a:t>
            </a:r>
          </a:p>
          <a:p>
            <a:endParaRPr lang="en-US" sz="1600" dirty="0">
              <a:latin typeface="Century Schoolbook" pitchFamily="18" charset="0"/>
            </a:endParaRPr>
          </a:p>
          <a:p>
            <a:r>
              <a:rPr lang="en-US" sz="1600" dirty="0">
                <a:latin typeface="Century Schoolbook" pitchFamily="18" charset="0"/>
              </a:rPr>
              <a:t>Industry Interaction</a:t>
            </a:r>
          </a:p>
          <a:p>
            <a:r>
              <a:rPr lang="en-US" sz="1600" dirty="0">
                <a:latin typeface="Century Schoolbook" pitchFamily="18" charset="0"/>
              </a:rPr>
              <a:t>MDP’s </a:t>
            </a:r>
          </a:p>
          <a:p>
            <a:endParaRPr lang="en-US" sz="1600" dirty="0">
              <a:latin typeface="Century Schoolbook" pitchFamily="18" charset="0"/>
            </a:endParaRPr>
          </a:p>
          <a:p>
            <a:r>
              <a:rPr lang="en-US" sz="1600" dirty="0">
                <a:latin typeface="Century Schoolbook" pitchFamily="18" charset="0"/>
              </a:rPr>
              <a:t>International connectivity</a:t>
            </a:r>
          </a:p>
          <a:p>
            <a:r>
              <a:rPr lang="en-US" sz="1600" dirty="0">
                <a:latin typeface="Century Schoolbook" pitchFamily="18" charset="0"/>
              </a:rPr>
              <a:t>Research</a:t>
            </a:r>
          </a:p>
          <a:p>
            <a:r>
              <a:rPr lang="en-US" sz="1600" dirty="0">
                <a:latin typeface="Century Schoolbook" pitchFamily="18" charset="0"/>
              </a:rPr>
              <a:t>Stakeholders satisfaction.</a:t>
            </a:r>
          </a:p>
          <a:p>
            <a:endParaRPr lang="en-US" sz="1600" dirty="0">
              <a:latin typeface="Century Schoolbook" pitchFamily="18" charset="0"/>
            </a:endParaRPr>
          </a:p>
          <a:p>
            <a:r>
              <a:rPr lang="en-US" sz="1600" dirty="0">
                <a:latin typeface="Century Schoolbook" pitchFamily="18" charset="0"/>
              </a:rPr>
              <a:t>Responsible citizens to the </a:t>
            </a:r>
          </a:p>
          <a:p>
            <a:r>
              <a:rPr lang="en-US" sz="1600" dirty="0">
                <a:latin typeface="Century Schoolbook" pitchFamily="18" charset="0"/>
              </a:rPr>
              <a:t>Society</a:t>
            </a:r>
          </a:p>
          <a:p>
            <a:endParaRPr lang="en-US" sz="1600" dirty="0">
              <a:latin typeface="Century Schoolbook" pitchFamily="18" charset="0"/>
            </a:endParaRPr>
          </a:p>
          <a:p>
            <a:endParaRPr lang="en-US" sz="1600" dirty="0">
              <a:latin typeface="Century Schoolbook" pitchFamily="18" charset="0"/>
            </a:endParaRPr>
          </a:p>
          <a:p>
            <a:endParaRPr lang="en-US" sz="1600" dirty="0">
              <a:latin typeface="Century Schoolbook" pitchFamily="18" charset="0"/>
            </a:endParaRPr>
          </a:p>
        </p:txBody>
      </p:sp>
      <p:sp>
        <p:nvSpPr>
          <p:cNvPr id="8" name="Rectangle 7"/>
          <p:cNvSpPr/>
          <p:nvPr/>
        </p:nvSpPr>
        <p:spPr>
          <a:xfrm>
            <a:off x="1981200" y="609600"/>
            <a:ext cx="2514600" cy="6858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Schoolbook" pitchFamily="18" charset="0"/>
              </a:rPr>
              <a:t>Enablers</a:t>
            </a:r>
          </a:p>
        </p:txBody>
      </p:sp>
      <p:sp>
        <p:nvSpPr>
          <p:cNvPr id="9" name="Rectangle 8"/>
          <p:cNvSpPr/>
          <p:nvPr/>
        </p:nvSpPr>
        <p:spPr>
          <a:xfrm>
            <a:off x="4876800" y="609600"/>
            <a:ext cx="2514600" cy="6858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Schoolbook" pitchFamily="18" charset="0"/>
              </a:rPr>
              <a:t>Process</a:t>
            </a:r>
          </a:p>
        </p:txBody>
      </p:sp>
      <p:sp>
        <p:nvSpPr>
          <p:cNvPr id="10" name="Rectangle 9"/>
          <p:cNvSpPr/>
          <p:nvPr/>
        </p:nvSpPr>
        <p:spPr>
          <a:xfrm>
            <a:off x="7848600" y="609600"/>
            <a:ext cx="2514600" cy="6858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Schoolbook" pitchFamily="18" charset="0"/>
              </a:rPr>
              <a:t>Outcomes</a:t>
            </a:r>
          </a:p>
        </p:txBody>
      </p:sp>
      <p:sp>
        <p:nvSpPr>
          <p:cNvPr id="11" name="Rectangle 10"/>
          <p:cNvSpPr/>
          <p:nvPr/>
        </p:nvSpPr>
        <p:spPr>
          <a:xfrm>
            <a:off x="4876800" y="6248400"/>
            <a:ext cx="2514600" cy="533400"/>
          </a:xfrm>
          <a:prstGeom prst="rect">
            <a:avLst/>
          </a:prstGeom>
          <a:solidFill>
            <a:srgbClr val="E919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Schoolbook" pitchFamily="18" charset="0"/>
              </a:rPr>
              <a:t>FEEDBACK</a:t>
            </a:r>
          </a:p>
        </p:txBody>
      </p:sp>
      <p:cxnSp>
        <p:nvCxnSpPr>
          <p:cNvPr id="12" name="Straight Connector 11"/>
          <p:cNvCxnSpPr/>
          <p:nvPr/>
        </p:nvCxnSpPr>
        <p:spPr>
          <a:xfrm rot="5400000">
            <a:off x="2705100" y="6210300"/>
            <a:ext cx="685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0" y="6553200"/>
            <a:ext cx="1905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391400" y="6553200"/>
            <a:ext cx="1905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8954294" y="6209506"/>
            <a:ext cx="685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5905500" y="6057900"/>
            <a:ext cx="381794" cy="794"/>
          </a:xfrm>
          <a:prstGeom prst="line">
            <a:avLst/>
          </a:prstGeom>
        </p:spPr>
        <p:style>
          <a:lnRef idx="1">
            <a:schemeClr val="accent1"/>
          </a:lnRef>
          <a:fillRef idx="0">
            <a:schemeClr val="accent1"/>
          </a:fillRef>
          <a:effectRef idx="0">
            <a:schemeClr val="accent1"/>
          </a:effectRef>
          <a:fontRef idx="minor">
            <a:schemeClr val="tx1"/>
          </a:fontRef>
        </p:style>
      </p:cxnSp>
      <p:sp>
        <p:nvSpPr>
          <p:cNvPr id="17" name="Title 12"/>
          <p:cNvSpPr>
            <a:spLocks noGrp="1"/>
          </p:cNvSpPr>
          <p:nvPr>
            <p:ph type="title"/>
          </p:nvPr>
        </p:nvSpPr>
        <p:spPr>
          <a:xfrm>
            <a:off x="2824480" y="76200"/>
            <a:ext cx="6238240" cy="457200"/>
          </a:xfrm>
          <a:solidFill>
            <a:srgbClr val="FFC000"/>
          </a:solidFill>
        </p:spPr>
        <p:txBody>
          <a:bodyPr>
            <a:noAutofit/>
          </a:bodyPr>
          <a:lstStyle/>
          <a:p>
            <a:r>
              <a:rPr lang="en-US" sz="3200" dirty="0">
                <a:solidFill>
                  <a:schemeClr val="bg2">
                    <a:lumMod val="10000"/>
                  </a:schemeClr>
                </a:solidFill>
                <a:latin typeface="Times New Roman" pitchFamily="18" charset="0"/>
                <a:cs typeface="Times New Roman" pitchFamily="18" charset="0"/>
              </a:rPr>
              <a:t>Process framework @ Happy Valley</a:t>
            </a:r>
          </a:p>
        </p:txBody>
      </p:sp>
      <p:sp>
        <p:nvSpPr>
          <p:cNvPr id="18" name="Right Arrow 17"/>
          <p:cNvSpPr/>
          <p:nvPr/>
        </p:nvSpPr>
        <p:spPr>
          <a:xfrm>
            <a:off x="4495800" y="9144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7453745" y="900545"/>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004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br>
              <a:rPr lang="en-US" dirty="0"/>
            </a:br>
            <a:br>
              <a:rPr lang="en-US" dirty="0"/>
            </a:br>
            <a:endParaRPr lang="en-US" dirty="0"/>
          </a:p>
        </p:txBody>
      </p:sp>
      <p:sp>
        <p:nvSpPr>
          <p:cNvPr id="3" name="Content Placeholder 2"/>
          <p:cNvSpPr>
            <a:spLocks noGrp="1"/>
          </p:cNvSpPr>
          <p:nvPr>
            <p:ph idx="1"/>
          </p:nvPr>
        </p:nvSpPr>
        <p:spPr>
          <a:xfrm>
            <a:off x="838200" y="1825625"/>
            <a:ext cx="5034280" cy="988695"/>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pic>
        <p:nvPicPr>
          <p:cNvPr id="2050" name="Picture 2" descr="G:\Others\Dell Backup\D Drive\happy valley ADMISSIONS\hv photos\new photos of clg\Admission Potos work- Harry1\10. old-College Photos\Front View - 3.jpg"/>
          <p:cNvPicPr>
            <a:picLocks noChangeAspect="1" noChangeArrowheads="1"/>
          </p:cNvPicPr>
          <p:nvPr/>
        </p:nvPicPr>
        <p:blipFill>
          <a:blip r:embed="rId2" cstate="print"/>
          <a:srcRect/>
          <a:stretch>
            <a:fillRect/>
          </a:stretch>
        </p:blipFill>
        <p:spPr bwMode="auto">
          <a:xfrm>
            <a:off x="6939280" y="3556000"/>
            <a:ext cx="5326150" cy="3352800"/>
          </a:xfrm>
          <a:prstGeom prst="rect">
            <a:avLst/>
          </a:prstGeom>
          <a:noFill/>
        </p:spPr>
      </p:pic>
      <p:pic>
        <p:nvPicPr>
          <p:cNvPr id="2052" name="Picture 4" descr="D:\HVBS\NBA\PRESENTATION\PHOTOS\Before Happy Valley.jpg"/>
          <p:cNvPicPr>
            <a:picLocks noChangeAspect="1" noChangeArrowheads="1"/>
          </p:cNvPicPr>
          <p:nvPr/>
        </p:nvPicPr>
        <p:blipFill>
          <a:blip r:embed="rId3" cstate="print"/>
          <a:srcRect/>
          <a:stretch>
            <a:fillRect/>
          </a:stretch>
        </p:blipFill>
        <p:spPr bwMode="auto">
          <a:xfrm>
            <a:off x="3526790" y="0"/>
            <a:ext cx="4691380" cy="357955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0" y="3554095"/>
            <a:ext cx="4765040" cy="3200400"/>
          </a:xfrm>
          <a:prstGeom prst="rect">
            <a:avLst/>
          </a:prstGeom>
          <a:noFill/>
          <a:ln w="9525">
            <a:noFill/>
            <a:miter lim="800000"/>
            <a:headEnd/>
            <a:tailEnd/>
          </a:ln>
          <a:effectLst/>
        </p:spPr>
      </p:pic>
      <p:sp>
        <p:nvSpPr>
          <p:cNvPr id="4" name="Rectangle 3">
            <a:extLst>
              <a:ext uri="{FF2B5EF4-FFF2-40B4-BE49-F238E27FC236}">
                <a16:creationId xmlns:a16="http://schemas.microsoft.com/office/drawing/2014/main" id="{1B429976-7AC4-4BAB-AEBA-16165CD8B1E8}"/>
              </a:ext>
            </a:extLst>
          </p:cNvPr>
          <p:cNvSpPr/>
          <p:nvPr/>
        </p:nvSpPr>
        <p:spPr>
          <a:xfrm>
            <a:off x="8473440" y="1027906"/>
            <a:ext cx="3383280" cy="92281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SANCTIONED STRENGTH 60</a:t>
            </a:r>
            <a:endParaRPr lang="en-IN" sz="2400" b="1" dirty="0">
              <a:solidFill>
                <a:srgbClr val="FF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BD9B235-A914-49C9-BCC8-75C6CBFE1C89}"/>
              </a:ext>
            </a:extLst>
          </p:cNvPr>
          <p:cNvGraphicFramePr>
            <a:graphicFrameLocks noGrp="1"/>
          </p:cNvGraphicFramePr>
          <p:nvPr>
            <p:ph idx="1"/>
          </p:nvPr>
        </p:nvGraphicFramePr>
        <p:xfrm>
          <a:off x="339365" y="311085"/>
          <a:ext cx="11654671" cy="6325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38EFE1D-F276-4E9F-B010-BE504CB5936C}"/>
              </a:ext>
            </a:extLst>
          </p:cNvPr>
          <p:cNvSpPr/>
          <p:nvPr/>
        </p:nvSpPr>
        <p:spPr>
          <a:xfrm>
            <a:off x="432839" y="4364610"/>
            <a:ext cx="2121825" cy="21775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IN" sz="1400" b="1" dirty="0"/>
              <a:t>Flipped Classroom activities </a:t>
            </a:r>
          </a:p>
          <a:p>
            <a:pPr marL="285750" indent="-285750">
              <a:buFont typeface="Arial" panose="020B0604020202020204" pitchFamily="34" charset="0"/>
              <a:buChar char="•"/>
            </a:pPr>
            <a:r>
              <a:rPr lang="en-IN" sz="1400" b="1" dirty="0"/>
              <a:t>Industrial Visits</a:t>
            </a:r>
          </a:p>
          <a:p>
            <a:pPr marL="285750" indent="-285750">
              <a:buFont typeface="Arial" panose="020B0604020202020204" pitchFamily="34" charset="0"/>
              <a:buChar char="•"/>
            </a:pPr>
            <a:r>
              <a:rPr lang="en-IN" sz="1400" b="1" dirty="0"/>
              <a:t>A Day with HR</a:t>
            </a:r>
          </a:p>
          <a:p>
            <a:pPr marL="285750" indent="-285750">
              <a:buFont typeface="Arial" panose="020B0604020202020204" pitchFamily="34" charset="0"/>
              <a:buChar char="•"/>
            </a:pPr>
            <a:r>
              <a:rPr lang="en-IN" sz="1400" b="1" dirty="0"/>
              <a:t>Coffeepot Meetings</a:t>
            </a:r>
          </a:p>
          <a:p>
            <a:pPr marL="285750" indent="-285750">
              <a:buFont typeface="Arial" panose="020B0604020202020204" pitchFamily="34" charset="0"/>
              <a:buChar char="•"/>
            </a:pPr>
            <a:r>
              <a:rPr lang="en-IN" sz="1400" b="1" dirty="0"/>
              <a:t>Business Simulation Games</a:t>
            </a:r>
          </a:p>
        </p:txBody>
      </p:sp>
      <p:sp>
        <p:nvSpPr>
          <p:cNvPr id="7" name="Rectangle 6">
            <a:extLst>
              <a:ext uri="{FF2B5EF4-FFF2-40B4-BE49-F238E27FC236}">
                <a16:creationId xmlns:a16="http://schemas.microsoft.com/office/drawing/2014/main" id="{D8EA23F9-CE17-4D09-BF98-B803564ADF32}"/>
              </a:ext>
            </a:extLst>
          </p:cNvPr>
          <p:cNvSpPr/>
          <p:nvPr/>
        </p:nvSpPr>
        <p:spPr>
          <a:xfrm>
            <a:off x="2753404" y="4394461"/>
            <a:ext cx="2121825" cy="214774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IN" sz="1400" b="1" dirty="0"/>
              <a:t>Roleplays</a:t>
            </a:r>
          </a:p>
          <a:p>
            <a:pPr marL="285750" indent="-285750">
              <a:buFont typeface="Arial" panose="020B0604020202020204" pitchFamily="34" charset="0"/>
              <a:buChar char="•"/>
            </a:pPr>
            <a:r>
              <a:rPr lang="en-IN" sz="1400" b="1" dirty="0"/>
              <a:t>Case Studies</a:t>
            </a:r>
          </a:p>
          <a:p>
            <a:pPr marL="285750" indent="-285750">
              <a:buFont typeface="Arial" panose="020B0604020202020204" pitchFamily="34" charset="0"/>
              <a:buChar char="•"/>
            </a:pPr>
            <a:r>
              <a:rPr lang="en-IN" sz="1400" b="1" dirty="0"/>
              <a:t>Situation Analysis</a:t>
            </a:r>
          </a:p>
          <a:p>
            <a:pPr marL="285750" indent="-285750">
              <a:buFont typeface="Arial" panose="020B0604020202020204" pitchFamily="34" charset="0"/>
              <a:buChar char="•"/>
            </a:pPr>
            <a:r>
              <a:rPr lang="en-IN" sz="1400" b="1" dirty="0"/>
              <a:t>Team Building Games</a:t>
            </a:r>
          </a:p>
          <a:p>
            <a:pPr marL="285750" indent="-285750">
              <a:buFont typeface="Arial" panose="020B0604020202020204" pitchFamily="34" charset="0"/>
              <a:buChar char="•"/>
            </a:pPr>
            <a:r>
              <a:rPr lang="en-IN" sz="1400" b="1" dirty="0"/>
              <a:t>Small Talks</a:t>
            </a:r>
          </a:p>
          <a:p>
            <a:pPr marL="285750" indent="-285750">
              <a:buFont typeface="Arial" panose="020B0604020202020204" pitchFamily="34" charset="0"/>
              <a:buChar char="•"/>
            </a:pPr>
            <a:r>
              <a:rPr lang="en-IN" sz="1400" b="1" dirty="0"/>
              <a:t>Current News Analysis</a:t>
            </a:r>
          </a:p>
          <a:p>
            <a:pPr marL="285750" indent="-285750">
              <a:buFont typeface="Arial" panose="020B0604020202020204" pitchFamily="34" charset="0"/>
              <a:buChar char="•"/>
            </a:pPr>
            <a:r>
              <a:rPr lang="en-IN" sz="1400" b="1" dirty="0"/>
              <a:t>Story Telling</a:t>
            </a:r>
          </a:p>
        </p:txBody>
      </p:sp>
      <p:sp>
        <p:nvSpPr>
          <p:cNvPr id="8" name="Rectangle 7">
            <a:extLst>
              <a:ext uri="{FF2B5EF4-FFF2-40B4-BE49-F238E27FC236}">
                <a16:creationId xmlns:a16="http://schemas.microsoft.com/office/drawing/2014/main" id="{D3ED7F2D-4F6B-44C2-9977-A6A3267CA197}"/>
              </a:ext>
            </a:extLst>
          </p:cNvPr>
          <p:cNvSpPr/>
          <p:nvPr/>
        </p:nvSpPr>
        <p:spPr>
          <a:xfrm>
            <a:off x="5271930" y="4394462"/>
            <a:ext cx="2187020" cy="220744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IN" sz="1600" b="1" dirty="0"/>
              <a:t>PRE Workshops</a:t>
            </a:r>
          </a:p>
          <a:p>
            <a:pPr marL="285750" indent="-285750">
              <a:buFont typeface="Arial" panose="020B0604020202020204" pitchFamily="34" charset="0"/>
              <a:buChar char="•"/>
            </a:pPr>
            <a:r>
              <a:rPr lang="en-IN" sz="1600" b="1" dirty="0"/>
              <a:t>Creativity Workshops</a:t>
            </a:r>
          </a:p>
          <a:p>
            <a:pPr marL="285750" indent="-285750">
              <a:buFont typeface="Arial" panose="020B0604020202020204" pitchFamily="34" charset="0"/>
              <a:buChar char="•"/>
            </a:pPr>
            <a:r>
              <a:rPr lang="en-IN" sz="1600" b="1" dirty="0"/>
              <a:t>I Can Obstacle Courses</a:t>
            </a:r>
          </a:p>
        </p:txBody>
      </p:sp>
      <p:sp>
        <p:nvSpPr>
          <p:cNvPr id="9" name="Rectangle 8">
            <a:extLst>
              <a:ext uri="{FF2B5EF4-FFF2-40B4-BE49-F238E27FC236}">
                <a16:creationId xmlns:a16="http://schemas.microsoft.com/office/drawing/2014/main" id="{5DF572C1-C6E5-4C10-B914-99337A0E0EDE}"/>
              </a:ext>
            </a:extLst>
          </p:cNvPr>
          <p:cNvSpPr/>
          <p:nvPr/>
        </p:nvSpPr>
        <p:spPr>
          <a:xfrm>
            <a:off x="7592495" y="4388169"/>
            <a:ext cx="2187020" cy="2231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IN" sz="1600" b="1" dirty="0"/>
              <a:t>Club Activities</a:t>
            </a:r>
          </a:p>
          <a:p>
            <a:pPr marL="285750" indent="-285750">
              <a:buFont typeface="Arial" panose="020B0604020202020204" pitchFamily="34" charset="0"/>
              <a:buChar char="•"/>
            </a:pPr>
            <a:r>
              <a:rPr lang="en-IN" sz="1600" b="1" dirty="0"/>
              <a:t>Carnivals</a:t>
            </a:r>
          </a:p>
          <a:p>
            <a:pPr marL="285750" indent="-285750">
              <a:buFont typeface="Arial" panose="020B0604020202020204" pitchFamily="34" charset="0"/>
              <a:buChar char="•"/>
            </a:pPr>
            <a:r>
              <a:rPr lang="en-IN" sz="1600" b="1" dirty="0"/>
              <a:t>Micro Business Start-ups</a:t>
            </a:r>
          </a:p>
          <a:p>
            <a:pPr marL="285750" indent="-285750">
              <a:buFont typeface="Arial" panose="020B0604020202020204" pitchFamily="34" charset="0"/>
              <a:buChar char="•"/>
            </a:pPr>
            <a:r>
              <a:rPr lang="en-IN" sz="1600" b="1" dirty="0"/>
              <a:t>Industrial &amp; International Visits </a:t>
            </a:r>
          </a:p>
        </p:txBody>
      </p:sp>
      <p:sp>
        <p:nvSpPr>
          <p:cNvPr id="10" name="Rectangle 9">
            <a:extLst>
              <a:ext uri="{FF2B5EF4-FFF2-40B4-BE49-F238E27FC236}">
                <a16:creationId xmlns:a16="http://schemas.microsoft.com/office/drawing/2014/main" id="{FF5C8ADE-5083-4757-9747-272E0234D0F3}"/>
              </a:ext>
            </a:extLst>
          </p:cNvPr>
          <p:cNvSpPr/>
          <p:nvPr/>
        </p:nvSpPr>
        <p:spPr>
          <a:xfrm>
            <a:off x="9913060" y="4364610"/>
            <a:ext cx="2080976" cy="2231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n-IN" sz="1600" b="1" dirty="0"/>
              <a:t>Advanced Excel</a:t>
            </a:r>
          </a:p>
          <a:p>
            <a:pPr marL="285750" indent="-285750">
              <a:buFont typeface="Arial" panose="020B0604020202020204" pitchFamily="34" charset="0"/>
              <a:buChar char="•"/>
            </a:pPr>
            <a:r>
              <a:rPr lang="en-IN" sz="1600" b="1" dirty="0"/>
              <a:t>Tally</a:t>
            </a:r>
          </a:p>
          <a:p>
            <a:pPr marL="285750" indent="-285750">
              <a:buFont typeface="Arial" panose="020B0604020202020204" pitchFamily="34" charset="0"/>
              <a:buChar char="•"/>
            </a:pPr>
            <a:r>
              <a:rPr lang="en-IN" sz="1600" b="1" dirty="0"/>
              <a:t>Business Communications</a:t>
            </a:r>
          </a:p>
          <a:p>
            <a:pPr marL="285750" indent="-285750">
              <a:buFont typeface="Arial" panose="020B0604020202020204" pitchFamily="34" charset="0"/>
              <a:buChar char="•"/>
            </a:pPr>
            <a:r>
              <a:rPr lang="en-IN" sz="1600" b="1" dirty="0"/>
              <a:t>Cases</a:t>
            </a:r>
          </a:p>
          <a:p>
            <a:pPr marL="285750" indent="-285750">
              <a:buFont typeface="Arial" panose="020B0604020202020204" pitchFamily="34" charset="0"/>
              <a:buChar char="•"/>
            </a:pPr>
            <a:r>
              <a:rPr lang="en-IN" sz="1600" b="1" dirty="0"/>
              <a:t>Mock Trading</a:t>
            </a:r>
          </a:p>
        </p:txBody>
      </p:sp>
    </p:spTree>
    <p:extLst>
      <p:ext uri="{BB962C8B-B14F-4D97-AF65-F5344CB8AC3E}">
        <p14:creationId xmlns:p14="http://schemas.microsoft.com/office/powerpoint/2010/main" val="31478757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39A5E-4284-467F-B415-E050B9DE653F}"/>
              </a:ext>
            </a:extLst>
          </p:cNvPr>
          <p:cNvSpPr>
            <a:spLocks noGrp="1"/>
          </p:cNvSpPr>
          <p:nvPr>
            <p:ph type="title"/>
          </p:nvPr>
        </p:nvSpPr>
        <p:spPr/>
        <p:txBody>
          <a:bodyPr/>
          <a:lstStyle/>
          <a:p>
            <a:r>
              <a:rPr lang="en-US" dirty="0"/>
              <a:t>COFFEE POT @STAR HOTELS</a:t>
            </a:r>
            <a:endParaRPr lang="en-IN" dirty="0"/>
          </a:p>
        </p:txBody>
      </p:sp>
      <p:pic>
        <p:nvPicPr>
          <p:cNvPr id="10242" name="Picture 2" descr="No photo description available.">
            <a:extLst>
              <a:ext uri="{FF2B5EF4-FFF2-40B4-BE49-F238E27FC236}">
                <a16:creationId xmlns:a16="http://schemas.microsoft.com/office/drawing/2014/main" id="{2267F6AB-937A-437D-BF37-603DA94636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90216" y="2506662"/>
            <a:ext cx="580178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o photo description available.">
            <a:extLst>
              <a:ext uri="{FF2B5EF4-FFF2-40B4-BE49-F238E27FC236}">
                <a16:creationId xmlns:a16="http://schemas.microsoft.com/office/drawing/2014/main" id="{D6583848-0552-4207-B54D-C58859985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2" y="2506662"/>
            <a:ext cx="633625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90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B7CE3-7237-493E-87EB-25FB03C86EA7}"/>
              </a:ext>
            </a:extLst>
          </p:cNvPr>
          <p:cNvSpPr>
            <a:spLocks noGrp="1"/>
          </p:cNvSpPr>
          <p:nvPr>
            <p:ph type="title"/>
          </p:nvPr>
        </p:nvSpPr>
        <p:spPr/>
        <p:txBody>
          <a:bodyPr/>
          <a:lstStyle/>
          <a:p>
            <a:r>
              <a:rPr lang="en-US" dirty="0"/>
              <a:t>GROUP DISCUSSIONS</a:t>
            </a:r>
            <a:endParaRPr lang="en-IN" dirty="0"/>
          </a:p>
        </p:txBody>
      </p:sp>
      <p:pic>
        <p:nvPicPr>
          <p:cNvPr id="11266" name="Picture 2" descr="No photo description available.">
            <a:extLst>
              <a:ext uri="{FF2B5EF4-FFF2-40B4-BE49-F238E27FC236}">
                <a16:creationId xmlns:a16="http://schemas.microsoft.com/office/drawing/2014/main" id="{116210D0-633A-49BB-8F19-C10F7040AF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7440" y="1452880"/>
            <a:ext cx="9479280" cy="5405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7244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E902-8D8F-4AFF-B3B4-AAF2DFEDECE7}"/>
              </a:ext>
            </a:extLst>
          </p:cNvPr>
          <p:cNvSpPr>
            <a:spLocks noGrp="1"/>
          </p:cNvSpPr>
          <p:nvPr>
            <p:ph type="title"/>
          </p:nvPr>
        </p:nvSpPr>
        <p:spPr/>
        <p:txBody>
          <a:bodyPr/>
          <a:lstStyle/>
          <a:p>
            <a:r>
              <a:rPr lang="en-US" dirty="0"/>
              <a:t>GUEST LECTURES</a:t>
            </a:r>
            <a:endParaRPr lang="en-IN" dirty="0"/>
          </a:p>
        </p:txBody>
      </p:sp>
      <p:pic>
        <p:nvPicPr>
          <p:cNvPr id="12290" name="Picture 2" descr="No photo description available.">
            <a:extLst>
              <a:ext uri="{FF2B5EF4-FFF2-40B4-BE49-F238E27FC236}">
                <a16:creationId xmlns:a16="http://schemas.microsoft.com/office/drawing/2014/main" id="{8D5B0B36-AC09-4B75-BA9B-0DC68A0F2A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3470" y="2722880"/>
            <a:ext cx="6798530" cy="41351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No photo description available.">
            <a:extLst>
              <a:ext uri="{FF2B5EF4-FFF2-40B4-BE49-F238E27FC236}">
                <a16:creationId xmlns:a16="http://schemas.microsoft.com/office/drawing/2014/main" id="{509A1954-EC93-4C48-8E70-C16E5BD6F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22880"/>
            <a:ext cx="5260921" cy="422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849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6954C-9C10-400B-AEFA-B843E7A5A354}"/>
              </a:ext>
            </a:extLst>
          </p:cNvPr>
          <p:cNvSpPr>
            <a:spLocks noGrp="1"/>
          </p:cNvSpPr>
          <p:nvPr>
            <p:ph type="title"/>
          </p:nvPr>
        </p:nvSpPr>
        <p:spPr/>
        <p:txBody>
          <a:bodyPr/>
          <a:lstStyle/>
          <a:p>
            <a:r>
              <a:rPr lang="en-US" dirty="0"/>
              <a:t>INDUSTRIAL VISITS</a:t>
            </a:r>
            <a:endParaRPr lang="en-IN" dirty="0"/>
          </a:p>
        </p:txBody>
      </p:sp>
      <p:pic>
        <p:nvPicPr>
          <p:cNvPr id="13314" name="Picture 2" descr="No photo description available.">
            <a:extLst>
              <a:ext uri="{FF2B5EF4-FFF2-40B4-BE49-F238E27FC236}">
                <a16:creationId xmlns:a16="http://schemas.microsoft.com/office/drawing/2014/main" id="{89355E15-1F54-4C50-8543-52447917EA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4588" y="3312160"/>
            <a:ext cx="6097412" cy="342979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ay be an image of text that says &quot;vathi Equipment Limited&quot;">
            <a:extLst>
              <a:ext uri="{FF2B5EF4-FFF2-40B4-BE49-F238E27FC236}">
                <a16:creationId xmlns:a16="http://schemas.microsoft.com/office/drawing/2014/main" id="{68DD5EFA-CBD2-42B2-9E91-07EBC5628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588" y="0"/>
            <a:ext cx="6097412" cy="319024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No photo description available.">
            <a:extLst>
              <a:ext uri="{FF2B5EF4-FFF2-40B4-BE49-F238E27FC236}">
                <a16:creationId xmlns:a16="http://schemas.microsoft.com/office/drawing/2014/main" id="{683BC145-15E9-4174-9066-84C2CE846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12160"/>
            <a:ext cx="5718951" cy="342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618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398D-FA21-4937-91C7-EC9CDFB0620B}"/>
              </a:ext>
            </a:extLst>
          </p:cNvPr>
          <p:cNvSpPr>
            <a:spLocks noGrp="1"/>
          </p:cNvSpPr>
          <p:nvPr>
            <p:ph type="title"/>
          </p:nvPr>
        </p:nvSpPr>
        <p:spPr/>
        <p:txBody>
          <a:bodyPr/>
          <a:lstStyle/>
          <a:p>
            <a:r>
              <a:rPr lang="en-US" dirty="0"/>
              <a:t>OUTBOUND TRAINING</a:t>
            </a:r>
            <a:endParaRPr lang="en-IN" dirty="0"/>
          </a:p>
        </p:txBody>
      </p:sp>
      <p:pic>
        <p:nvPicPr>
          <p:cNvPr id="14338" name="Picture 2" descr="No photo description available.">
            <a:extLst>
              <a:ext uri="{FF2B5EF4-FFF2-40B4-BE49-F238E27FC236}">
                <a16:creationId xmlns:a16="http://schemas.microsoft.com/office/drawing/2014/main" id="{F27F49AF-1120-4B2F-BBAF-9D22CDF170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64993" y="2506662"/>
            <a:ext cx="652700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No photo description available.">
            <a:extLst>
              <a:ext uri="{FF2B5EF4-FFF2-40B4-BE49-F238E27FC236}">
                <a16:creationId xmlns:a16="http://schemas.microsoft.com/office/drawing/2014/main" id="{189B27A5-161F-49FA-863F-AF3C7A7F7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0688"/>
            <a:ext cx="5905500" cy="393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985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4A0BB-59DE-4031-B65E-10E42968B258}"/>
              </a:ext>
            </a:extLst>
          </p:cNvPr>
          <p:cNvSpPr>
            <a:spLocks noGrp="1"/>
          </p:cNvSpPr>
          <p:nvPr>
            <p:ph type="title"/>
          </p:nvPr>
        </p:nvSpPr>
        <p:spPr/>
        <p:txBody>
          <a:bodyPr/>
          <a:lstStyle/>
          <a:p>
            <a:r>
              <a:rPr lang="en-US" dirty="0"/>
              <a:t>PAID INTERNSHIPS- SBI</a:t>
            </a:r>
            <a:endParaRPr lang="en-IN" dirty="0"/>
          </a:p>
        </p:txBody>
      </p:sp>
      <p:pic>
        <p:nvPicPr>
          <p:cNvPr id="17410" name="Picture 2" descr="No photo description available.">
            <a:extLst>
              <a:ext uri="{FF2B5EF4-FFF2-40B4-BE49-F238E27FC236}">
                <a16:creationId xmlns:a16="http://schemas.microsoft.com/office/drawing/2014/main" id="{DE03B1AD-074D-44A4-9DD9-2D380E3083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39831" y="2638425"/>
            <a:ext cx="652385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No photo description available.">
            <a:extLst>
              <a:ext uri="{FF2B5EF4-FFF2-40B4-BE49-F238E27FC236}">
                <a16:creationId xmlns:a16="http://schemas.microsoft.com/office/drawing/2014/main" id="{74B40B16-3E23-40A5-9477-5193BE02C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90" y="1825625"/>
            <a:ext cx="5764129" cy="384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0842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6544-6514-4564-96AC-04E3855B8BF4}"/>
              </a:ext>
            </a:extLst>
          </p:cNvPr>
          <p:cNvSpPr>
            <a:spLocks noGrp="1"/>
          </p:cNvSpPr>
          <p:nvPr>
            <p:ph type="title"/>
          </p:nvPr>
        </p:nvSpPr>
        <p:spPr/>
        <p:txBody>
          <a:bodyPr/>
          <a:lstStyle/>
          <a:p>
            <a:r>
              <a:rPr lang="en-US" dirty="0"/>
              <a:t>Experiential Learning</a:t>
            </a:r>
            <a:endParaRPr lang="en-IN" dirty="0"/>
          </a:p>
        </p:txBody>
      </p:sp>
      <p:pic>
        <p:nvPicPr>
          <p:cNvPr id="18434" name="Picture 2" descr="May be an image of one or more people and outdoors">
            <a:extLst>
              <a:ext uri="{FF2B5EF4-FFF2-40B4-BE49-F238E27FC236}">
                <a16:creationId xmlns:a16="http://schemas.microsoft.com/office/drawing/2014/main" id="{D366D18C-65C9-453A-BAB7-B907E0C9AE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70025"/>
            <a:ext cx="652700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y be an image of child and sitting">
            <a:extLst>
              <a:ext uri="{FF2B5EF4-FFF2-40B4-BE49-F238E27FC236}">
                <a16:creationId xmlns:a16="http://schemas.microsoft.com/office/drawing/2014/main" id="{0A1D5135-C975-4E1E-9C77-562B54EB3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007" y="3429000"/>
            <a:ext cx="566499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2180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9B86-7B4C-40B4-B8FD-C20CF3D83ED8}"/>
              </a:ext>
            </a:extLst>
          </p:cNvPr>
          <p:cNvSpPr>
            <a:spLocks noGrp="1"/>
          </p:cNvSpPr>
          <p:nvPr>
            <p:ph type="title"/>
          </p:nvPr>
        </p:nvSpPr>
        <p:spPr/>
        <p:txBody>
          <a:bodyPr/>
          <a:lstStyle/>
          <a:p>
            <a:r>
              <a:rPr lang="en-US" dirty="0"/>
              <a:t>PRE-PERSONALITY RE-ENGINEERING</a:t>
            </a:r>
            <a:endParaRPr lang="en-IN" dirty="0"/>
          </a:p>
        </p:txBody>
      </p:sp>
      <p:pic>
        <p:nvPicPr>
          <p:cNvPr id="21506" name="Picture 2" descr="No photo description available.">
            <a:extLst>
              <a:ext uri="{FF2B5EF4-FFF2-40B4-BE49-F238E27FC236}">
                <a16:creationId xmlns:a16="http://schemas.microsoft.com/office/drawing/2014/main" id="{EB0C844E-5886-49C4-846D-CEEDBE151A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950720"/>
            <a:ext cx="6005989" cy="471566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No photo description available.">
            <a:extLst>
              <a:ext uri="{FF2B5EF4-FFF2-40B4-BE49-F238E27FC236}">
                <a16:creationId xmlns:a16="http://schemas.microsoft.com/office/drawing/2014/main" id="{DCFDD944-702D-4889-9F55-2A2D2FB0C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 y="1950720"/>
            <a:ext cx="5273477" cy="490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9507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70309-F177-470C-AB81-045D4CDABA44}"/>
              </a:ext>
            </a:extLst>
          </p:cNvPr>
          <p:cNvSpPr>
            <a:spLocks noGrp="1"/>
          </p:cNvSpPr>
          <p:nvPr>
            <p:ph type="title"/>
          </p:nvPr>
        </p:nvSpPr>
        <p:spPr/>
        <p:txBody>
          <a:bodyPr/>
          <a:lstStyle/>
          <a:p>
            <a:r>
              <a:rPr lang="en-US" dirty="0"/>
              <a:t>SEMINARS</a:t>
            </a:r>
            <a:endParaRPr lang="en-IN" dirty="0"/>
          </a:p>
        </p:txBody>
      </p:sp>
      <p:pic>
        <p:nvPicPr>
          <p:cNvPr id="22530" name="Picture 2" descr="No photo description available.">
            <a:extLst>
              <a:ext uri="{FF2B5EF4-FFF2-40B4-BE49-F238E27FC236}">
                <a16:creationId xmlns:a16="http://schemas.microsoft.com/office/drawing/2014/main" id="{3E6A5F31-7E43-4333-A935-EA3D1E698F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904" y="2506662"/>
            <a:ext cx="652700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No photo description available.">
            <a:extLst>
              <a:ext uri="{FF2B5EF4-FFF2-40B4-BE49-F238E27FC236}">
                <a16:creationId xmlns:a16="http://schemas.microsoft.com/office/drawing/2014/main" id="{3CEA53F7-E62B-405D-A560-FEC629C2A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980" y="0"/>
            <a:ext cx="6637020" cy="442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586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8B81-4D6F-4529-836C-1C5517467DB4}"/>
              </a:ext>
            </a:extLst>
          </p:cNvPr>
          <p:cNvSpPr>
            <a:spLocks noGrp="1"/>
          </p:cNvSpPr>
          <p:nvPr>
            <p:ph type="title"/>
          </p:nvPr>
        </p:nvSpPr>
        <p:spPr/>
        <p:txBody>
          <a:bodyPr>
            <a:normAutofit fontScale="90000"/>
          </a:bodyPr>
          <a:lstStyle/>
          <a:p>
            <a:r>
              <a:rPr lang="en-US" sz="5400" b="1" dirty="0">
                <a:solidFill>
                  <a:srgbClr val="FF0000"/>
                </a:solidFill>
              </a:rPr>
              <a:t>2012 ( </a:t>
            </a:r>
            <a:r>
              <a:rPr lang="en-US" sz="5400" b="1" dirty="0">
                <a:solidFill>
                  <a:schemeClr val="accent1"/>
                </a:solidFill>
              </a:rPr>
              <a:t>Student intake increased to 120</a:t>
            </a:r>
            <a:r>
              <a:rPr lang="en-US" sz="5400" b="1" dirty="0">
                <a:solidFill>
                  <a:srgbClr val="FF0000"/>
                </a:solidFill>
              </a:rPr>
              <a:t>)</a:t>
            </a:r>
            <a:endParaRPr lang="en-IN" sz="5400" b="1" dirty="0">
              <a:solidFill>
                <a:srgbClr val="FF0000"/>
              </a:solidFill>
            </a:endParaRPr>
          </a:p>
        </p:txBody>
      </p:sp>
      <p:sp>
        <p:nvSpPr>
          <p:cNvPr id="3" name="Content Placeholder 2">
            <a:extLst>
              <a:ext uri="{FF2B5EF4-FFF2-40B4-BE49-F238E27FC236}">
                <a16:creationId xmlns:a16="http://schemas.microsoft.com/office/drawing/2014/main" id="{3C5431F3-0024-4485-9B32-87DE436545FB}"/>
              </a:ext>
            </a:extLst>
          </p:cNvPr>
          <p:cNvSpPr>
            <a:spLocks noGrp="1"/>
          </p:cNvSpPr>
          <p:nvPr>
            <p:ph idx="1"/>
          </p:nvPr>
        </p:nvSpPr>
        <p:spPr/>
        <p:txBody>
          <a:bodyPr/>
          <a:lstStyle/>
          <a:p>
            <a:endParaRPr lang="en-IN"/>
          </a:p>
        </p:txBody>
      </p:sp>
      <p:pic>
        <p:nvPicPr>
          <p:cNvPr id="4" name="Picture 6" descr="D:\HVBS\NBA\PRESENTATION\PHOTOS\IMG_8491.JPG">
            <a:extLst>
              <a:ext uri="{FF2B5EF4-FFF2-40B4-BE49-F238E27FC236}">
                <a16:creationId xmlns:a16="http://schemas.microsoft.com/office/drawing/2014/main" id="{B04D9D66-6F91-4547-BADC-80BA1DED407B}"/>
              </a:ext>
            </a:extLst>
          </p:cNvPr>
          <p:cNvPicPr>
            <a:picLocks noChangeAspect="1" noChangeArrowheads="1"/>
          </p:cNvPicPr>
          <p:nvPr/>
        </p:nvPicPr>
        <p:blipFill>
          <a:blip r:embed="rId2" cstate="print"/>
          <a:srcRect/>
          <a:stretch>
            <a:fillRect/>
          </a:stretch>
        </p:blipFill>
        <p:spPr bwMode="auto">
          <a:xfrm>
            <a:off x="81281" y="1409752"/>
            <a:ext cx="12110720" cy="5394454"/>
          </a:xfrm>
          <a:prstGeom prst="rect">
            <a:avLst/>
          </a:prstGeom>
          <a:noFill/>
        </p:spPr>
      </p:pic>
    </p:spTree>
    <p:extLst>
      <p:ext uri="{BB962C8B-B14F-4D97-AF65-F5344CB8AC3E}">
        <p14:creationId xmlns:p14="http://schemas.microsoft.com/office/powerpoint/2010/main" val="6392519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5350A-129A-43AF-B22E-55714F488998}"/>
              </a:ext>
            </a:extLst>
          </p:cNvPr>
          <p:cNvSpPr>
            <a:spLocks noGrp="1"/>
          </p:cNvSpPr>
          <p:nvPr>
            <p:ph type="title"/>
          </p:nvPr>
        </p:nvSpPr>
        <p:spPr/>
        <p:txBody>
          <a:bodyPr/>
          <a:lstStyle/>
          <a:p>
            <a:r>
              <a:rPr lang="en-US" dirty="0"/>
              <a:t>FLIP CLASS</a:t>
            </a:r>
            <a:endParaRPr lang="en-IN" dirty="0"/>
          </a:p>
        </p:txBody>
      </p:sp>
      <p:pic>
        <p:nvPicPr>
          <p:cNvPr id="25602" name="Picture 2" descr="No photo description available.">
            <a:extLst>
              <a:ext uri="{FF2B5EF4-FFF2-40B4-BE49-F238E27FC236}">
                <a16:creationId xmlns:a16="http://schemas.microsoft.com/office/drawing/2014/main" id="{BA8C5273-6D4A-440C-8549-103DEC7CF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6971" y="2966720"/>
            <a:ext cx="5933967" cy="381508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No photo description available.">
            <a:extLst>
              <a:ext uri="{FF2B5EF4-FFF2-40B4-BE49-F238E27FC236}">
                <a16:creationId xmlns:a16="http://schemas.microsoft.com/office/drawing/2014/main" id="{B68C6EB3-E74A-48CA-A40D-85C22FB3E62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541145"/>
            <a:ext cx="663939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3672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C1112-3CBE-4812-BF47-79FD0BC11A05}"/>
              </a:ext>
            </a:extLst>
          </p:cNvPr>
          <p:cNvSpPr>
            <a:spLocks noGrp="1"/>
          </p:cNvSpPr>
          <p:nvPr>
            <p:ph type="title"/>
          </p:nvPr>
        </p:nvSpPr>
        <p:spPr/>
        <p:txBody>
          <a:bodyPr/>
          <a:lstStyle/>
          <a:p>
            <a:r>
              <a:rPr lang="en-US" dirty="0"/>
              <a:t>A DAY WITH HR</a:t>
            </a:r>
            <a:endParaRPr lang="en-IN" dirty="0"/>
          </a:p>
        </p:txBody>
      </p:sp>
      <p:pic>
        <p:nvPicPr>
          <p:cNvPr id="27650" name="Picture 2" descr="No photo description available.">
            <a:extLst>
              <a:ext uri="{FF2B5EF4-FFF2-40B4-BE49-F238E27FC236}">
                <a16:creationId xmlns:a16="http://schemas.microsoft.com/office/drawing/2014/main" id="{035D58FF-61B6-430D-8ACA-DEC17AD6CA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5840" y="1422400"/>
            <a:ext cx="9824720" cy="539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850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75193-1774-4982-AF2B-A137B1D3CF31}"/>
              </a:ext>
            </a:extLst>
          </p:cNvPr>
          <p:cNvSpPr>
            <a:spLocks noGrp="1"/>
          </p:cNvSpPr>
          <p:nvPr>
            <p:ph type="title"/>
          </p:nvPr>
        </p:nvSpPr>
        <p:spPr/>
        <p:txBody>
          <a:bodyPr/>
          <a:lstStyle/>
          <a:p>
            <a:r>
              <a:rPr lang="en-US" dirty="0"/>
              <a:t>COMMUNITY SERVICE</a:t>
            </a:r>
            <a:endParaRPr lang="en-IN" dirty="0"/>
          </a:p>
        </p:txBody>
      </p:sp>
      <p:sp>
        <p:nvSpPr>
          <p:cNvPr id="3" name="Content Placeholder 2">
            <a:extLst>
              <a:ext uri="{FF2B5EF4-FFF2-40B4-BE49-F238E27FC236}">
                <a16:creationId xmlns:a16="http://schemas.microsoft.com/office/drawing/2014/main" id="{B32FAB69-EFFD-4B3F-ACC7-A83100B4D78E}"/>
              </a:ext>
            </a:extLst>
          </p:cNvPr>
          <p:cNvSpPr>
            <a:spLocks noGrp="1"/>
          </p:cNvSpPr>
          <p:nvPr>
            <p:ph idx="1"/>
          </p:nvPr>
        </p:nvSpPr>
        <p:spPr/>
        <p:txBody>
          <a:bodyPr/>
          <a:lstStyle/>
          <a:p>
            <a:endParaRPr lang="en-IN"/>
          </a:p>
        </p:txBody>
      </p:sp>
      <p:pic>
        <p:nvPicPr>
          <p:cNvPr id="20482" name="Picture 2" descr="May be an image of one or more people, people standing, people sitting and text that says &quot;IPAINT MY OWN 40 POCO SHOT POCO 2&quot;">
            <a:extLst>
              <a:ext uri="{FF2B5EF4-FFF2-40B4-BE49-F238E27FC236}">
                <a16:creationId xmlns:a16="http://schemas.microsoft.com/office/drawing/2014/main" id="{52F96D3B-EFF2-48B0-B0FD-3544E48C6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 y="1825625"/>
            <a:ext cx="110109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4202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530E-78BD-4F9D-AADE-B0679B5D4CC2}"/>
              </a:ext>
            </a:extLst>
          </p:cNvPr>
          <p:cNvSpPr>
            <a:spLocks noGrp="1"/>
          </p:cNvSpPr>
          <p:nvPr>
            <p:ph type="title"/>
          </p:nvPr>
        </p:nvSpPr>
        <p:spPr/>
        <p:txBody>
          <a:bodyPr/>
          <a:lstStyle/>
          <a:p>
            <a:r>
              <a:rPr lang="en-US" dirty="0"/>
              <a:t>SUMMER INTERNSHIPS</a:t>
            </a:r>
            <a:endParaRPr lang="en-IN" dirty="0"/>
          </a:p>
        </p:txBody>
      </p:sp>
      <p:pic>
        <p:nvPicPr>
          <p:cNvPr id="26626" name="Picture 2" descr="No photo description available.">
            <a:extLst>
              <a:ext uri="{FF2B5EF4-FFF2-40B4-BE49-F238E27FC236}">
                <a16:creationId xmlns:a16="http://schemas.microsoft.com/office/drawing/2014/main" id="{56EFC5C8-21AA-4811-8F85-AD3074D14F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5680" y="1507067"/>
            <a:ext cx="9570720" cy="535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5173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B6E8-6662-462D-8913-B5CD7C2332B2}"/>
              </a:ext>
            </a:extLst>
          </p:cNvPr>
          <p:cNvSpPr>
            <a:spLocks noGrp="1"/>
          </p:cNvSpPr>
          <p:nvPr>
            <p:ph type="title"/>
          </p:nvPr>
        </p:nvSpPr>
        <p:spPr/>
        <p:txBody>
          <a:bodyPr/>
          <a:lstStyle/>
          <a:p>
            <a:r>
              <a:rPr lang="en-US" dirty="0">
                <a:solidFill>
                  <a:srgbClr val="FF0000"/>
                </a:solidFill>
              </a:rPr>
              <a:t>PAID</a:t>
            </a:r>
            <a:r>
              <a:rPr lang="en-US" dirty="0"/>
              <a:t> INTERNSHIPS</a:t>
            </a:r>
            <a:endParaRPr lang="en-IN" dirty="0"/>
          </a:p>
        </p:txBody>
      </p:sp>
      <p:pic>
        <p:nvPicPr>
          <p:cNvPr id="28676" name="Picture 4" descr="Kovai.co - How it feels to work at Kovai.co? | Facebook">
            <a:extLst>
              <a:ext uri="{FF2B5EF4-FFF2-40B4-BE49-F238E27FC236}">
                <a16:creationId xmlns:a16="http://schemas.microsoft.com/office/drawing/2014/main" id="{3ECA77C2-1D7C-4A49-B4BE-3E06858F57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75600" y="706304"/>
            <a:ext cx="401256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We are now 100+ people strong">
            <a:extLst>
              <a:ext uri="{FF2B5EF4-FFF2-40B4-BE49-F238E27FC236}">
                <a16:creationId xmlns:a16="http://schemas.microsoft.com/office/drawing/2014/main" id="{9220C82D-92B7-4D0E-B3F8-E645504A5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600" y="2306504"/>
            <a:ext cx="4031325" cy="4551496"/>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Lenovo News: Latest News and Updates on Lenovo at News18">
            <a:extLst>
              <a:ext uri="{FF2B5EF4-FFF2-40B4-BE49-F238E27FC236}">
                <a16:creationId xmlns:a16="http://schemas.microsoft.com/office/drawing/2014/main" id="{E882F29B-2E82-4CCA-8583-685B1704D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840" y="2002155"/>
            <a:ext cx="4571048" cy="3047365"/>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mStoHRM by Ascent Consulting Services Private Limited">
            <a:extLst>
              <a:ext uri="{FF2B5EF4-FFF2-40B4-BE49-F238E27FC236}">
                <a16:creationId xmlns:a16="http://schemas.microsoft.com/office/drawing/2014/main" id="{96B5AC4C-0CC5-4A3C-8F69-5BD84B1A6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833" y="164211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8684" name="Picture 12" descr="Ascent:: Transforming HR Process - page1">
            <a:extLst>
              <a:ext uri="{FF2B5EF4-FFF2-40B4-BE49-F238E27FC236}">
                <a16:creationId xmlns:a16="http://schemas.microsoft.com/office/drawing/2014/main" id="{5EBB3E1F-500D-43F6-9CDE-5622EAC835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32898"/>
            <a:ext cx="2590799" cy="2725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1677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EE71-DBE7-474F-8F1F-6FE7F2497729}"/>
              </a:ext>
            </a:extLst>
          </p:cNvPr>
          <p:cNvSpPr>
            <a:spLocks noGrp="1"/>
          </p:cNvSpPr>
          <p:nvPr>
            <p:ph type="title"/>
          </p:nvPr>
        </p:nvSpPr>
        <p:spPr>
          <a:xfrm>
            <a:off x="490194" y="365126"/>
            <a:ext cx="10025406" cy="568128"/>
          </a:xfrm>
        </p:spPr>
        <p:txBody>
          <a:bodyPr>
            <a:normAutofit fontScale="90000"/>
          </a:bodyPr>
          <a:lstStyle/>
          <a:p>
            <a:pPr algn="ctr"/>
            <a:r>
              <a:rPr lang="en-IN" b="1" dirty="0"/>
              <a:t>Short Term Courses for students- – Sample List</a:t>
            </a:r>
          </a:p>
        </p:txBody>
      </p:sp>
      <p:graphicFrame>
        <p:nvGraphicFramePr>
          <p:cNvPr id="4" name="Content Placeholder 3">
            <a:extLst>
              <a:ext uri="{FF2B5EF4-FFF2-40B4-BE49-F238E27FC236}">
                <a16:creationId xmlns:a16="http://schemas.microsoft.com/office/drawing/2014/main" id="{C44595C8-F8A7-4B5E-9219-33702BA0A7F9}"/>
              </a:ext>
            </a:extLst>
          </p:cNvPr>
          <p:cNvGraphicFramePr>
            <a:graphicFrameLocks noGrp="1"/>
          </p:cNvGraphicFramePr>
          <p:nvPr>
            <p:ph idx="1"/>
          </p:nvPr>
        </p:nvGraphicFramePr>
        <p:xfrm>
          <a:off x="490194" y="1027522"/>
          <a:ext cx="11255605" cy="5465355"/>
        </p:xfrm>
        <a:graphic>
          <a:graphicData uri="http://schemas.openxmlformats.org/drawingml/2006/table">
            <a:tbl>
              <a:tblPr firstRow="1" firstCol="1" bandRow="1">
                <a:tableStyleId>{ED083AE6-46FA-4A59-8FB0-9F97EB10719F}</a:tableStyleId>
              </a:tblPr>
              <a:tblGrid>
                <a:gridCol w="696415">
                  <a:extLst>
                    <a:ext uri="{9D8B030D-6E8A-4147-A177-3AD203B41FA5}">
                      <a16:colId xmlns:a16="http://schemas.microsoft.com/office/drawing/2014/main" val="2952606338"/>
                    </a:ext>
                  </a:extLst>
                </a:gridCol>
                <a:gridCol w="1358936">
                  <a:extLst>
                    <a:ext uri="{9D8B030D-6E8A-4147-A177-3AD203B41FA5}">
                      <a16:colId xmlns:a16="http://schemas.microsoft.com/office/drawing/2014/main" val="1624584178"/>
                    </a:ext>
                  </a:extLst>
                </a:gridCol>
                <a:gridCol w="3431233">
                  <a:extLst>
                    <a:ext uri="{9D8B030D-6E8A-4147-A177-3AD203B41FA5}">
                      <a16:colId xmlns:a16="http://schemas.microsoft.com/office/drawing/2014/main" val="2838996917"/>
                    </a:ext>
                  </a:extLst>
                </a:gridCol>
                <a:gridCol w="3889590">
                  <a:extLst>
                    <a:ext uri="{9D8B030D-6E8A-4147-A177-3AD203B41FA5}">
                      <a16:colId xmlns:a16="http://schemas.microsoft.com/office/drawing/2014/main" val="2648159098"/>
                    </a:ext>
                  </a:extLst>
                </a:gridCol>
                <a:gridCol w="1879431">
                  <a:extLst>
                    <a:ext uri="{9D8B030D-6E8A-4147-A177-3AD203B41FA5}">
                      <a16:colId xmlns:a16="http://schemas.microsoft.com/office/drawing/2014/main" val="4052899458"/>
                    </a:ext>
                  </a:extLst>
                </a:gridCol>
              </a:tblGrid>
              <a:tr h="1041815">
                <a:tc>
                  <a:txBody>
                    <a:bodyPr/>
                    <a:lstStyle/>
                    <a:p>
                      <a:pPr algn="ctr">
                        <a:lnSpc>
                          <a:spcPct val="107000"/>
                        </a:lnSpc>
                        <a:spcAft>
                          <a:spcPts val="800"/>
                        </a:spcAft>
                      </a:pPr>
                      <a:r>
                        <a:rPr lang="en-IN" sz="1600">
                          <a:effectLst/>
                        </a:rPr>
                        <a:t>S.NO</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BATCH</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dirty="0">
                          <a:effectLst/>
                        </a:rPr>
                        <a:t>COURSE OFFERED/WORKSHOP</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PARTNERSHIP INSTITUTION</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COURSE DURATION</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291812"/>
                  </a:ext>
                </a:extLst>
              </a:tr>
              <a:tr h="884708">
                <a:tc>
                  <a:txBody>
                    <a:bodyPr/>
                    <a:lstStyle/>
                    <a:p>
                      <a:pPr algn="ctr">
                        <a:lnSpc>
                          <a:spcPct val="107000"/>
                        </a:lnSpc>
                        <a:spcAft>
                          <a:spcPts val="800"/>
                        </a:spcAft>
                      </a:pPr>
                      <a:r>
                        <a:rPr lang="en-IN" sz="1600">
                          <a:effectLst/>
                        </a:rPr>
                        <a:t>1</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2020 - 2022</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IN" sz="1600">
                          <a:effectLst/>
                        </a:rPr>
                        <a:t>Statistical Analysis through Excel</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Excel Through Excel, Bengaluru</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15 Hours</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5903196"/>
                  </a:ext>
                </a:extLst>
              </a:tr>
              <a:tr h="884708">
                <a:tc>
                  <a:txBody>
                    <a:bodyPr/>
                    <a:lstStyle/>
                    <a:p>
                      <a:pPr algn="ctr">
                        <a:lnSpc>
                          <a:spcPct val="107000"/>
                        </a:lnSpc>
                        <a:spcAft>
                          <a:spcPts val="800"/>
                        </a:spcAft>
                      </a:pPr>
                      <a:r>
                        <a:rPr lang="en-IN" sz="1600">
                          <a:effectLst/>
                        </a:rPr>
                        <a:t>2</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2020 - 2022</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IN" sz="1600">
                          <a:effectLst/>
                        </a:rPr>
                        <a:t>Word Essentials for Managers</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Excel Through Excel, Bengaluru</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15 Hours</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5728139"/>
                  </a:ext>
                </a:extLst>
              </a:tr>
              <a:tr h="884708">
                <a:tc>
                  <a:txBody>
                    <a:bodyPr/>
                    <a:lstStyle/>
                    <a:p>
                      <a:pPr algn="ctr">
                        <a:lnSpc>
                          <a:spcPct val="107000"/>
                        </a:lnSpc>
                        <a:spcAft>
                          <a:spcPts val="800"/>
                        </a:spcAft>
                      </a:pPr>
                      <a:r>
                        <a:rPr lang="en-IN" sz="1600">
                          <a:effectLst/>
                        </a:rPr>
                        <a:t>3</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2019 - 2021</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IN" sz="1600">
                          <a:effectLst/>
                        </a:rPr>
                        <a:t>Excel Essentials at Work</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Excel Through Excel, Bengaluru</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30 Hours</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8648936"/>
                  </a:ext>
                </a:extLst>
              </a:tr>
              <a:tr h="884708">
                <a:tc>
                  <a:txBody>
                    <a:bodyPr/>
                    <a:lstStyle/>
                    <a:p>
                      <a:pPr algn="ctr">
                        <a:lnSpc>
                          <a:spcPct val="107000"/>
                        </a:lnSpc>
                        <a:spcAft>
                          <a:spcPts val="800"/>
                        </a:spcAft>
                      </a:pPr>
                      <a:r>
                        <a:rPr lang="en-IN" sz="1600">
                          <a:effectLst/>
                        </a:rPr>
                        <a:t>4</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2019 - 2021</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IN" sz="1600">
                          <a:effectLst/>
                        </a:rPr>
                        <a:t>Business Communication for Career Development</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VR Carreerz, Bengaluru</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10 Hours</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490226"/>
                  </a:ext>
                </a:extLst>
              </a:tr>
              <a:tr h="884708">
                <a:tc>
                  <a:txBody>
                    <a:bodyPr/>
                    <a:lstStyle/>
                    <a:p>
                      <a:pPr algn="ctr">
                        <a:lnSpc>
                          <a:spcPct val="107000"/>
                        </a:lnSpc>
                        <a:spcAft>
                          <a:spcPts val="800"/>
                        </a:spcAft>
                      </a:pPr>
                      <a:r>
                        <a:rPr lang="en-IN" sz="1600" dirty="0">
                          <a:effectLst/>
                        </a:rPr>
                        <a:t>5</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2018 - 2020</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IN" sz="1600">
                          <a:effectLst/>
                        </a:rPr>
                        <a:t>Business Communication for Career Development</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a:effectLst/>
                        </a:rPr>
                        <a:t>VR Carreerz, Bengaluru</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IN" sz="1600" dirty="0">
                          <a:effectLst/>
                        </a:rPr>
                        <a:t>10 Hours</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982183"/>
                  </a:ext>
                </a:extLst>
              </a:tr>
            </a:tbl>
          </a:graphicData>
        </a:graphic>
      </p:graphicFrame>
    </p:spTree>
    <p:extLst>
      <p:ext uri="{BB962C8B-B14F-4D97-AF65-F5344CB8AC3E}">
        <p14:creationId xmlns:p14="http://schemas.microsoft.com/office/powerpoint/2010/main" val="16581742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FDA0-CBE8-4CF1-903E-1D01D9002DCD}"/>
              </a:ext>
            </a:extLst>
          </p:cNvPr>
          <p:cNvSpPr>
            <a:spLocks noGrp="1"/>
          </p:cNvSpPr>
          <p:nvPr>
            <p:ph type="title"/>
          </p:nvPr>
        </p:nvSpPr>
        <p:spPr>
          <a:xfrm>
            <a:off x="838200" y="365125"/>
            <a:ext cx="10927080" cy="661035"/>
          </a:xfrm>
        </p:spPr>
        <p:txBody>
          <a:bodyPr>
            <a:normAutofit fontScale="90000"/>
          </a:bodyPr>
          <a:lstStyle/>
          <a:p>
            <a:r>
              <a:rPr lang="en-US" dirty="0"/>
              <a:t>HAPPY VALLEY KNOWLEDGE SERIES (</a:t>
            </a:r>
            <a:r>
              <a:rPr lang="en-US" sz="3100" dirty="0">
                <a:solidFill>
                  <a:srgbClr val="FF0000"/>
                </a:solidFill>
              </a:rPr>
              <a:t>YOUTUBE CHANNEL</a:t>
            </a:r>
            <a:r>
              <a:rPr lang="en-US" dirty="0"/>
              <a:t>)</a:t>
            </a:r>
            <a:endParaRPr lang="en-IN" dirty="0"/>
          </a:p>
        </p:txBody>
      </p:sp>
      <p:pic>
        <p:nvPicPr>
          <p:cNvPr id="7" name="Content Placeholder 6">
            <a:extLst>
              <a:ext uri="{FF2B5EF4-FFF2-40B4-BE49-F238E27FC236}">
                <a16:creationId xmlns:a16="http://schemas.microsoft.com/office/drawing/2014/main" id="{C8D642D3-9DF1-4783-ACD0-C48B73E149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26161"/>
            <a:ext cx="12039600" cy="5831840"/>
          </a:xfrm>
        </p:spPr>
      </p:pic>
    </p:spTree>
    <p:extLst>
      <p:ext uri="{BB962C8B-B14F-4D97-AF65-F5344CB8AC3E}">
        <p14:creationId xmlns:p14="http://schemas.microsoft.com/office/powerpoint/2010/main" val="36326216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E3DE1-395B-466A-8623-95A57FD8E406}"/>
              </a:ext>
            </a:extLst>
          </p:cNvPr>
          <p:cNvSpPr>
            <a:spLocks noGrp="1"/>
          </p:cNvSpPr>
          <p:nvPr>
            <p:ph type="title"/>
          </p:nvPr>
        </p:nvSpPr>
        <p:spPr/>
        <p:txBody>
          <a:bodyPr/>
          <a:lstStyle/>
          <a:p>
            <a:r>
              <a:rPr lang="en-US" dirty="0"/>
              <a:t>Yi @ HAPPY VALLEY!</a:t>
            </a:r>
            <a:endParaRPr lang="en-IN" dirty="0"/>
          </a:p>
        </p:txBody>
      </p:sp>
      <p:sp>
        <p:nvSpPr>
          <p:cNvPr id="3" name="Content Placeholder 2">
            <a:extLst>
              <a:ext uri="{FF2B5EF4-FFF2-40B4-BE49-F238E27FC236}">
                <a16:creationId xmlns:a16="http://schemas.microsoft.com/office/drawing/2014/main" id="{3A044B13-0A7A-47CB-8920-28ED26748305}"/>
              </a:ext>
            </a:extLst>
          </p:cNvPr>
          <p:cNvSpPr>
            <a:spLocks noGrp="1"/>
          </p:cNvSpPr>
          <p:nvPr>
            <p:ph idx="1"/>
          </p:nvPr>
        </p:nvSpPr>
        <p:spPr/>
        <p:txBody>
          <a:bodyPr/>
          <a:lstStyle/>
          <a:p>
            <a:endParaRPr lang="en-IN"/>
          </a:p>
        </p:txBody>
      </p:sp>
      <p:pic>
        <p:nvPicPr>
          <p:cNvPr id="23554" name="Picture 2" descr="May be an image of one or more people, people standing and text that says &quot;Yi Young Indians WECAN W”WILL UVA Happy Valley BUSINESS SCHOOL&quot;">
            <a:extLst>
              <a:ext uri="{FF2B5EF4-FFF2-40B4-BE49-F238E27FC236}">
                <a16:creationId xmlns:a16="http://schemas.microsoft.com/office/drawing/2014/main" id="{F13B09C7-5C1E-405A-8AAC-6B60A1CFF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0" y="1432561"/>
            <a:ext cx="9265920" cy="531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0581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2777E-24E1-4986-8081-6B40C4EC674D}"/>
              </a:ext>
            </a:extLst>
          </p:cNvPr>
          <p:cNvSpPr>
            <a:spLocks noGrp="1"/>
          </p:cNvSpPr>
          <p:nvPr>
            <p:ph type="title"/>
          </p:nvPr>
        </p:nvSpPr>
        <p:spPr/>
        <p:txBody>
          <a:bodyPr/>
          <a:lstStyle/>
          <a:p>
            <a:r>
              <a:rPr lang="en-US" dirty="0"/>
              <a:t>NIPM HAPPY VALLEY CHAPTER</a:t>
            </a:r>
            <a:endParaRPr lang="en-IN" dirty="0"/>
          </a:p>
        </p:txBody>
      </p:sp>
      <p:pic>
        <p:nvPicPr>
          <p:cNvPr id="5" name="Content Placeholder 4">
            <a:extLst>
              <a:ext uri="{FF2B5EF4-FFF2-40B4-BE49-F238E27FC236}">
                <a16:creationId xmlns:a16="http://schemas.microsoft.com/office/drawing/2014/main" id="{E476072E-0C9C-4860-AC69-9EA6CA789D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49479" y="2204721"/>
            <a:ext cx="6642521" cy="4627880"/>
          </a:xfrm>
        </p:spPr>
      </p:pic>
      <p:pic>
        <p:nvPicPr>
          <p:cNvPr id="7" name="Picture 6">
            <a:extLst>
              <a:ext uri="{FF2B5EF4-FFF2-40B4-BE49-F238E27FC236}">
                <a16:creationId xmlns:a16="http://schemas.microsoft.com/office/drawing/2014/main" id="{43AA145B-9C6E-4EEB-8418-785901752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30120"/>
            <a:ext cx="5415853" cy="4627880"/>
          </a:xfrm>
          <a:prstGeom prst="rect">
            <a:avLst/>
          </a:prstGeom>
        </p:spPr>
      </p:pic>
    </p:spTree>
    <p:extLst>
      <p:ext uri="{BB962C8B-B14F-4D97-AF65-F5344CB8AC3E}">
        <p14:creationId xmlns:p14="http://schemas.microsoft.com/office/powerpoint/2010/main" val="22502312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CD9A-2E3A-4909-BA3B-B8FDD2634D63}"/>
              </a:ext>
            </a:extLst>
          </p:cNvPr>
          <p:cNvSpPr>
            <a:spLocks noGrp="1"/>
          </p:cNvSpPr>
          <p:nvPr>
            <p:ph type="title"/>
          </p:nvPr>
        </p:nvSpPr>
        <p:spPr/>
        <p:txBody>
          <a:bodyPr/>
          <a:lstStyle/>
          <a:p>
            <a:r>
              <a:rPr lang="en-US" dirty="0"/>
              <a:t>ROTARACT CLUB OF HAPPY VALLEY</a:t>
            </a:r>
            <a:endParaRPr lang="en-IN" dirty="0"/>
          </a:p>
        </p:txBody>
      </p:sp>
      <p:pic>
        <p:nvPicPr>
          <p:cNvPr id="5" name="Content Placeholder 4">
            <a:extLst>
              <a:ext uri="{FF2B5EF4-FFF2-40B4-BE49-F238E27FC236}">
                <a16:creationId xmlns:a16="http://schemas.microsoft.com/office/drawing/2014/main" id="{C95C69C8-F4B4-488A-AF6A-4BBE0AB43C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90216" y="2506662"/>
            <a:ext cx="5801784" cy="4351338"/>
          </a:xfrm>
        </p:spPr>
      </p:pic>
      <p:pic>
        <p:nvPicPr>
          <p:cNvPr id="7" name="Picture 6">
            <a:extLst>
              <a:ext uri="{FF2B5EF4-FFF2-40B4-BE49-F238E27FC236}">
                <a16:creationId xmlns:a16="http://schemas.microsoft.com/office/drawing/2014/main" id="{78E794E0-3CF6-46F3-95F6-C3368987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1" y="2377441"/>
            <a:ext cx="5107092" cy="4480560"/>
          </a:xfrm>
          <a:prstGeom prst="rect">
            <a:avLst/>
          </a:prstGeom>
        </p:spPr>
      </p:pic>
    </p:spTree>
    <p:extLst>
      <p:ext uri="{BB962C8B-B14F-4D97-AF65-F5344CB8AC3E}">
        <p14:creationId xmlns:p14="http://schemas.microsoft.com/office/powerpoint/2010/main" val="3883813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HVBS\NBA\PRESENTATION\PHOTOS\Aerial view.jpg"/>
          <p:cNvPicPr>
            <a:picLocks noChangeAspect="1" noChangeArrowheads="1"/>
          </p:cNvPicPr>
          <p:nvPr/>
        </p:nvPicPr>
        <p:blipFill>
          <a:blip r:embed="rId2"/>
          <a:srcRect/>
          <a:stretch>
            <a:fillRect/>
          </a:stretch>
        </p:blipFill>
        <p:spPr bwMode="auto">
          <a:xfrm>
            <a:off x="0" y="71120"/>
            <a:ext cx="12009120" cy="5720080"/>
          </a:xfrm>
          <a:prstGeom prst="rect">
            <a:avLst/>
          </a:prstGeom>
          <a:noFill/>
        </p:spPr>
      </p:pic>
      <p:sp>
        <p:nvSpPr>
          <p:cNvPr id="5" name="TextBox 4"/>
          <p:cNvSpPr txBox="1"/>
          <p:nvPr/>
        </p:nvSpPr>
        <p:spPr>
          <a:xfrm>
            <a:off x="94593" y="5791200"/>
            <a:ext cx="12145041"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2016-</a:t>
            </a:r>
            <a:r>
              <a:rPr lang="en-US" sz="2400" b="1" dirty="0">
                <a:solidFill>
                  <a:schemeClr val="accent1"/>
                </a:solidFill>
                <a:latin typeface="Times New Roman" pitchFamily="18" charset="0"/>
                <a:cs typeface="Times New Roman" pitchFamily="18" charset="0"/>
              </a:rPr>
              <a:t> GRANT OF PERMANENT AFFILIATION TO ANNA UNIVERSITY, CHENNAI</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9ADA-AB61-457A-A1B0-C59548668C8D}"/>
              </a:ext>
            </a:extLst>
          </p:cNvPr>
          <p:cNvSpPr>
            <a:spLocks noGrp="1"/>
          </p:cNvSpPr>
          <p:nvPr>
            <p:ph type="title"/>
          </p:nvPr>
        </p:nvSpPr>
        <p:spPr/>
        <p:txBody>
          <a:bodyPr/>
          <a:lstStyle/>
          <a:p>
            <a:r>
              <a:rPr lang="en-US" dirty="0"/>
              <a:t>EXTENSION ACTIVITIES</a:t>
            </a:r>
            <a:endParaRPr lang="en-IN" dirty="0"/>
          </a:p>
        </p:txBody>
      </p:sp>
      <p:pic>
        <p:nvPicPr>
          <p:cNvPr id="24578" name="Picture 2" descr="No photo description available.">
            <a:extLst>
              <a:ext uri="{FF2B5EF4-FFF2-40B4-BE49-F238E27FC236}">
                <a16:creationId xmlns:a16="http://schemas.microsoft.com/office/drawing/2014/main" id="{AC4BE68D-80E7-4AD1-93E3-5E9D658505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64993" y="2506662"/>
            <a:ext cx="652700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No photo description available.">
            <a:extLst>
              <a:ext uri="{FF2B5EF4-FFF2-40B4-BE49-F238E27FC236}">
                <a16:creationId xmlns:a16="http://schemas.microsoft.com/office/drawing/2014/main" id="{F391993A-3A7A-4B9C-89EE-B271C8834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 y="2506662"/>
            <a:ext cx="5440680" cy="454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8083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2C33F-BF3E-4CCE-80D8-B636EAC3EDBB}"/>
              </a:ext>
            </a:extLst>
          </p:cNvPr>
          <p:cNvSpPr>
            <a:spLocks noGrp="1"/>
          </p:cNvSpPr>
          <p:nvPr>
            <p:ph type="title"/>
          </p:nvPr>
        </p:nvSpPr>
        <p:spPr>
          <a:xfrm>
            <a:off x="838200" y="179110"/>
            <a:ext cx="10515600" cy="688156"/>
          </a:xfrm>
        </p:spPr>
        <p:txBody>
          <a:bodyPr>
            <a:normAutofit/>
          </a:bodyPr>
          <a:lstStyle/>
          <a:p>
            <a:pPr algn="ctr"/>
            <a:r>
              <a:rPr lang="en-IN" sz="2800" b="1" dirty="0"/>
              <a:t>Placement, Higher Studies and Entrepreneurship</a:t>
            </a:r>
          </a:p>
        </p:txBody>
      </p:sp>
      <p:graphicFrame>
        <p:nvGraphicFramePr>
          <p:cNvPr id="4" name="Content Placeholder 3">
            <a:extLst>
              <a:ext uri="{FF2B5EF4-FFF2-40B4-BE49-F238E27FC236}">
                <a16:creationId xmlns:a16="http://schemas.microsoft.com/office/drawing/2014/main" id="{B7DE84B1-A8BA-466B-AE93-18D8ED8F2CF5}"/>
              </a:ext>
            </a:extLst>
          </p:cNvPr>
          <p:cNvGraphicFramePr>
            <a:graphicFrameLocks noGrp="1"/>
          </p:cNvGraphicFramePr>
          <p:nvPr>
            <p:ph idx="1"/>
          </p:nvPr>
        </p:nvGraphicFramePr>
        <p:xfrm>
          <a:off x="329939" y="1018097"/>
          <a:ext cx="11368725" cy="5183123"/>
        </p:xfrm>
        <a:graphic>
          <a:graphicData uri="http://schemas.openxmlformats.org/drawingml/2006/table">
            <a:tbl>
              <a:tblPr firstRow="1" firstCol="1" bandRow="1">
                <a:tableStyleId>{5940675A-B579-460E-94D1-54222C63F5DA}</a:tableStyleId>
              </a:tblPr>
              <a:tblGrid>
                <a:gridCol w="5283035">
                  <a:extLst>
                    <a:ext uri="{9D8B030D-6E8A-4147-A177-3AD203B41FA5}">
                      <a16:colId xmlns:a16="http://schemas.microsoft.com/office/drawing/2014/main" val="3817292132"/>
                    </a:ext>
                  </a:extLst>
                </a:gridCol>
                <a:gridCol w="2033794">
                  <a:extLst>
                    <a:ext uri="{9D8B030D-6E8A-4147-A177-3AD203B41FA5}">
                      <a16:colId xmlns:a16="http://schemas.microsoft.com/office/drawing/2014/main" val="379666074"/>
                    </a:ext>
                  </a:extLst>
                </a:gridCol>
                <a:gridCol w="1881712">
                  <a:extLst>
                    <a:ext uri="{9D8B030D-6E8A-4147-A177-3AD203B41FA5}">
                      <a16:colId xmlns:a16="http://schemas.microsoft.com/office/drawing/2014/main" val="2143404953"/>
                    </a:ext>
                  </a:extLst>
                </a:gridCol>
                <a:gridCol w="2170184">
                  <a:extLst>
                    <a:ext uri="{9D8B030D-6E8A-4147-A177-3AD203B41FA5}">
                      <a16:colId xmlns:a16="http://schemas.microsoft.com/office/drawing/2014/main" val="1315556302"/>
                    </a:ext>
                  </a:extLst>
                </a:gridCol>
              </a:tblGrid>
              <a:tr h="814316">
                <a:tc>
                  <a:txBody>
                    <a:bodyPr/>
                    <a:lstStyle/>
                    <a:p>
                      <a:pPr algn="ctr">
                        <a:lnSpc>
                          <a:spcPct val="125000"/>
                        </a:lnSpc>
                        <a:spcAft>
                          <a:spcPts val="1000"/>
                        </a:spcAft>
                      </a:pPr>
                      <a:r>
                        <a:rPr lang="en-US" sz="1600" b="1" dirty="0">
                          <a:effectLst/>
                          <a:latin typeface="Times New Roman" panose="02020603050405020304" pitchFamily="18" charset="0"/>
                          <a:cs typeface="Times New Roman" panose="02020603050405020304" pitchFamily="18" charset="0"/>
                        </a:rPr>
                        <a:t>Item</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b="1" dirty="0">
                          <a:effectLst/>
                          <a:latin typeface="Times New Roman" panose="02020603050405020304" pitchFamily="18" charset="0"/>
                          <a:cs typeface="Times New Roman" panose="02020603050405020304" pitchFamily="18" charset="0"/>
                        </a:rPr>
                        <a:t>CAYm1 (2019-20)</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b="1" dirty="0">
                          <a:effectLst/>
                          <a:latin typeface="Times New Roman" panose="02020603050405020304" pitchFamily="18" charset="0"/>
                          <a:cs typeface="Times New Roman" panose="02020603050405020304" pitchFamily="18" charset="0"/>
                        </a:rPr>
                        <a:t>CAYm2</a:t>
                      </a:r>
                      <a:endParaRPr lang="en-IN" sz="1400" b="1" dirty="0">
                        <a:effectLst/>
                        <a:latin typeface="Times New Roman" panose="02020603050405020304" pitchFamily="18" charset="0"/>
                        <a:cs typeface="Times New Roman" panose="02020603050405020304" pitchFamily="18" charset="0"/>
                      </a:endParaRPr>
                    </a:p>
                    <a:p>
                      <a:pPr algn="ctr">
                        <a:lnSpc>
                          <a:spcPct val="125000"/>
                        </a:lnSpc>
                        <a:spcAft>
                          <a:spcPts val="1000"/>
                        </a:spcAft>
                      </a:pPr>
                      <a:r>
                        <a:rPr lang="en-US" sz="1600" b="1" dirty="0">
                          <a:effectLst/>
                          <a:latin typeface="Times New Roman" panose="02020603050405020304" pitchFamily="18" charset="0"/>
                          <a:cs typeface="Times New Roman" panose="02020603050405020304" pitchFamily="18" charset="0"/>
                        </a:rPr>
                        <a:t>(2018-19)</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b="1" dirty="0">
                          <a:effectLst/>
                          <a:latin typeface="Times New Roman" panose="02020603050405020304" pitchFamily="18" charset="0"/>
                          <a:cs typeface="Times New Roman" panose="02020603050405020304" pitchFamily="18" charset="0"/>
                        </a:rPr>
                        <a:t>CAYm3</a:t>
                      </a:r>
                      <a:endParaRPr lang="en-IN" sz="1400" b="1" dirty="0">
                        <a:effectLst/>
                        <a:latin typeface="Times New Roman" panose="02020603050405020304" pitchFamily="18" charset="0"/>
                        <a:cs typeface="Times New Roman" panose="02020603050405020304" pitchFamily="18" charset="0"/>
                      </a:endParaRPr>
                    </a:p>
                    <a:p>
                      <a:pPr algn="ctr">
                        <a:lnSpc>
                          <a:spcPct val="125000"/>
                        </a:lnSpc>
                        <a:spcAft>
                          <a:spcPts val="1000"/>
                        </a:spcAft>
                      </a:pPr>
                      <a:r>
                        <a:rPr lang="en-US" sz="1600" b="1" dirty="0">
                          <a:effectLst/>
                          <a:latin typeface="Times New Roman" panose="02020603050405020304" pitchFamily="18" charset="0"/>
                          <a:cs typeface="Times New Roman" panose="02020603050405020304" pitchFamily="18" charset="0"/>
                        </a:rPr>
                        <a:t>(2017 - 18)</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53826023"/>
                  </a:ext>
                </a:extLst>
              </a:tr>
              <a:tr h="505434">
                <a:tc>
                  <a:txBody>
                    <a:bodyPr/>
                    <a:lstStyle/>
                    <a:p>
                      <a:pPr>
                        <a:lnSpc>
                          <a:spcPct val="125000"/>
                        </a:lnSpc>
                        <a:spcAft>
                          <a:spcPts val="1000"/>
                        </a:spcAft>
                      </a:pPr>
                      <a:r>
                        <a:rPr lang="en-US" sz="1600" dirty="0">
                          <a:effectLst/>
                          <a:latin typeface="Times New Roman" panose="02020603050405020304" pitchFamily="18" charset="0"/>
                          <a:cs typeface="Times New Roman" panose="02020603050405020304" pitchFamily="18" charset="0"/>
                        </a:rPr>
                        <a:t>No. of students placed in companies or Government Sector (x)</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25000"/>
                        </a:lnSpc>
                        <a:spcAft>
                          <a:spcPts val="1000"/>
                        </a:spcAft>
                      </a:pPr>
                      <a:r>
                        <a:rPr lang="en-US" sz="1600" dirty="0">
                          <a:effectLst/>
                          <a:latin typeface="Times New Roman" panose="02020603050405020304" pitchFamily="18" charset="0"/>
                          <a:cs typeface="Times New Roman" panose="02020603050405020304" pitchFamily="18" charset="0"/>
                        </a:rPr>
                        <a:t>74</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dirty="0">
                          <a:effectLst/>
                          <a:latin typeface="Times New Roman" panose="02020603050405020304" pitchFamily="18" charset="0"/>
                          <a:cs typeface="Times New Roman" panose="02020603050405020304" pitchFamily="18" charset="0"/>
                        </a:rPr>
                        <a:t>71</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a:effectLst/>
                          <a:latin typeface="Times New Roman" panose="02020603050405020304" pitchFamily="18" charset="0"/>
                          <a:cs typeface="Times New Roman" panose="02020603050405020304" pitchFamily="18" charset="0"/>
                        </a:rPr>
                        <a:t>83</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4113169835"/>
                  </a:ext>
                </a:extLst>
              </a:tr>
              <a:tr h="621630">
                <a:tc>
                  <a:txBody>
                    <a:bodyPr/>
                    <a:lstStyle/>
                    <a:p>
                      <a:pPr>
                        <a:lnSpc>
                          <a:spcPct val="125000"/>
                        </a:lnSpc>
                        <a:spcAft>
                          <a:spcPts val="1000"/>
                        </a:spcAft>
                      </a:pPr>
                      <a:r>
                        <a:rPr lang="en-US" sz="1600" dirty="0">
                          <a:effectLst/>
                          <a:latin typeface="Times New Roman" panose="02020603050405020304" pitchFamily="18" charset="0"/>
                          <a:cs typeface="Times New Roman" panose="02020603050405020304" pitchFamily="18" charset="0"/>
                        </a:rPr>
                        <a:t>No. of students pursuing Ph.D. / Higher Studies (y)</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25000"/>
                        </a:lnSpc>
                        <a:spcAft>
                          <a:spcPts val="1000"/>
                        </a:spcAft>
                      </a:pPr>
                      <a:r>
                        <a:rPr lang="en-US" sz="1600">
                          <a:effectLst/>
                          <a:latin typeface="Times New Roman" panose="02020603050405020304" pitchFamily="18" charset="0"/>
                          <a:cs typeface="Times New Roman" panose="02020603050405020304" pitchFamily="18" charset="0"/>
                        </a:rPr>
                        <a:t>4</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a:effectLst/>
                          <a:latin typeface="Times New Roman" panose="02020603050405020304" pitchFamily="18" charset="0"/>
                          <a:cs typeface="Times New Roman" panose="02020603050405020304" pitchFamily="18" charset="0"/>
                        </a:rPr>
                        <a:t>2</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dirty="0">
                          <a:effectLst/>
                          <a:latin typeface="Times New Roman" panose="02020603050405020304" pitchFamily="18" charset="0"/>
                          <a:cs typeface="Times New Roman" panose="02020603050405020304" pitchFamily="18" charset="0"/>
                        </a:rPr>
                        <a:t>1</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694493454"/>
                  </a:ext>
                </a:extLst>
              </a:tr>
              <a:tr h="839525">
                <a:tc>
                  <a:txBody>
                    <a:bodyPr/>
                    <a:lstStyle/>
                    <a:p>
                      <a:pPr>
                        <a:lnSpc>
                          <a:spcPct val="125000"/>
                        </a:lnSpc>
                        <a:spcAft>
                          <a:spcPts val="1000"/>
                        </a:spcAft>
                      </a:pPr>
                      <a:r>
                        <a:rPr lang="en-US" sz="1600" dirty="0">
                          <a:effectLst/>
                          <a:latin typeface="Times New Roman" panose="02020603050405020304" pitchFamily="18" charset="0"/>
                          <a:cs typeface="Times New Roman" panose="02020603050405020304" pitchFamily="18" charset="0"/>
                        </a:rPr>
                        <a:t>No. of students turned entrepreneur (In the areas related to management discipline) (z)</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25000"/>
                        </a:lnSpc>
                        <a:spcAft>
                          <a:spcPts val="1000"/>
                        </a:spcAft>
                      </a:pPr>
                      <a:r>
                        <a:rPr lang="en-US" sz="1600" dirty="0">
                          <a:effectLst/>
                          <a:latin typeface="Times New Roman" panose="02020603050405020304" pitchFamily="18" charset="0"/>
                          <a:cs typeface="Times New Roman" panose="02020603050405020304" pitchFamily="18" charset="0"/>
                        </a:rPr>
                        <a:t>10</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a:effectLst/>
                          <a:latin typeface="Times New Roman" panose="02020603050405020304" pitchFamily="18" charset="0"/>
                          <a:cs typeface="Times New Roman" panose="02020603050405020304" pitchFamily="18" charset="0"/>
                        </a:rPr>
                        <a:t>8</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dirty="0">
                          <a:effectLst/>
                          <a:latin typeface="Times New Roman" panose="02020603050405020304" pitchFamily="18" charset="0"/>
                          <a:cs typeface="Times New Roman" panose="02020603050405020304" pitchFamily="18" charset="0"/>
                        </a:rPr>
                        <a:t>5</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865745343"/>
                  </a:ext>
                </a:extLst>
              </a:tr>
              <a:tr h="537328">
                <a:tc>
                  <a:txBody>
                    <a:bodyPr/>
                    <a:lstStyle/>
                    <a:p>
                      <a:pPr>
                        <a:lnSpc>
                          <a:spcPct val="125000"/>
                        </a:lnSpc>
                        <a:spcAft>
                          <a:spcPts val="1000"/>
                        </a:spcAft>
                      </a:pPr>
                      <a:r>
                        <a:rPr lang="en-US" sz="1800" b="1" dirty="0">
                          <a:effectLst/>
                          <a:latin typeface="Times New Roman" panose="02020603050405020304" pitchFamily="18" charset="0"/>
                          <a:cs typeface="Times New Roman" panose="02020603050405020304" pitchFamily="18" charset="0"/>
                        </a:rPr>
                        <a:t>x + y + z =</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25000"/>
                        </a:lnSpc>
                        <a:spcAft>
                          <a:spcPts val="1000"/>
                        </a:spcAft>
                      </a:pPr>
                      <a:r>
                        <a:rPr lang="en-US" sz="1600" b="1" dirty="0">
                          <a:effectLst/>
                          <a:latin typeface="Times New Roman" panose="02020603050405020304" pitchFamily="18" charset="0"/>
                          <a:cs typeface="Times New Roman" panose="02020603050405020304" pitchFamily="18" charset="0"/>
                        </a:rPr>
                        <a:t>88</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b="1" dirty="0">
                          <a:effectLst/>
                          <a:latin typeface="Times New Roman" panose="02020603050405020304" pitchFamily="18" charset="0"/>
                          <a:cs typeface="Times New Roman" panose="02020603050405020304" pitchFamily="18" charset="0"/>
                        </a:rPr>
                        <a:t>81</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b="1" dirty="0">
                          <a:effectLst/>
                          <a:latin typeface="Times New Roman" panose="02020603050405020304" pitchFamily="18" charset="0"/>
                          <a:cs typeface="Times New Roman" panose="02020603050405020304" pitchFamily="18" charset="0"/>
                        </a:rPr>
                        <a:t>89</a:t>
                      </a:r>
                      <a:endParaRPr lang="en-IN"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503101867"/>
                  </a:ext>
                </a:extLst>
              </a:tr>
              <a:tr h="621630">
                <a:tc>
                  <a:txBody>
                    <a:bodyPr/>
                    <a:lstStyle/>
                    <a:p>
                      <a:pPr>
                        <a:lnSpc>
                          <a:spcPct val="125000"/>
                        </a:lnSpc>
                        <a:spcAft>
                          <a:spcPts val="1000"/>
                        </a:spcAft>
                      </a:pPr>
                      <a:r>
                        <a:rPr lang="en-US" sz="1600" dirty="0">
                          <a:effectLst/>
                          <a:latin typeface="Times New Roman" panose="02020603050405020304" pitchFamily="18" charset="0"/>
                          <a:cs typeface="Times New Roman" panose="02020603050405020304" pitchFamily="18" charset="0"/>
                        </a:rPr>
                        <a:t>Placement Index: (x + y + z )/N</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25000"/>
                        </a:lnSpc>
                        <a:spcAft>
                          <a:spcPts val="1000"/>
                        </a:spcAft>
                      </a:pPr>
                      <a:r>
                        <a:rPr lang="en-US" sz="1600">
                          <a:effectLst/>
                          <a:latin typeface="Times New Roman" panose="02020603050405020304" pitchFamily="18" charset="0"/>
                          <a:cs typeface="Times New Roman" panose="02020603050405020304" pitchFamily="18" charset="0"/>
                        </a:rPr>
                        <a:t>88/119 = 0.7394</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a:effectLst/>
                          <a:latin typeface="Times New Roman" panose="02020603050405020304" pitchFamily="18" charset="0"/>
                          <a:cs typeface="Times New Roman" panose="02020603050405020304" pitchFamily="18" charset="0"/>
                        </a:rPr>
                        <a:t>81/111 = 0.7297</a:t>
                      </a:r>
                      <a:endParaRPr lang="en-I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25000"/>
                        </a:lnSpc>
                        <a:spcAft>
                          <a:spcPts val="1000"/>
                        </a:spcAft>
                      </a:pPr>
                      <a:r>
                        <a:rPr lang="en-US" sz="1600" dirty="0">
                          <a:effectLst/>
                          <a:latin typeface="Times New Roman" panose="02020603050405020304" pitchFamily="18" charset="0"/>
                          <a:cs typeface="Times New Roman" panose="02020603050405020304" pitchFamily="18" charset="0"/>
                        </a:rPr>
                        <a:t>89/119 = 0.7478 </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41555676"/>
                  </a:ext>
                </a:extLst>
              </a:tr>
              <a:tr h="621630">
                <a:tc>
                  <a:txBody>
                    <a:bodyPr/>
                    <a:lstStyle/>
                    <a:p>
                      <a:pPr>
                        <a:lnSpc>
                          <a:spcPct val="125000"/>
                        </a:lnSpc>
                        <a:spcAft>
                          <a:spcPts val="1000"/>
                        </a:spcAft>
                      </a:pPr>
                      <a:r>
                        <a:rPr lang="en-US" sz="1600" dirty="0">
                          <a:effectLst/>
                          <a:latin typeface="Times New Roman" panose="02020603050405020304" pitchFamily="18" charset="0"/>
                          <a:cs typeface="Times New Roman" panose="02020603050405020304" pitchFamily="18" charset="0"/>
                        </a:rPr>
                        <a:t>Average Placement= (P1 + P2 + P3)/3</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gridSpan="3">
                  <a:txBody>
                    <a:bodyPr/>
                    <a:lstStyle/>
                    <a:p>
                      <a:pPr algn="ctr">
                        <a:lnSpc>
                          <a:spcPct val="125000"/>
                        </a:lnSpc>
                        <a:spcAft>
                          <a:spcPts val="1000"/>
                        </a:spcAft>
                      </a:pPr>
                      <a:r>
                        <a:rPr lang="en-US" sz="1600" dirty="0">
                          <a:effectLst/>
                          <a:latin typeface="Times New Roman" panose="02020603050405020304" pitchFamily="18" charset="0"/>
                          <a:cs typeface="Times New Roman" panose="02020603050405020304" pitchFamily="18" charset="0"/>
                        </a:rPr>
                        <a:t>2.2169/3 = 0.7389</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639033568"/>
                  </a:ext>
                </a:extLst>
              </a:tr>
              <a:tr h="621630">
                <a:tc>
                  <a:txBody>
                    <a:bodyPr/>
                    <a:lstStyle/>
                    <a:p>
                      <a:pPr>
                        <a:lnSpc>
                          <a:spcPct val="125000"/>
                        </a:lnSpc>
                        <a:spcAft>
                          <a:spcPts val="1000"/>
                        </a:spcAft>
                      </a:pPr>
                      <a:r>
                        <a:rPr lang="en-US" sz="1600" dirty="0">
                          <a:effectLst/>
                          <a:latin typeface="Times New Roman" panose="02020603050405020304" pitchFamily="18" charset="0"/>
                          <a:cs typeface="Times New Roman" panose="02020603050405020304" pitchFamily="18" charset="0"/>
                        </a:rPr>
                        <a:t>Assessment Points = 40 × average placement</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gridSpan="3">
                  <a:txBody>
                    <a:bodyPr/>
                    <a:lstStyle/>
                    <a:p>
                      <a:pPr algn="ctr">
                        <a:lnSpc>
                          <a:spcPct val="125000"/>
                        </a:lnSpc>
                        <a:spcAft>
                          <a:spcPts val="1000"/>
                        </a:spcAft>
                      </a:pPr>
                      <a:r>
                        <a:rPr lang="en-US" sz="1600" dirty="0">
                          <a:effectLst/>
                          <a:latin typeface="Times New Roman" panose="02020603050405020304" pitchFamily="18" charset="0"/>
                          <a:cs typeface="Times New Roman" panose="02020603050405020304" pitchFamily="18" charset="0"/>
                        </a:rPr>
                        <a:t>40 x 0.7389 = 29.556</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750715019"/>
                  </a:ext>
                </a:extLst>
              </a:tr>
            </a:tbl>
          </a:graphicData>
        </a:graphic>
      </p:graphicFrame>
    </p:spTree>
    <p:extLst>
      <p:ext uri="{BB962C8B-B14F-4D97-AF65-F5344CB8AC3E}">
        <p14:creationId xmlns:p14="http://schemas.microsoft.com/office/powerpoint/2010/main" val="11747905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163A-974C-46E9-91D8-D1062F59971A}"/>
              </a:ext>
            </a:extLst>
          </p:cNvPr>
          <p:cNvSpPr>
            <a:spLocks noGrp="1"/>
          </p:cNvSpPr>
          <p:nvPr>
            <p:ph type="title"/>
          </p:nvPr>
        </p:nvSpPr>
        <p:spPr/>
        <p:txBody>
          <a:bodyPr/>
          <a:lstStyle/>
          <a:p>
            <a:pPr algn="ctr"/>
            <a:r>
              <a:rPr lang="en-US" dirty="0"/>
              <a:t>FACULTY @ HAPPY VALLEY</a:t>
            </a:r>
            <a:endParaRPr lang="en-IN" dirty="0"/>
          </a:p>
        </p:txBody>
      </p:sp>
      <p:pic>
        <p:nvPicPr>
          <p:cNvPr id="5" name="Content Placeholder 4">
            <a:extLst>
              <a:ext uri="{FF2B5EF4-FFF2-40B4-BE49-F238E27FC236}">
                <a16:creationId xmlns:a16="http://schemas.microsoft.com/office/drawing/2014/main" id="{F78D8736-DE25-40D9-8DAB-610E8247A1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1621" y="1947545"/>
            <a:ext cx="7907899" cy="4910455"/>
          </a:xfrm>
        </p:spPr>
      </p:pic>
    </p:spTree>
    <p:extLst>
      <p:ext uri="{BB962C8B-B14F-4D97-AF65-F5344CB8AC3E}">
        <p14:creationId xmlns:p14="http://schemas.microsoft.com/office/powerpoint/2010/main" val="35639985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5715-A7EA-4C29-A142-B5F242724376}"/>
              </a:ext>
            </a:extLst>
          </p:cNvPr>
          <p:cNvSpPr>
            <a:spLocks noGrp="1"/>
          </p:cNvSpPr>
          <p:nvPr>
            <p:ph type="title"/>
          </p:nvPr>
        </p:nvSpPr>
        <p:spPr/>
        <p:txBody>
          <a:bodyPr/>
          <a:lstStyle/>
          <a:p>
            <a:r>
              <a:rPr lang="en-US" dirty="0" err="1"/>
              <a:t>Dr.T.BINA</a:t>
            </a:r>
            <a:r>
              <a:rPr lang="en-US" dirty="0"/>
              <a:t>, PRINCIPAL</a:t>
            </a:r>
            <a:endParaRPr lang="en-IN" dirty="0"/>
          </a:p>
        </p:txBody>
      </p:sp>
      <p:sp>
        <p:nvSpPr>
          <p:cNvPr id="4" name="Content Placeholder 3">
            <a:extLst>
              <a:ext uri="{FF2B5EF4-FFF2-40B4-BE49-F238E27FC236}">
                <a16:creationId xmlns:a16="http://schemas.microsoft.com/office/drawing/2014/main" id="{C152C38C-0D55-4F29-A5CF-19E73E3AB33E}"/>
              </a:ext>
            </a:extLst>
          </p:cNvPr>
          <p:cNvSpPr>
            <a:spLocks noGrp="1"/>
          </p:cNvSpPr>
          <p:nvPr>
            <p:ph sz="half" idx="2"/>
          </p:nvPr>
        </p:nvSpPr>
        <p:spPr>
          <a:xfrm>
            <a:off x="5455920" y="1825625"/>
            <a:ext cx="5897880" cy="4351338"/>
          </a:xfrm>
        </p:spPr>
        <p:txBody>
          <a:bodyPr>
            <a:normAutofit fontScale="85000" lnSpcReduction="20000"/>
          </a:bodyPr>
          <a:lstStyle/>
          <a:p>
            <a:pPr marL="0" indent="0">
              <a:buNone/>
            </a:pPr>
            <a:endParaRPr lang="en-US" dirty="0"/>
          </a:p>
          <a:p>
            <a:pPr marL="0" indent="0">
              <a:buNone/>
            </a:pPr>
            <a:r>
              <a:rPr lang="en-US" dirty="0"/>
              <a:t>BE, MBA, </a:t>
            </a:r>
            <a:r>
              <a:rPr lang="en-US" dirty="0" err="1"/>
              <a:t>M.Phil</a:t>
            </a:r>
            <a:r>
              <a:rPr lang="en-US" dirty="0"/>
              <a:t>, </a:t>
            </a:r>
            <a:r>
              <a:rPr lang="en-US" dirty="0" err="1"/>
              <a:t>Ph.D</a:t>
            </a:r>
            <a:endParaRPr lang="en-US" dirty="0"/>
          </a:p>
          <a:p>
            <a:pPr marL="0" indent="0">
              <a:buNone/>
            </a:pPr>
            <a:endParaRPr lang="en-US" dirty="0"/>
          </a:p>
          <a:p>
            <a:pPr marL="0" indent="0">
              <a:buNone/>
            </a:pPr>
            <a:r>
              <a:rPr lang="en-US" dirty="0"/>
              <a:t>25 Years of teaching experience</a:t>
            </a:r>
          </a:p>
          <a:p>
            <a:pPr marL="0" indent="0">
              <a:buNone/>
            </a:pPr>
            <a:endParaRPr lang="en-US" dirty="0"/>
          </a:p>
          <a:p>
            <a:pPr marL="0" indent="0">
              <a:buNone/>
            </a:pPr>
            <a:r>
              <a:rPr lang="en-US" dirty="0"/>
              <a:t>UGC, SLET ELIGIBILITY TEST For lectureship</a:t>
            </a:r>
          </a:p>
          <a:p>
            <a:pPr marL="0" indent="0">
              <a:buNone/>
            </a:pPr>
            <a:endParaRPr lang="en-US" dirty="0"/>
          </a:p>
          <a:p>
            <a:pPr marL="0" indent="0">
              <a:buNone/>
            </a:pPr>
            <a:r>
              <a:rPr lang="en-US" dirty="0"/>
              <a:t>MEMBER –CII Educational panel</a:t>
            </a:r>
          </a:p>
          <a:p>
            <a:pPr marL="0" indent="0">
              <a:buNone/>
            </a:pPr>
            <a:endParaRPr lang="en-US" dirty="0"/>
          </a:p>
          <a:p>
            <a:pPr marL="0" indent="0">
              <a:buNone/>
            </a:pPr>
            <a:r>
              <a:rPr lang="en-US" dirty="0"/>
              <a:t>Active in WOMENS EMPOWERMENT CELLS&amp;</a:t>
            </a:r>
          </a:p>
          <a:p>
            <a:pPr marL="0" indent="0">
              <a:buNone/>
            </a:pPr>
            <a:r>
              <a:rPr lang="en-US" dirty="0"/>
              <a:t>ROTARY</a:t>
            </a:r>
          </a:p>
          <a:p>
            <a:pPr marL="0" indent="0">
              <a:buNone/>
            </a:pPr>
            <a:endParaRPr lang="en-US" dirty="0"/>
          </a:p>
          <a:p>
            <a:pPr marL="0" indent="0">
              <a:buNone/>
            </a:pPr>
            <a:endParaRPr lang="en-IN" dirty="0"/>
          </a:p>
        </p:txBody>
      </p:sp>
      <p:pic>
        <p:nvPicPr>
          <p:cNvPr id="6146" name="Picture 2" descr="Happy Valley Business School goes an extra mile helping their students to  connect with the industry - Higher Education Digest">
            <a:extLst>
              <a:ext uri="{FF2B5EF4-FFF2-40B4-BE49-F238E27FC236}">
                <a16:creationId xmlns:a16="http://schemas.microsoft.com/office/drawing/2014/main" id="{DEF403E6-A011-42FD-9171-A6F7DACF5F5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20977" y="2316480"/>
            <a:ext cx="4189148" cy="3860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456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8031A08-0BD8-4417-AFE8-2DDC85640542}" type="slidenum">
              <a:rPr lang="en-US" smtClean="0"/>
              <a:pPr/>
              <a:t>94</a:t>
            </a:fld>
            <a:endParaRPr lang="en-US"/>
          </a:p>
        </p:txBody>
      </p:sp>
      <p:sp>
        <p:nvSpPr>
          <p:cNvPr id="6" name="TextBox 5"/>
          <p:cNvSpPr txBox="1"/>
          <p:nvPr/>
        </p:nvSpPr>
        <p:spPr>
          <a:xfrm>
            <a:off x="2971801" y="5791200"/>
            <a:ext cx="6093335" cy="523220"/>
          </a:xfrm>
          <a:prstGeom prst="rect">
            <a:avLst/>
          </a:prstGeom>
          <a:noFill/>
        </p:spPr>
        <p:txBody>
          <a:bodyPr wrap="none" rtlCol="0">
            <a:spAutoFit/>
          </a:bodyPr>
          <a:lstStyle/>
          <a:p>
            <a:r>
              <a:rPr lang="en-US" sz="2800" dirty="0">
                <a:latin typeface="Times New Roman" pitchFamily="18" charset="0"/>
                <a:cs typeface="Times New Roman" pitchFamily="18" charset="0"/>
              </a:rPr>
              <a:t>Cumulative work experience = 203 years</a:t>
            </a:r>
          </a:p>
        </p:txBody>
      </p:sp>
      <p:pic>
        <p:nvPicPr>
          <p:cNvPr id="11" name="Content Placeholder 10">
            <a:extLst>
              <a:ext uri="{FF2B5EF4-FFF2-40B4-BE49-F238E27FC236}">
                <a16:creationId xmlns:a16="http://schemas.microsoft.com/office/drawing/2014/main" id="{045DB7C4-8602-4B17-8BDD-2F33E41632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8720" y="812800"/>
            <a:ext cx="9794239" cy="6126480"/>
          </a:xfrm>
        </p:spPr>
      </p:pic>
      <p:sp>
        <p:nvSpPr>
          <p:cNvPr id="9" name="Title 8">
            <a:extLst>
              <a:ext uri="{FF2B5EF4-FFF2-40B4-BE49-F238E27FC236}">
                <a16:creationId xmlns:a16="http://schemas.microsoft.com/office/drawing/2014/main" id="{7708A8A0-B650-4DDF-B183-58ADFE601A42}"/>
              </a:ext>
            </a:extLst>
          </p:cNvPr>
          <p:cNvSpPr>
            <a:spLocks noGrp="1"/>
          </p:cNvSpPr>
          <p:nvPr>
            <p:ph type="title"/>
          </p:nvPr>
        </p:nvSpPr>
        <p:spPr>
          <a:xfrm>
            <a:off x="838200" y="0"/>
            <a:ext cx="10515600" cy="1062356"/>
          </a:xfrm>
        </p:spPr>
        <p:txBody>
          <a:bodyPr/>
          <a:lstStyle/>
          <a:p>
            <a:pPr algn="ctr"/>
            <a:r>
              <a:rPr lang="en-US" dirty="0"/>
              <a:t>FACULTY TEAM</a:t>
            </a:r>
            <a:endParaRPr lang="en-IN"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4058C-9234-4B25-ADA4-4938D9AA90C9}"/>
              </a:ext>
            </a:extLst>
          </p:cNvPr>
          <p:cNvSpPr>
            <a:spLocks noGrp="1"/>
          </p:cNvSpPr>
          <p:nvPr>
            <p:ph type="title"/>
          </p:nvPr>
        </p:nvSpPr>
        <p:spPr>
          <a:xfrm>
            <a:off x="863600" y="102071"/>
            <a:ext cx="10490200" cy="491818"/>
          </a:xfrm>
        </p:spPr>
        <p:txBody>
          <a:bodyPr>
            <a:noAutofit/>
          </a:bodyPr>
          <a:lstStyle/>
          <a:p>
            <a:pPr algn="ctr"/>
            <a:r>
              <a:rPr lang="en-IN" sz="3200" b="1" dirty="0"/>
              <a:t>List of Faculty with qualification &amp; years of experience</a:t>
            </a:r>
          </a:p>
        </p:txBody>
      </p:sp>
      <p:graphicFrame>
        <p:nvGraphicFramePr>
          <p:cNvPr id="4" name="Content Placeholder 3">
            <a:extLst>
              <a:ext uri="{FF2B5EF4-FFF2-40B4-BE49-F238E27FC236}">
                <a16:creationId xmlns:a16="http://schemas.microsoft.com/office/drawing/2014/main" id="{94D779C2-45AE-4AA0-A85B-8C9F5E31F08E}"/>
              </a:ext>
            </a:extLst>
          </p:cNvPr>
          <p:cNvGraphicFramePr>
            <a:graphicFrameLocks noGrp="1"/>
          </p:cNvGraphicFramePr>
          <p:nvPr>
            <p:ph idx="1"/>
          </p:nvPr>
        </p:nvGraphicFramePr>
        <p:xfrm>
          <a:off x="103695" y="593889"/>
          <a:ext cx="11877773" cy="6162040"/>
        </p:xfrm>
        <a:graphic>
          <a:graphicData uri="http://schemas.openxmlformats.org/drawingml/2006/table">
            <a:tbl>
              <a:tblPr firstRow="1" firstCol="1" lastRow="1" lastCol="1" bandRow="1" bandCol="1">
                <a:tableStyleId>{72833802-FEF1-4C79-8D5D-14CF1EAF98D9}</a:tableStyleId>
              </a:tblPr>
              <a:tblGrid>
                <a:gridCol w="990805">
                  <a:extLst>
                    <a:ext uri="{9D8B030D-6E8A-4147-A177-3AD203B41FA5}">
                      <a16:colId xmlns:a16="http://schemas.microsoft.com/office/drawing/2014/main" val="3793304289"/>
                    </a:ext>
                  </a:extLst>
                </a:gridCol>
                <a:gridCol w="1620452">
                  <a:extLst>
                    <a:ext uri="{9D8B030D-6E8A-4147-A177-3AD203B41FA5}">
                      <a16:colId xmlns:a16="http://schemas.microsoft.com/office/drawing/2014/main" val="1647943865"/>
                    </a:ext>
                  </a:extLst>
                </a:gridCol>
                <a:gridCol w="741322">
                  <a:extLst>
                    <a:ext uri="{9D8B030D-6E8A-4147-A177-3AD203B41FA5}">
                      <a16:colId xmlns:a16="http://schemas.microsoft.com/office/drawing/2014/main" val="603213936"/>
                    </a:ext>
                  </a:extLst>
                </a:gridCol>
                <a:gridCol w="641529">
                  <a:extLst>
                    <a:ext uri="{9D8B030D-6E8A-4147-A177-3AD203B41FA5}">
                      <a16:colId xmlns:a16="http://schemas.microsoft.com/office/drawing/2014/main" val="2347448015"/>
                    </a:ext>
                  </a:extLst>
                </a:gridCol>
                <a:gridCol w="1237912">
                  <a:extLst>
                    <a:ext uri="{9D8B030D-6E8A-4147-A177-3AD203B41FA5}">
                      <a16:colId xmlns:a16="http://schemas.microsoft.com/office/drawing/2014/main" val="2080702679"/>
                    </a:ext>
                  </a:extLst>
                </a:gridCol>
                <a:gridCol w="767457">
                  <a:extLst>
                    <a:ext uri="{9D8B030D-6E8A-4147-A177-3AD203B41FA5}">
                      <a16:colId xmlns:a16="http://schemas.microsoft.com/office/drawing/2014/main" val="1254074776"/>
                    </a:ext>
                  </a:extLst>
                </a:gridCol>
                <a:gridCol w="1002685">
                  <a:extLst>
                    <a:ext uri="{9D8B030D-6E8A-4147-A177-3AD203B41FA5}">
                      <a16:colId xmlns:a16="http://schemas.microsoft.com/office/drawing/2014/main" val="1360182733"/>
                    </a:ext>
                  </a:extLst>
                </a:gridCol>
                <a:gridCol w="1349583">
                  <a:extLst>
                    <a:ext uri="{9D8B030D-6E8A-4147-A177-3AD203B41FA5}">
                      <a16:colId xmlns:a16="http://schemas.microsoft.com/office/drawing/2014/main" val="2925365339"/>
                    </a:ext>
                  </a:extLst>
                </a:gridCol>
                <a:gridCol w="1002685">
                  <a:extLst>
                    <a:ext uri="{9D8B030D-6E8A-4147-A177-3AD203B41FA5}">
                      <a16:colId xmlns:a16="http://schemas.microsoft.com/office/drawing/2014/main" val="91746241"/>
                    </a:ext>
                  </a:extLst>
                </a:gridCol>
                <a:gridCol w="1475515">
                  <a:extLst>
                    <a:ext uri="{9D8B030D-6E8A-4147-A177-3AD203B41FA5}">
                      <a16:colId xmlns:a16="http://schemas.microsoft.com/office/drawing/2014/main" val="410826696"/>
                    </a:ext>
                  </a:extLst>
                </a:gridCol>
                <a:gridCol w="1047828">
                  <a:extLst>
                    <a:ext uri="{9D8B030D-6E8A-4147-A177-3AD203B41FA5}">
                      <a16:colId xmlns:a16="http://schemas.microsoft.com/office/drawing/2014/main" val="2971366924"/>
                    </a:ext>
                  </a:extLst>
                </a:gridCol>
              </a:tblGrid>
              <a:tr h="1300899">
                <a:tc>
                  <a:txBody>
                    <a:bodyPr/>
                    <a:lstStyle/>
                    <a:p>
                      <a:pPr marL="5715" marR="5715" indent="59690" algn="ctr">
                        <a:lnSpc>
                          <a:spcPct val="115000"/>
                        </a:lnSpc>
                        <a:spcAft>
                          <a:spcPts val="1000"/>
                        </a:spcAft>
                      </a:pPr>
                      <a:r>
                        <a:rPr lang="en-US" sz="1050" spc="-5">
                          <a:effectLst/>
                          <a:latin typeface="Times New Roman" panose="02020603050405020304" pitchFamily="18" charset="0"/>
                          <a:cs typeface="Times New Roman" panose="02020603050405020304" pitchFamily="18" charset="0"/>
                        </a:rPr>
                        <a:t>S</a:t>
                      </a:r>
                      <a:r>
                        <a:rPr lang="en-US" sz="1050">
                          <a:effectLst/>
                          <a:latin typeface="Times New Roman" panose="02020603050405020304" pitchFamily="18" charset="0"/>
                          <a:cs typeface="Times New Roman" panose="02020603050405020304" pitchFamily="18" charset="0"/>
                        </a:rPr>
                        <a:t>. </a:t>
                      </a:r>
                      <a:r>
                        <a:rPr lang="en-US" sz="1050" spc="5">
                          <a:effectLst/>
                          <a:latin typeface="Times New Roman" panose="02020603050405020304" pitchFamily="18" charset="0"/>
                          <a:cs typeface="Times New Roman" panose="02020603050405020304" pitchFamily="18" charset="0"/>
                        </a:rPr>
                        <a:t>N</a:t>
                      </a:r>
                      <a:r>
                        <a:rPr lang="en-US" sz="1050" spc="-5">
                          <a:effectLst/>
                          <a:latin typeface="Times New Roman" panose="02020603050405020304" pitchFamily="18" charset="0"/>
                          <a:cs typeface="Times New Roman" panose="02020603050405020304" pitchFamily="18" charset="0"/>
                        </a:rPr>
                        <a:t>o</a:t>
                      </a:r>
                      <a:r>
                        <a:rPr lang="en-US" sz="1050">
                          <a:effectLst/>
                          <a:latin typeface="Times New Roman" panose="02020603050405020304" pitchFamily="18" charset="0"/>
                          <a:cs typeface="Times New Roman" panose="02020603050405020304" pitchFamily="18" charset="0"/>
                        </a:rPr>
                        <a:t>.</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vert="vert270" anchor="ctr"/>
                </a:tc>
                <a:tc>
                  <a:txBody>
                    <a:bodyPr/>
                    <a:lstStyle/>
                    <a:p>
                      <a:pPr marL="121285" marR="71755" algn="ctr">
                        <a:lnSpc>
                          <a:spcPct val="115000"/>
                        </a:lnSpc>
                        <a:spcAft>
                          <a:spcPts val="1000"/>
                        </a:spcAft>
                      </a:pPr>
                      <a:r>
                        <a:rPr lang="en-US" sz="1050" spc="5">
                          <a:effectLst/>
                          <a:latin typeface="Times New Roman" panose="02020603050405020304" pitchFamily="18" charset="0"/>
                          <a:cs typeface="Times New Roman" panose="02020603050405020304" pitchFamily="18" charset="0"/>
                        </a:rPr>
                        <a:t>N</a:t>
                      </a:r>
                      <a:r>
                        <a:rPr lang="en-US" sz="1050">
                          <a:effectLst/>
                          <a:latin typeface="Times New Roman" panose="02020603050405020304" pitchFamily="18" charset="0"/>
                          <a:cs typeface="Times New Roman" panose="02020603050405020304" pitchFamily="18" charset="0"/>
                        </a:rPr>
                        <a:t>a</a:t>
                      </a:r>
                      <a:r>
                        <a:rPr lang="en-US" sz="1050" spc="-5">
                          <a:effectLst/>
                          <a:latin typeface="Times New Roman" panose="02020603050405020304" pitchFamily="18" charset="0"/>
                          <a:cs typeface="Times New Roman" panose="02020603050405020304" pitchFamily="18" charset="0"/>
                        </a:rPr>
                        <a:t>m</a:t>
                      </a:r>
                      <a:r>
                        <a:rPr lang="en-US" sz="1050">
                          <a:effectLst/>
                          <a:latin typeface="Times New Roman" panose="02020603050405020304" pitchFamily="18" charset="0"/>
                          <a:cs typeface="Times New Roman" panose="02020603050405020304" pitchFamily="18" charset="0"/>
                        </a:rPr>
                        <a:t>e of the Faculty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vert="vert270" anchor="ctr"/>
                </a:tc>
                <a:tc>
                  <a:txBody>
                    <a:bodyPr/>
                    <a:lstStyle/>
                    <a:p>
                      <a:pPr marL="73025" marR="73660" algn="ctr">
                        <a:lnSpc>
                          <a:spcPct val="115000"/>
                        </a:lnSpc>
                        <a:spcAft>
                          <a:spcPts val="1000"/>
                        </a:spcAft>
                      </a:pPr>
                      <a:r>
                        <a:rPr lang="en-US" sz="1050" spc="-5">
                          <a:effectLst/>
                          <a:latin typeface="Times New Roman" panose="02020603050405020304" pitchFamily="18" charset="0"/>
                          <a:cs typeface="Times New Roman" panose="02020603050405020304" pitchFamily="18" charset="0"/>
                        </a:rPr>
                        <a:t>Designation</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vert="vert270"/>
                </a:tc>
                <a:tc>
                  <a:txBody>
                    <a:bodyPr/>
                    <a:lstStyle/>
                    <a:p>
                      <a:pPr marL="73025" marR="73660" algn="ctr">
                        <a:lnSpc>
                          <a:spcPct val="115000"/>
                        </a:lnSpc>
                        <a:spcAft>
                          <a:spcPts val="1000"/>
                        </a:spcAft>
                      </a:pPr>
                      <a:r>
                        <a:rPr lang="en-US" sz="1050" spc="-5">
                          <a:effectLst/>
                          <a:latin typeface="Times New Roman" panose="02020603050405020304" pitchFamily="18" charset="0"/>
                          <a:cs typeface="Times New Roman" panose="02020603050405020304" pitchFamily="18" charset="0"/>
                        </a:rPr>
                        <a:t>Degree (Highest Degree)</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vert="vert270" anchor="ctr"/>
                </a:tc>
                <a:tc>
                  <a:txBody>
                    <a:bodyPr/>
                    <a:lstStyle/>
                    <a:p>
                      <a:pPr marL="142875" marR="96520" indent="-26035" algn="ctr">
                        <a:lnSpc>
                          <a:spcPct val="115000"/>
                        </a:lnSpc>
                        <a:spcAft>
                          <a:spcPts val="1000"/>
                        </a:spcAft>
                      </a:pPr>
                      <a:r>
                        <a:rPr lang="en-US" sz="1050">
                          <a:effectLst/>
                          <a:latin typeface="Times New Roman" panose="02020603050405020304" pitchFamily="18" charset="0"/>
                          <a:cs typeface="Times New Roman" panose="02020603050405020304" pitchFamily="18" charset="0"/>
                        </a:rPr>
                        <a:t>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vert="vert270" anchor="ctr"/>
                </a:tc>
                <a:tc>
                  <a:txBody>
                    <a:bodyPr/>
                    <a:lstStyle/>
                    <a:p>
                      <a:pPr marL="73025" marR="73660" algn="ctr">
                        <a:lnSpc>
                          <a:spcPct val="115000"/>
                        </a:lnSpc>
                        <a:spcAft>
                          <a:spcPts val="1000"/>
                        </a:spcAft>
                      </a:pPr>
                      <a:r>
                        <a:rPr lang="en-US" sz="1050" spc="-5">
                          <a:effectLst/>
                          <a:latin typeface="Times New Roman" panose="02020603050405020304" pitchFamily="18" charset="0"/>
                          <a:cs typeface="Times New Roman" panose="02020603050405020304" pitchFamily="18" charset="0"/>
                        </a:rPr>
                        <a:t>Award of Highest Degree</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vert="vert270" anchor="ctr"/>
                </a:tc>
                <a:tc>
                  <a:txBody>
                    <a:bodyPr/>
                    <a:lstStyle/>
                    <a:p>
                      <a:pPr marL="54610" marR="55880" indent="635" algn="ctr">
                        <a:lnSpc>
                          <a:spcPct val="115000"/>
                        </a:lnSpc>
                        <a:spcAft>
                          <a:spcPts val="1000"/>
                        </a:spcAft>
                      </a:pPr>
                      <a:r>
                        <a:rPr lang="en-US" sz="1050" spc="-5">
                          <a:effectLst/>
                          <a:latin typeface="Times New Roman" panose="02020603050405020304" pitchFamily="18" charset="0"/>
                          <a:cs typeface="Times New Roman" panose="02020603050405020304" pitchFamily="18" charset="0"/>
                        </a:rPr>
                        <a:t>D</a:t>
                      </a:r>
                      <a:r>
                        <a:rPr lang="en-US" sz="1050">
                          <a:effectLst/>
                          <a:latin typeface="Times New Roman" panose="02020603050405020304" pitchFamily="18" charset="0"/>
                          <a:cs typeface="Times New Roman" panose="02020603050405020304" pitchFamily="18" charset="0"/>
                        </a:rPr>
                        <a:t>a</a:t>
                      </a:r>
                      <a:r>
                        <a:rPr lang="en-US" sz="1050" spc="-5">
                          <a:effectLst/>
                          <a:latin typeface="Times New Roman" panose="02020603050405020304" pitchFamily="18" charset="0"/>
                          <a:cs typeface="Times New Roman" panose="02020603050405020304" pitchFamily="18" charset="0"/>
                        </a:rPr>
                        <a:t>t</a:t>
                      </a:r>
                      <a:r>
                        <a:rPr lang="en-US" sz="1050">
                          <a:effectLst/>
                          <a:latin typeface="Times New Roman" panose="02020603050405020304" pitchFamily="18" charset="0"/>
                          <a:cs typeface="Times New Roman" panose="02020603050405020304" pitchFamily="18" charset="0"/>
                        </a:rPr>
                        <a:t>e </a:t>
                      </a:r>
                      <a:r>
                        <a:rPr lang="en-US" sz="1050" spc="-5">
                          <a:effectLst/>
                          <a:latin typeface="Times New Roman" panose="02020603050405020304" pitchFamily="18" charset="0"/>
                          <a:cs typeface="Times New Roman" panose="02020603050405020304" pitchFamily="18" charset="0"/>
                        </a:rPr>
                        <a:t>o</a:t>
                      </a:r>
                      <a:r>
                        <a:rPr lang="en-US" sz="1050">
                          <a:effectLst/>
                          <a:latin typeface="Times New Roman" panose="02020603050405020304" pitchFamily="18" charset="0"/>
                          <a:cs typeface="Times New Roman" panose="02020603050405020304" pitchFamily="18" charset="0"/>
                        </a:rPr>
                        <a:t>f </a:t>
                      </a:r>
                      <a:r>
                        <a:rPr lang="en-US" sz="1050" spc="5">
                          <a:effectLst/>
                          <a:latin typeface="Times New Roman" panose="02020603050405020304" pitchFamily="18" charset="0"/>
                          <a:cs typeface="Times New Roman" panose="02020603050405020304" pitchFamily="18" charset="0"/>
                        </a:rPr>
                        <a:t>J</a:t>
                      </a:r>
                      <a:r>
                        <a:rPr lang="en-US" sz="1050" spc="-5">
                          <a:effectLst/>
                          <a:latin typeface="Times New Roman" panose="02020603050405020304" pitchFamily="18" charset="0"/>
                          <a:cs typeface="Times New Roman" panose="02020603050405020304" pitchFamily="18" charset="0"/>
                        </a:rPr>
                        <a:t>o</a:t>
                      </a:r>
                      <a:r>
                        <a:rPr lang="en-US" sz="1050" spc="5">
                          <a:effectLst/>
                          <a:latin typeface="Times New Roman" panose="02020603050405020304" pitchFamily="18" charset="0"/>
                          <a:cs typeface="Times New Roman" panose="02020603050405020304" pitchFamily="18" charset="0"/>
                        </a:rPr>
                        <a:t>i</a:t>
                      </a:r>
                      <a:r>
                        <a:rPr lang="en-US" sz="1050" spc="-5">
                          <a:effectLst/>
                          <a:latin typeface="Times New Roman" panose="02020603050405020304" pitchFamily="18" charset="0"/>
                          <a:cs typeface="Times New Roman" panose="02020603050405020304" pitchFamily="18" charset="0"/>
                        </a:rPr>
                        <a:t>n</a:t>
                      </a:r>
                      <a:r>
                        <a:rPr lang="en-US" sz="1050" spc="5">
                          <a:effectLst/>
                          <a:latin typeface="Times New Roman" panose="02020603050405020304" pitchFamily="18" charset="0"/>
                          <a:cs typeface="Times New Roman" panose="02020603050405020304" pitchFamily="18" charset="0"/>
                        </a:rPr>
                        <a:t>i</a:t>
                      </a:r>
                      <a:r>
                        <a:rPr lang="en-US" sz="1050">
                          <a:effectLst/>
                          <a:latin typeface="Times New Roman" panose="02020603050405020304" pitchFamily="18" charset="0"/>
                          <a:cs typeface="Times New Roman" panose="02020603050405020304" pitchFamily="18" charset="0"/>
                        </a:rPr>
                        <a:t>ng</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vert="vert270" anchor="ctr"/>
                </a:tc>
                <a:tc>
                  <a:txBody>
                    <a:bodyPr/>
                    <a:lstStyle/>
                    <a:p>
                      <a:pPr marL="67945" marR="67310" indent="-2540"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a:t>
                      </a:r>
                      <a:r>
                        <a:rPr lang="en-US" sz="1050" spc="-5">
                          <a:effectLst/>
                          <a:latin typeface="Times New Roman" panose="02020603050405020304" pitchFamily="18" charset="0"/>
                          <a:cs typeface="Times New Roman" panose="02020603050405020304" pitchFamily="18" charset="0"/>
                        </a:rPr>
                        <a:t>r</a:t>
                      </a:r>
                      <a:r>
                        <a:rPr lang="en-US" sz="1050">
                          <a:effectLst/>
                          <a:latin typeface="Times New Roman" panose="02020603050405020304" pitchFamily="18" charset="0"/>
                          <a:cs typeface="Times New Roman" panose="02020603050405020304" pitchFamily="18" charset="0"/>
                        </a:rPr>
                        <a:t>ea </a:t>
                      </a:r>
                      <a:r>
                        <a:rPr lang="en-US" sz="1050" spc="-5">
                          <a:effectLst/>
                          <a:latin typeface="Times New Roman" panose="02020603050405020304" pitchFamily="18" charset="0"/>
                          <a:cs typeface="Times New Roman" panose="02020603050405020304" pitchFamily="18" charset="0"/>
                        </a:rPr>
                        <a:t>o</a:t>
                      </a:r>
                      <a:r>
                        <a:rPr lang="en-US" sz="1050">
                          <a:effectLst/>
                          <a:latin typeface="Times New Roman" panose="02020603050405020304" pitchFamily="18" charset="0"/>
                          <a:cs typeface="Times New Roman" panose="02020603050405020304" pitchFamily="18" charset="0"/>
                        </a:rPr>
                        <a:t>f </a:t>
                      </a:r>
                      <a:r>
                        <a:rPr lang="en-US" sz="1050" spc="-5">
                          <a:effectLst/>
                          <a:latin typeface="Times New Roman" panose="02020603050405020304" pitchFamily="18" charset="0"/>
                          <a:cs typeface="Times New Roman" panose="02020603050405020304" pitchFamily="18" charset="0"/>
                        </a:rPr>
                        <a:t>Sp</a:t>
                      </a:r>
                      <a:r>
                        <a:rPr lang="en-US" sz="1050">
                          <a:effectLst/>
                          <a:latin typeface="Times New Roman" panose="02020603050405020304" pitchFamily="18" charset="0"/>
                          <a:cs typeface="Times New Roman" panose="02020603050405020304" pitchFamily="18" charset="0"/>
                        </a:rPr>
                        <a:t>ecialization</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vert="vert270" anchor="ctr"/>
                </a:tc>
                <a:tc>
                  <a:txBody>
                    <a:bodyPr/>
                    <a:lstStyle/>
                    <a:p>
                      <a:pPr marL="71755" marR="182880" algn="ctr">
                        <a:lnSpc>
                          <a:spcPct val="115000"/>
                        </a:lnSpc>
                        <a:spcBef>
                          <a:spcPts val="5"/>
                        </a:spcBef>
                        <a:spcAft>
                          <a:spcPts val="1000"/>
                        </a:spcAft>
                      </a:pPr>
                      <a:endParaRPr lang="en-US" sz="1050" dirty="0">
                        <a:effectLst/>
                        <a:latin typeface="Times New Roman" panose="02020603050405020304" pitchFamily="18" charset="0"/>
                        <a:cs typeface="Times New Roman" panose="02020603050405020304" pitchFamily="18" charset="0"/>
                      </a:endParaRPr>
                    </a:p>
                    <a:p>
                      <a:pPr marL="71755" marR="182880" algn="ctr">
                        <a:lnSpc>
                          <a:spcPct val="115000"/>
                        </a:lnSpc>
                        <a:spcBef>
                          <a:spcPts val="5"/>
                        </a:spcBef>
                        <a:spcAft>
                          <a:spcPts val="1000"/>
                        </a:spcAft>
                      </a:pPr>
                      <a:r>
                        <a:rPr lang="en-US" sz="1050" dirty="0">
                          <a:effectLst/>
                          <a:latin typeface="Times New Roman" panose="02020603050405020304" pitchFamily="18" charset="0"/>
                          <a:cs typeface="Times New Roman" panose="02020603050405020304" pitchFamily="18" charset="0"/>
                        </a:rPr>
                        <a:t>Academics</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vert="vert270"/>
                </a:tc>
                <a:tc>
                  <a:txBody>
                    <a:bodyPr/>
                    <a:lstStyle/>
                    <a:p>
                      <a:pPr marL="71755" marR="182880" algn="ctr">
                        <a:lnSpc>
                          <a:spcPct val="115000"/>
                        </a:lnSpc>
                        <a:spcBef>
                          <a:spcPts val="5"/>
                        </a:spcBef>
                        <a:spcAft>
                          <a:spcPts val="1000"/>
                        </a:spcAft>
                      </a:pPr>
                      <a:r>
                        <a:rPr lang="en-US" sz="1050" dirty="0">
                          <a:effectLst/>
                          <a:latin typeface="Times New Roman" panose="02020603050405020304" pitchFamily="18" charset="0"/>
                          <a:cs typeface="Times New Roman" panose="02020603050405020304" pitchFamily="18" charset="0"/>
                        </a:rPr>
                        <a:t>  </a:t>
                      </a:r>
                    </a:p>
                    <a:p>
                      <a:pPr marL="71755" marR="182880" algn="ctr">
                        <a:lnSpc>
                          <a:spcPct val="115000"/>
                        </a:lnSpc>
                        <a:spcBef>
                          <a:spcPts val="5"/>
                        </a:spcBef>
                        <a:spcAft>
                          <a:spcPts val="1000"/>
                        </a:spcAft>
                      </a:pPr>
                      <a:endParaRPr lang="en-US" sz="1050" dirty="0">
                        <a:effectLst/>
                        <a:latin typeface="Times New Roman" panose="02020603050405020304" pitchFamily="18" charset="0"/>
                        <a:cs typeface="Times New Roman" panose="02020603050405020304" pitchFamily="18" charset="0"/>
                      </a:endParaRPr>
                    </a:p>
                    <a:p>
                      <a:pPr marL="71755" marR="182880" algn="ctr">
                        <a:lnSpc>
                          <a:spcPct val="115000"/>
                        </a:lnSpc>
                        <a:spcBef>
                          <a:spcPts val="5"/>
                        </a:spcBef>
                        <a:spcAft>
                          <a:spcPts val="1000"/>
                        </a:spcAft>
                      </a:pPr>
                      <a:r>
                        <a:rPr lang="en-US" sz="1050" dirty="0">
                          <a:effectLst/>
                          <a:latin typeface="Times New Roman" panose="02020603050405020304" pitchFamily="18" charset="0"/>
                          <a:cs typeface="Times New Roman" panose="02020603050405020304" pitchFamily="18" charset="0"/>
                        </a:rPr>
                        <a:t>Industry</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vert="vert270"/>
                </a:tc>
                <a:tc>
                  <a:txBody>
                    <a:bodyPr/>
                    <a:lstStyle/>
                    <a:p>
                      <a:pPr marL="71755" marR="182880" algn="ctr">
                        <a:lnSpc>
                          <a:spcPct val="115000"/>
                        </a:lnSpc>
                        <a:spcBef>
                          <a:spcPts val="5"/>
                        </a:spcBef>
                        <a:spcAft>
                          <a:spcPts val="1000"/>
                        </a:spcAft>
                      </a:pPr>
                      <a:r>
                        <a:rPr lang="en-US" sz="1050" dirty="0">
                          <a:effectLst/>
                          <a:latin typeface="Times New Roman" panose="02020603050405020304" pitchFamily="18" charset="0"/>
                          <a:cs typeface="Times New Roman" panose="02020603050405020304" pitchFamily="18" charset="0"/>
                        </a:rPr>
                        <a:t> </a:t>
                      </a:r>
                      <a:endParaRPr lang="en-IN" sz="1050" dirty="0">
                        <a:effectLst/>
                        <a:latin typeface="Times New Roman" panose="02020603050405020304" pitchFamily="18" charset="0"/>
                        <a:cs typeface="Times New Roman" panose="02020603050405020304" pitchFamily="18" charset="0"/>
                      </a:endParaRPr>
                    </a:p>
                    <a:p>
                      <a:pPr marL="71755" marR="182880" algn="ctr">
                        <a:lnSpc>
                          <a:spcPct val="115000"/>
                        </a:lnSpc>
                        <a:spcBef>
                          <a:spcPts val="5"/>
                        </a:spcBef>
                        <a:spcAft>
                          <a:spcPts val="1000"/>
                        </a:spcAft>
                      </a:pPr>
                      <a:r>
                        <a:rPr lang="en-US" sz="1050" dirty="0">
                          <a:effectLst/>
                          <a:latin typeface="Times New Roman" panose="02020603050405020304" pitchFamily="18" charset="0"/>
                          <a:cs typeface="Times New Roman" panose="02020603050405020304" pitchFamily="18" charset="0"/>
                        </a:rPr>
                        <a:t>Total</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vert="vert270"/>
                </a:tc>
                <a:extLst>
                  <a:ext uri="{0D108BD9-81ED-4DB2-BD59-A6C34878D82A}">
                    <a16:rowId xmlns:a16="http://schemas.microsoft.com/office/drawing/2014/main" val="2526943580"/>
                  </a:ext>
                </a:extLst>
              </a:tr>
              <a:tr h="346799">
                <a:tc>
                  <a:txBody>
                    <a:bodyPr/>
                    <a:lstStyle/>
                    <a:p>
                      <a:pPr algn="ctr">
                        <a:lnSpc>
                          <a:spcPct val="115000"/>
                        </a:lnSpc>
                      </a:pPr>
                      <a:r>
                        <a:rPr lang="en-IN" sz="1050" dirty="0">
                          <a:effectLst/>
                          <a:latin typeface="Times New Roman" panose="02020603050405020304" pitchFamily="18" charset="0"/>
                          <a:cs typeface="Times New Roman" panose="02020603050405020304" pitchFamily="18" charset="0"/>
                        </a:rPr>
                        <a:t>    1</a:t>
                      </a:r>
                    </a:p>
                  </a:txBody>
                  <a:tcPr marL="0" marR="0" marT="0" marB="0" anchor="ctr"/>
                </a:tc>
                <a:tc>
                  <a:txBody>
                    <a:bodyPr/>
                    <a:lstStyle/>
                    <a:p>
                      <a:pPr>
                        <a:lnSpc>
                          <a:spcPct val="115000"/>
                        </a:lnSpc>
                        <a:spcAft>
                          <a:spcPts val="1000"/>
                        </a:spcAft>
                      </a:pPr>
                      <a:r>
                        <a:rPr lang="en-US" sz="1050">
                          <a:effectLst/>
                          <a:latin typeface="Times New Roman" panose="02020603050405020304" pitchFamily="18" charset="0"/>
                          <a:cs typeface="Times New Roman" panose="02020603050405020304" pitchFamily="18" charset="0"/>
                        </a:rPr>
                        <a:t>Dr.T.Bina</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Principal</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Ph.D</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Avinashilingam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2007</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August 01, 2007</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Marketing</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24Y 4M</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24Y 4M</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92298306"/>
                  </a:ext>
                </a:extLst>
              </a:tr>
              <a:tr h="346799">
                <a:tc>
                  <a:txBody>
                    <a:bodyPr/>
                    <a:lstStyle/>
                    <a:p>
                      <a:pPr marL="0" lvl="0" indent="0" algn="ctr">
                        <a:lnSpc>
                          <a:spcPct val="115000"/>
                        </a:lnSpc>
                        <a:spcAft>
                          <a:spcPts val="1000"/>
                        </a:spcAft>
                        <a:buFont typeface="+mj-lt"/>
                        <a:buNone/>
                      </a:pPr>
                      <a:r>
                        <a:rPr lang="en-US" sz="1050" dirty="0">
                          <a:effectLst/>
                          <a:latin typeface="Times New Roman" panose="02020603050405020304" pitchFamily="18" charset="0"/>
                          <a:cs typeface="Times New Roman" panose="02020603050405020304" pitchFamily="18" charset="0"/>
                        </a:rPr>
                        <a:t>      2 </a:t>
                      </a:r>
                      <a:endParaRPr lang="en-US"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spcAft>
                          <a:spcPts val="1000"/>
                        </a:spcAft>
                      </a:pPr>
                      <a:r>
                        <a:rPr lang="en-US" sz="1050">
                          <a:effectLst/>
                          <a:latin typeface="Times New Roman" panose="02020603050405020304" pitchFamily="18" charset="0"/>
                          <a:cs typeface="Times New Roman" panose="02020603050405020304" pitchFamily="18" charset="0"/>
                        </a:rPr>
                        <a:t>Dr.C.Kanagaraj</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Professor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Ph.D</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Bharathiar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2006</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September 01, 2007</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Economics</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22Y 7M</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10Y 11M</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33Y 6M</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87493763"/>
                  </a:ext>
                </a:extLst>
              </a:tr>
              <a:tr h="368033">
                <a:tc>
                  <a:txBody>
                    <a:bodyPr/>
                    <a:lstStyle/>
                    <a:p>
                      <a:pPr marL="228600" marR="82550" algn="ctr">
                        <a:lnSpc>
                          <a:spcPts val="1000"/>
                        </a:lnSpc>
                        <a:spcAft>
                          <a:spcPts val="1000"/>
                        </a:spcAft>
                      </a:pPr>
                      <a:r>
                        <a:rPr lang="en-IN" sz="1050" dirty="0">
                          <a:effectLst/>
                          <a:latin typeface="Times New Roman" panose="02020603050405020304" pitchFamily="18" charset="0"/>
                          <a:cs typeface="Times New Roman" panose="02020603050405020304" pitchFamily="18" charset="0"/>
                        </a:rPr>
                        <a:t>3</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spcAft>
                          <a:spcPts val="1000"/>
                        </a:spcAft>
                      </a:pPr>
                      <a:r>
                        <a:rPr lang="en-US" sz="1050">
                          <a:effectLst/>
                          <a:latin typeface="Times New Roman" panose="02020603050405020304" pitchFamily="18" charset="0"/>
                          <a:cs typeface="Times New Roman" panose="02020603050405020304" pitchFamily="18" charset="0"/>
                        </a:rPr>
                        <a:t>Dr.G.Thiruvasagam</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Associate Professor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Ph.D</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Periyar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2013</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June 21, 2008</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Human Resources</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21Y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22Y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45838204"/>
                  </a:ext>
                </a:extLst>
              </a:tr>
              <a:tr h="378648">
                <a:tc>
                  <a:txBody>
                    <a:bodyPr/>
                    <a:lstStyle/>
                    <a:p>
                      <a:pPr marL="228600" marR="60325" algn="ctr">
                        <a:lnSpc>
                          <a:spcPct val="115000"/>
                        </a:lnSpc>
                        <a:spcAft>
                          <a:spcPts val="1000"/>
                        </a:spcAft>
                      </a:pPr>
                      <a:r>
                        <a:rPr lang="en-US" sz="1050" dirty="0">
                          <a:effectLst/>
                          <a:latin typeface="Times New Roman" panose="02020603050405020304" pitchFamily="18" charset="0"/>
                          <a:cs typeface="Times New Roman" panose="02020603050405020304" pitchFamily="18" charset="0"/>
                        </a:rPr>
                        <a:t>4</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spcAft>
                          <a:spcPts val="1000"/>
                        </a:spcAft>
                      </a:pPr>
                      <a:r>
                        <a:rPr lang="en-US" sz="1050">
                          <a:effectLst/>
                          <a:latin typeface="Times New Roman" panose="02020603050405020304" pitchFamily="18" charset="0"/>
                          <a:cs typeface="Times New Roman" panose="02020603050405020304" pitchFamily="18" charset="0"/>
                        </a:rPr>
                        <a:t>Mrs.A.Indira</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Associate Professor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M.Phil</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Mother Teresa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2007</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August 01, 2007</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Finance</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21Y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21Y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44248194"/>
                  </a:ext>
                </a:extLst>
              </a:tr>
              <a:tr h="378648">
                <a:tc>
                  <a:txBody>
                    <a:bodyPr/>
                    <a:lstStyle/>
                    <a:p>
                      <a:pPr marL="228600" marR="60325" algn="ctr">
                        <a:lnSpc>
                          <a:spcPct val="115000"/>
                        </a:lnSpc>
                        <a:spcAft>
                          <a:spcPts val="1000"/>
                        </a:spcAft>
                      </a:pPr>
                      <a:r>
                        <a:rPr lang="en-US" sz="1050" dirty="0">
                          <a:effectLst/>
                          <a:latin typeface="Times New Roman" panose="02020603050405020304" pitchFamily="18" charset="0"/>
                          <a:cs typeface="Times New Roman" panose="02020603050405020304" pitchFamily="18" charset="0"/>
                        </a:rPr>
                        <a:t>5</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spcAft>
                          <a:spcPts val="1000"/>
                        </a:spcAft>
                      </a:pPr>
                      <a:r>
                        <a:rPr lang="en-US" sz="1050">
                          <a:effectLst/>
                          <a:latin typeface="Times New Roman" panose="02020603050405020304" pitchFamily="18" charset="0"/>
                          <a:cs typeface="Times New Roman" panose="02020603050405020304" pitchFamily="18" charset="0"/>
                        </a:rPr>
                        <a:t>Dr.R.Vishal Kumar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Associate Professor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Ph.D</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Anna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2017</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July 14, 2008</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Marketing</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16Y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16Y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59423770"/>
                  </a:ext>
                </a:extLst>
              </a:tr>
              <a:tr h="378648">
                <a:tc>
                  <a:txBody>
                    <a:bodyPr/>
                    <a:lstStyle/>
                    <a:p>
                      <a:pPr marL="228600" marR="60325" algn="ctr">
                        <a:lnSpc>
                          <a:spcPct val="115000"/>
                        </a:lnSpc>
                        <a:spcAft>
                          <a:spcPts val="1000"/>
                        </a:spcAft>
                      </a:pPr>
                      <a:r>
                        <a:rPr lang="en-US" sz="1050" dirty="0">
                          <a:effectLst/>
                          <a:latin typeface="Times New Roman" panose="02020603050405020304" pitchFamily="18" charset="0"/>
                          <a:cs typeface="Times New Roman" panose="02020603050405020304" pitchFamily="18" charset="0"/>
                        </a:rPr>
                        <a:t>6</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spcAft>
                          <a:spcPts val="1000"/>
                        </a:spcAft>
                      </a:pPr>
                      <a:r>
                        <a:rPr lang="en-US" sz="1050">
                          <a:effectLst/>
                          <a:latin typeface="Times New Roman" panose="02020603050405020304" pitchFamily="18" charset="0"/>
                          <a:cs typeface="Times New Roman" panose="02020603050405020304" pitchFamily="18" charset="0"/>
                        </a:rPr>
                        <a:t>Dr.S.Muthiah</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Associate Professor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Ph.D</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Bharathiar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2018</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January 02, 2008</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Finance</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13Y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7Y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5014092"/>
                  </a:ext>
                </a:extLst>
              </a:tr>
              <a:tr h="378648">
                <a:tc>
                  <a:txBody>
                    <a:bodyPr/>
                    <a:lstStyle/>
                    <a:p>
                      <a:pPr marL="228600" marR="60325" algn="ctr">
                        <a:lnSpc>
                          <a:spcPct val="115000"/>
                        </a:lnSpc>
                        <a:spcAft>
                          <a:spcPts val="1000"/>
                        </a:spcAft>
                      </a:pPr>
                      <a:r>
                        <a:rPr lang="en-US" sz="1050" dirty="0">
                          <a:effectLst/>
                          <a:latin typeface="Times New Roman" panose="02020603050405020304" pitchFamily="18" charset="0"/>
                          <a:cs typeface="Times New Roman" panose="02020603050405020304" pitchFamily="18" charset="0"/>
                        </a:rPr>
                        <a:t>7</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spcAft>
                          <a:spcPts val="1000"/>
                        </a:spcAft>
                      </a:pPr>
                      <a:r>
                        <a:rPr lang="en-US" sz="1050">
                          <a:effectLst/>
                          <a:latin typeface="Times New Roman" panose="02020603050405020304" pitchFamily="18" charset="0"/>
                          <a:cs typeface="Times New Roman" panose="02020603050405020304" pitchFamily="18" charset="0"/>
                        </a:rPr>
                        <a:t>Dr.P.Shanmughapriya</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Assistant Professor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Ph.D</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Anna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2017</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May 04, 2009</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Finance</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14Y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14Y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13011817"/>
                  </a:ext>
                </a:extLst>
              </a:tr>
              <a:tr h="378648">
                <a:tc>
                  <a:txBody>
                    <a:bodyPr/>
                    <a:lstStyle/>
                    <a:p>
                      <a:pPr marL="228600" marR="60325" algn="ctr">
                        <a:lnSpc>
                          <a:spcPct val="115000"/>
                        </a:lnSpc>
                        <a:spcAft>
                          <a:spcPts val="1000"/>
                        </a:spcAft>
                      </a:pPr>
                      <a:r>
                        <a:rPr lang="en-US" sz="1050" dirty="0">
                          <a:effectLst/>
                          <a:latin typeface="Times New Roman" panose="02020603050405020304" pitchFamily="18" charset="0"/>
                          <a:cs typeface="Times New Roman" panose="02020603050405020304" pitchFamily="18" charset="0"/>
                        </a:rPr>
                        <a:t>8</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spcAft>
                          <a:spcPts val="1000"/>
                        </a:spcAft>
                      </a:pPr>
                      <a:r>
                        <a:rPr lang="en-US" sz="1050" dirty="0">
                          <a:effectLst/>
                          <a:latin typeface="Times New Roman" panose="02020603050405020304" pitchFamily="18" charset="0"/>
                          <a:cs typeface="Times New Roman" panose="02020603050405020304" pitchFamily="18" charset="0"/>
                        </a:rPr>
                        <a:t>Mr.K.Sampath Kumar</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Assistant Professor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MBA</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Bharathiar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2002</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March 28, 2014</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Marketing</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16Y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16Y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78184773"/>
                  </a:ext>
                </a:extLst>
              </a:tr>
              <a:tr h="378648">
                <a:tc>
                  <a:txBody>
                    <a:bodyPr/>
                    <a:lstStyle/>
                    <a:p>
                      <a:pPr marL="228600" marR="60325" algn="ctr">
                        <a:lnSpc>
                          <a:spcPct val="115000"/>
                        </a:lnSpc>
                        <a:spcAft>
                          <a:spcPts val="1000"/>
                        </a:spcAft>
                      </a:pPr>
                      <a:r>
                        <a:rPr lang="en-US" sz="1050" dirty="0">
                          <a:effectLst/>
                          <a:latin typeface="Times New Roman" panose="02020603050405020304" pitchFamily="18" charset="0"/>
                          <a:cs typeface="Times New Roman" panose="02020603050405020304" pitchFamily="18" charset="0"/>
                        </a:rPr>
                        <a:t>9</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spcAft>
                          <a:spcPts val="1000"/>
                        </a:spcAft>
                      </a:pPr>
                      <a:r>
                        <a:rPr lang="en-US" sz="1050" dirty="0" err="1">
                          <a:effectLst/>
                          <a:latin typeface="Times New Roman" panose="02020603050405020304" pitchFamily="18" charset="0"/>
                          <a:cs typeface="Times New Roman" panose="02020603050405020304" pitchFamily="18" charset="0"/>
                        </a:rPr>
                        <a:t>Mr.A.Arun</a:t>
                      </a:r>
                      <a:r>
                        <a:rPr lang="en-US" sz="1050" dirty="0">
                          <a:effectLst/>
                          <a:latin typeface="Times New Roman" panose="02020603050405020304" pitchFamily="18" charset="0"/>
                          <a:cs typeface="Times New Roman" panose="02020603050405020304" pitchFamily="18" charset="0"/>
                        </a:rPr>
                        <a:t> Prakash</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Assistant Professor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MBA</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Anna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2008</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December 12, 2012</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Finance</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8Y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5Y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13Y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008427523"/>
                  </a:ext>
                </a:extLst>
              </a:tr>
              <a:tr h="378648">
                <a:tc>
                  <a:txBody>
                    <a:bodyPr/>
                    <a:lstStyle/>
                    <a:p>
                      <a:pPr marR="60325" algn="ctr">
                        <a:lnSpc>
                          <a:spcPct val="115000"/>
                        </a:lnSpc>
                        <a:spcBef>
                          <a:spcPts val="5"/>
                        </a:spcBef>
                        <a:spcAft>
                          <a:spcPts val="1000"/>
                        </a:spcAft>
                      </a:pPr>
                      <a:r>
                        <a:rPr lang="en-US" sz="1050" dirty="0">
                          <a:effectLst/>
                          <a:latin typeface="Times New Roman" panose="02020603050405020304" pitchFamily="18" charset="0"/>
                          <a:cs typeface="Times New Roman" panose="02020603050405020304" pitchFamily="18" charset="0"/>
                        </a:rPr>
                        <a:t>       10</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spcAft>
                          <a:spcPts val="1000"/>
                        </a:spcAft>
                      </a:pPr>
                      <a:r>
                        <a:rPr lang="en-US" sz="1050">
                          <a:effectLst/>
                          <a:latin typeface="Times New Roman" panose="02020603050405020304" pitchFamily="18" charset="0"/>
                          <a:cs typeface="Times New Roman" panose="02020603050405020304" pitchFamily="18" charset="0"/>
                        </a:rPr>
                        <a:t>Mr.A.Manoj Kumar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Assistant Professor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MBA</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Anna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2011</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June 18, 2012</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Human Resources</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8Y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11M</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8Y 11M</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91007899"/>
                  </a:ext>
                </a:extLst>
              </a:tr>
              <a:tr h="378648">
                <a:tc>
                  <a:txBody>
                    <a:bodyPr/>
                    <a:lstStyle/>
                    <a:p>
                      <a:pPr marR="60325" algn="ctr">
                        <a:lnSpc>
                          <a:spcPct val="115000"/>
                        </a:lnSpc>
                        <a:spcBef>
                          <a:spcPts val="5"/>
                        </a:spcBef>
                        <a:spcAft>
                          <a:spcPts val="1000"/>
                        </a:spcAft>
                      </a:pPr>
                      <a:r>
                        <a:rPr lang="en-US" sz="1050" dirty="0">
                          <a:effectLst/>
                          <a:latin typeface="Times New Roman" panose="02020603050405020304" pitchFamily="18" charset="0"/>
                          <a:cs typeface="Times New Roman" panose="02020603050405020304" pitchFamily="18" charset="0"/>
                        </a:rPr>
                        <a:t>     11</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spcAft>
                          <a:spcPts val="1000"/>
                        </a:spcAft>
                      </a:pPr>
                      <a:r>
                        <a:rPr lang="en-US" sz="1050">
                          <a:effectLst/>
                          <a:latin typeface="Times New Roman" panose="02020603050405020304" pitchFamily="18" charset="0"/>
                          <a:cs typeface="Times New Roman" panose="02020603050405020304" pitchFamily="18" charset="0"/>
                        </a:rPr>
                        <a:t>Ms.A.Aaziya</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Assistant Professor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MBA</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Bharathiar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2010</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July 1, 2014</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Marketing</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9Y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9Y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25401694"/>
                  </a:ext>
                </a:extLst>
              </a:tr>
              <a:tr h="378648">
                <a:tc>
                  <a:txBody>
                    <a:bodyPr/>
                    <a:lstStyle/>
                    <a:p>
                      <a:pPr marR="60325" algn="ctr">
                        <a:lnSpc>
                          <a:spcPct val="115000"/>
                        </a:lnSpc>
                        <a:spcBef>
                          <a:spcPts val="5"/>
                        </a:spcBef>
                        <a:spcAft>
                          <a:spcPts val="1000"/>
                        </a:spcAft>
                      </a:pPr>
                      <a:r>
                        <a:rPr lang="en-US" sz="1050" dirty="0">
                          <a:effectLst/>
                          <a:latin typeface="Times New Roman" panose="02020603050405020304" pitchFamily="18" charset="0"/>
                          <a:cs typeface="Times New Roman" panose="02020603050405020304" pitchFamily="18" charset="0"/>
                        </a:rPr>
                        <a:t>   12</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spcAft>
                          <a:spcPts val="1000"/>
                        </a:spcAft>
                      </a:pPr>
                      <a:r>
                        <a:rPr lang="en-US" sz="1050">
                          <a:effectLst/>
                          <a:latin typeface="Times New Roman" panose="02020603050405020304" pitchFamily="18" charset="0"/>
                          <a:cs typeface="Times New Roman" panose="02020603050405020304" pitchFamily="18" charset="0"/>
                        </a:rPr>
                        <a:t>Mr.Lors Porseena.M</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Assistant Professor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MBA</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Anna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2010</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July 20, 2015</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Human Resources</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10Y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10Y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91181702"/>
                  </a:ext>
                </a:extLst>
              </a:tr>
              <a:tr h="378648">
                <a:tc>
                  <a:txBody>
                    <a:bodyPr/>
                    <a:lstStyle/>
                    <a:p>
                      <a:pPr marR="60325" algn="ctr">
                        <a:lnSpc>
                          <a:spcPct val="115000"/>
                        </a:lnSpc>
                        <a:spcBef>
                          <a:spcPts val="5"/>
                        </a:spcBef>
                        <a:spcAft>
                          <a:spcPts val="1000"/>
                        </a:spcAft>
                      </a:pPr>
                      <a:r>
                        <a:rPr lang="en-US" sz="1050" dirty="0">
                          <a:effectLst/>
                          <a:latin typeface="Times New Roman" panose="02020603050405020304" pitchFamily="18" charset="0"/>
                          <a:cs typeface="Times New Roman" panose="02020603050405020304" pitchFamily="18" charset="0"/>
                        </a:rPr>
                        <a:t>    13</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15000"/>
                        </a:lnSpc>
                        <a:spcAft>
                          <a:spcPts val="1000"/>
                        </a:spcAft>
                      </a:pPr>
                      <a:r>
                        <a:rPr lang="en-US" sz="1050">
                          <a:effectLst/>
                          <a:latin typeface="Times New Roman" panose="02020603050405020304" pitchFamily="18" charset="0"/>
                          <a:cs typeface="Times New Roman" panose="02020603050405020304" pitchFamily="18" charset="0"/>
                        </a:rPr>
                        <a:t>Mr. Santhosh Raja 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Assistant Professor</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100">
                          <a:effectLst/>
                          <a:latin typeface="Times New Roman" panose="02020603050405020304" pitchFamily="18" charset="0"/>
                          <a:cs typeface="Times New Roman" panose="02020603050405020304" pitchFamily="18" charset="0"/>
                        </a:rPr>
                        <a:t>MBA</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100">
                          <a:effectLst/>
                          <a:latin typeface="Times New Roman" panose="02020603050405020304" pitchFamily="18" charset="0"/>
                          <a:cs typeface="Times New Roman" panose="02020603050405020304" pitchFamily="18" charset="0"/>
                        </a:rPr>
                        <a:t>Anna University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dirty="0">
                          <a:effectLst/>
                          <a:latin typeface="Times New Roman" panose="02020603050405020304" pitchFamily="18" charset="0"/>
                          <a:cs typeface="Times New Roman" panose="02020603050405020304" pitchFamily="18" charset="0"/>
                        </a:rPr>
                        <a:t>2012</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June 25, 2019</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Finance </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8Y</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a:effectLst/>
                          <a:latin typeface="Times New Roman" panose="02020603050405020304" pitchFamily="18" charset="0"/>
                          <a:cs typeface="Times New Roman" panose="02020603050405020304" pitchFamily="18" charset="0"/>
                        </a:rPr>
                        <a:t>-</a:t>
                      </a:r>
                      <a:endParaRPr lang="en-IN"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15000"/>
                        </a:lnSpc>
                        <a:spcAft>
                          <a:spcPts val="1000"/>
                        </a:spcAft>
                      </a:pPr>
                      <a:r>
                        <a:rPr lang="en-US" sz="1050" dirty="0">
                          <a:effectLst/>
                          <a:latin typeface="Times New Roman" panose="02020603050405020304" pitchFamily="18" charset="0"/>
                          <a:cs typeface="Times New Roman" panose="02020603050405020304" pitchFamily="18" charset="0"/>
                        </a:rPr>
                        <a:t>8Y</a:t>
                      </a:r>
                      <a:endParaRPr lang="en-I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964653935"/>
                  </a:ext>
                </a:extLst>
              </a:tr>
            </a:tbl>
          </a:graphicData>
        </a:graphic>
      </p:graphicFrame>
    </p:spTree>
    <p:extLst>
      <p:ext uri="{BB962C8B-B14F-4D97-AF65-F5344CB8AC3E}">
        <p14:creationId xmlns:p14="http://schemas.microsoft.com/office/powerpoint/2010/main" val="33944043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95BCB3A-5844-4304-82BF-EC49BA2B4AB5}"/>
              </a:ext>
            </a:extLst>
          </p:cNvPr>
          <p:cNvGraphicFramePr>
            <a:graphicFrameLocks noGrp="1"/>
          </p:cNvGraphicFramePr>
          <p:nvPr>
            <p:ph idx="1"/>
          </p:nvPr>
        </p:nvGraphicFramePr>
        <p:xfrm>
          <a:off x="443060" y="1517714"/>
          <a:ext cx="11283883" cy="4975159"/>
        </p:xfrm>
        <a:graphic>
          <a:graphicData uri="http://schemas.openxmlformats.org/drawingml/2006/table">
            <a:tbl>
              <a:tblPr firstRow="1" firstCol="1" bandRow="1">
                <a:tableStyleId>{ED083AE6-46FA-4A59-8FB0-9F97EB10719F}</a:tableStyleId>
              </a:tblPr>
              <a:tblGrid>
                <a:gridCol w="2083324">
                  <a:extLst>
                    <a:ext uri="{9D8B030D-6E8A-4147-A177-3AD203B41FA5}">
                      <a16:colId xmlns:a16="http://schemas.microsoft.com/office/drawing/2014/main" val="1834600052"/>
                    </a:ext>
                  </a:extLst>
                </a:gridCol>
                <a:gridCol w="2856321">
                  <a:extLst>
                    <a:ext uri="{9D8B030D-6E8A-4147-A177-3AD203B41FA5}">
                      <a16:colId xmlns:a16="http://schemas.microsoft.com/office/drawing/2014/main" val="3199520784"/>
                    </a:ext>
                  </a:extLst>
                </a:gridCol>
                <a:gridCol w="3180578">
                  <a:extLst>
                    <a:ext uri="{9D8B030D-6E8A-4147-A177-3AD203B41FA5}">
                      <a16:colId xmlns:a16="http://schemas.microsoft.com/office/drawing/2014/main" val="165747427"/>
                    </a:ext>
                  </a:extLst>
                </a:gridCol>
                <a:gridCol w="3163660">
                  <a:extLst>
                    <a:ext uri="{9D8B030D-6E8A-4147-A177-3AD203B41FA5}">
                      <a16:colId xmlns:a16="http://schemas.microsoft.com/office/drawing/2014/main" val="2109095798"/>
                    </a:ext>
                  </a:extLst>
                </a:gridCol>
              </a:tblGrid>
              <a:tr h="1022374">
                <a:tc>
                  <a:txBody>
                    <a:bodyPr/>
                    <a:lstStyle/>
                    <a:p>
                      <a:pPr algn="ctr">
                        <a:lnSpc>
                          <a:spcPct val="150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 </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1000"/>
                        </a:spcAft>
                        <a:tabLst>
                          <a:tab pos="108585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Required Faculty</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1000"/>
                        </a:spcAft>
                        <a:tabLst>
                          <a:tab pos="108585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Faculty Members with Ph.D Qualification</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1000"/>
                        </a:spcAft>
                        <a:tabLst>
                          <a:tab pos="1085850" algn="l"/>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of Faculty Members with Ph.D Qualification</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869271232"/>
                  </a:ext>
                </a:extLst>
              </a:tr>
              <a:tr h="1022374">
                <a:tc>
                  <a:txBody>
                    <a:bodyPr/>
                    <a:lstStyle/>
                    <a:p>
                      <a:pPr algn="ctr">
                        <a:lnSpc>
                          <a:spcPct val="150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CAY (2020-21)</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1000"/>
                        </a:spcAft>
                        <a:tabLst>
                          <a:tab pos="1085850" algn="l"/>
                        </a:tabLs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12</a:t>
                      </a:r>
                      <a:endParaRPr lang="en-IN"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50000"/>
                        </a:lnSpc>
                        <a:spcAft>
                          <a:spcPts val="1000"/>
                        </a:spcAft>
                        <a:tabLst>
                          <a:tab pos="1085850" algn="l"/>
                        </a:tabLs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6</a:t>
                      </a:r>
                      <a:endParaRPr lang="en-IN"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50000"/>
                        </a:lnSpc>
                        <a:spcAft>
                          <a:spcPts val="1000"/>
                        </a:spcAft>
                        <a:tabLst>
                          <a:tab pos="1085850" algn="l"/>
                        </a:tabLs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50</a:t>
                      </a:r>
                      <a:endParaRPr lang="en-IN"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551441911"/>
                  </a:ext>
                </a:extLst>
              </a:tr>
              <a:tr h="1022374">
                <a:tc>
                  <a:txBody>
                    <a:bodyPr/>
                    <a:lstStyle/>
                    <a:p>
                      <a:pPr algn="ctr">
                        <a:lnSpc>
                          <a:spcPct val="150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CAY 9(2019-20)</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1000"/>
                        </a:spcAft>
                        <a:tabLst>
                          <a:tab pos="1085850" algn="l"/>
                        </a:tabLs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12</a:t>
                      </a:r>
                      <a:endParaRPr lang="en-IN"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50000"/>
                        </a:lnSpc>
                        <a:spcAft>
                          <a:spcPts val="1000"/>
                        </a:spcAft>
                        <a:tabLst>
                          <a:tab pos="1085850" algn="l"/>
                        </a:tabLs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6</a:t>
                      </a:r>
                      <a:endParaRPr lang="en-IN"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50000"/>
                        </a:lnSpc>
                        <a:spcAft>
                          <a:spcPts val="1000"/>
                        </a:spcAft>
                        <a:tabLst>
                          <a:tab pos="1085850" algn="l"/>
                        </a:tabLs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50</a:t>
                      </a:r>
                      <a:endParaRPr lang="en-IN"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874949998"/>
                  </a:ext>
                </a:extLst>
              </a:tr>
              <a:tr h="885663">
                <a:tc>
                  <a:txBody>
                    <a:bodyPr/>
                    <a:lstStyle/>
                    <a:p>
                      <a:pPr algn="ctr">
                        <a:lnSpc>
                          <a:spcPct val="150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CAY+ (2018-19)</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1000"/>
                        </a:spcAft>
                        <a:tabLst>
                          <a:tab pos="1085850" algn="l"/>
                        </a:tabLs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12</a:t>
                      </a:r>
                      <a:endParaRPr lang="en-IN"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50000"/>
                        </a:lnSpc>
                        <a:spcAft>
                          <a:spcPts val="1000"/>
                        </a:spcAft>
                        <a:tabLst>
                          <a:tab pos="1085850" algn="l"/>
                        </a:tabLs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6</a:t>
                      </a:r>
                      <a:endParaRPr lang="en-IN"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50000"/>
                        </a:lnSpc>
                        <a:spcAft>
                          <a:spcPts val="1000"/>
                        </a:spcAft>
                        <a:tabLst>
                          <a:tab pos="1085850" algn="l"/>
                        </a:tabLs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50</a:t>
                      </a:r>
                      <a:endParaRPr lang="en-IN"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579329021"/>
                  </a:ext>
                </a:extLst>
              </a:tr>
              <a:tr h="1022374">
                <a:tc gridSpan="4">
                  <a:txBody>
                    <a:bodyPr/>
                    <a:lstStyle/>
                    <a:p>
                      <a:pPr algn="ctr">
                        <a:lnSpc>
                          <a:spcPct val="150000"/>
                        </a:lnSpc>
                        <a:spcAft>
                          <a:spcPts val="1000"/>
                        </a:spcAft>
                        <a:tabLst>
                          <a:tab pos="1085850" algn="l"/>
                        </a:tabLst>
                      </a:pPr>
                      <a:endParaRPr lang="en-IN"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pPr algn="ctr">
                        <a:lnSpc>
                          <a:spcPct val="150000"/>
                        </a:lnSpc>
                        <a:spcAft>
                          <a:spcPts val="1000"/>
                        </a:spcAft>
                        <a:tabLst>
                          <a:tab pos="1085850" algn="l"/>
                        </a:tabLst>
                      </a:pPr>
                      <a:endParaRPr lang="en-IN"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6923766"/>
                  </a:ext>
                </a:extLst>
              </a:tr>
            </a:tbl>
          </a:graphicData>
        </a:graphic>
      </p:graphicFrame>
      <p:graphicFrame>
        <p:nvGraphicFramePr>
          <p:cNvPr id="5" name="Diagram 4">
            <a:extLst>
              <a:ext uri="{FF2B5EF4-FFF2-40B4-BE49-F238E27FC236}">
                <a16:creationId xmlns:a16="http://schemas.microsoft.com/office/drawing/2014/main" id="{E9459F79-6788-41A8-87E1-E6968D6FF04C}"/>
              </a:ext>
            </a:extLst>
          </p:cNvPr>
          <p:cNvGraphicFramePr/>
          <p:nvPr/>
        </p:nvGraphicFramePr>
        <p:xfrm>
          <a:off x="1885360" y="365126"/>
          <a:ext cx="7975077" cy="898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62554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F019FCEE-33AD-4BD7-9911-24271CD2833A}"/>
              </a:ext>
            </a:extLst>
          </p:cNvPr>
          <p:cNvGraphicFramePr/>
          <p:nvPr/>
        </p:nvGraphicFramePr>
        <p:xfrm>
          <a:off x="96982" y="1080654"/>
          <a:ext cx="12095018" cy="5666509"/>
        </p:xfrm>
        <a:graphic>
          <a:graphicData uri="http://schemas.openxmlformats.org/drawingml/2006/chart">
            <c:chart xmlns:c="http://schemas.openxmlformats.org/drawingml/2006/chart" xmlns:r="http://schemas.openxmlformats.org/officeDocument/2006/relationships" r:id="rId2"/>
          </a:graphicData>
        </a:graphic>
      </p:graphicFrame>
      <p:sp>
        <p:nvSpPr>
          <p:cNvPr id="16" name="Title 15">
            <a:extLst>
              <a:ext uri="{FF2B5EF4-FFF2-40B4-BE49-F238E27FC236}">
                <a16:creationId xmlns:a16="http://schemas.microsoft.com/office/drawing/2014/main" id="{13A8BAE4-32CC-4A74-ADC5-4703833A6C0E}"/>
              </a:ext>
            </a:extLst>
          </p:cNvPr>
          <p:cNvSpPr>
            <a:spLocks noGrp="1"/>
          </p:cNvSpPr>
          <p:nvPr>
            <p:ph type="title"/>
          </p:nvPr>
        </p:nvSpPr>
        <p:spPr>
          <a:xfrm>
            <a:off x="814944" y="207818"/>
            <a:ext cx="10515600" cy="637309"/>
          </a:xfrm>
        </p:spPr>
        <p:txBody>
          <a:bodyPr>
            <a:normAutofit fontScale="90000"/>
          </a:bodyPr>
          <a:lstStyle/>
          <a:p>
            <a:r>
              <a:rPr lang="en-IN" dirty="0"/>
              <a:t>Proportion of PhD holders</a:t>
            </a:r>
          </a:p>
        </p:txBody>
      </p:sp>
    </p:spTree>
    <p:extLst>
      <p:ext uri="{BB962C8B-B14F-4D97-AF65-F5344CB8AC3E}">
        <p14:creationId xmlns:p14="http://schemas.microsoft.com/office/powerpoint/2010/main" val="21138407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197B9-9C64-4740-9F48-06E1CE356EC0}"/>
              </a:ext>
            </a:extLst>
          </p:cNvPr>
          <p:cNvSpPr>
            <a:spLocks noGrp="1"/>
          </p:cNvSpPr>
          <p:nvPr>
            <p:ph type="title"/>
          </p:nvPr>
        </p:nvSpPr>
        <p:spPr>
          <a:xfrm>
            <a:off x="838200" y="365126"/>
            <a:ext cx="10515600" cy="539848"/>
          </a:xfrm>
        </p:spPr>
        <p:txBody>
          <a:bodyPr>
            <a:normAutofit fontScale="90000"/>
          </a:bodyPr>
          <a:lstStyle/>
          <a:p>
            <a:r>
              <a:rPr lang="en-IN" dirty="0"/>
              <a:t> Faculty Student Ratio</a:t>
            </a:r>
          </a:p>
        </p:txBody>
      </p:sp>
      <p:graphicFrame>
        <p:nvGraphicFramePr>
          <p:cNvPr id="4" name="Content Placeholder 3">
            <a:extLst>
              <a:ext uri="{FF2B5EF4-FFF2-40B4-BE49-F238E27FC236}">
                <a16:creationId xmlns:a16="http://schemas.microsoft.com/office/drawing/2014/main" id="{8142B685-EC66-472C-824B-6B9401CA312B}"/>
              </a:ext>
            </a:extLst>
          </p:cNvPr>
          <p:cNvGraphicFramePr>
            <a:graphicFrameLocks noGrp="1"/>
          </p:cNvGraphicFramePr>
          <p:nvPr>
            <p:ph idx="1"/>
            <p:extLst>
              <p:ext uri="{D42A27DB-BD31-4B8C-83A1-F6EECF244321}">
                <p14:modId xmlns:p14="http://schemas.microsoft.com/office/powerpoint/2010/main" val="3498929844"/>
              </p:ext>
            </p:extLst>
          </p:nvPr>
        </p:nvGraphicFramePr>
        <p:xfrm>
          <a:off x="358219" y="904973"/>
          <a:ext cx="11274457" cy="5674936"/>
        </p:xfrm>
        <a:graphic>
          <a:graphicData uri="http://schemas.openxmlformats.org/drawingml/2006/table">
            <a:tbl>
              <a:tblPr firstRow="1" firstCol="1" bandRow="1">
                <a:tableStyleId>{5940675A-B579-460E-94D1-54222C63F5DA}</a:tableStyleId>
              </a:tblPr>
              <a:tblGrid>
                <a:gridCol w="4345756">
                  <a:extLst>
                    <a:ext uri="{9D8B030D-6E8A-4147-A177-3AD203B41FA5}">
                      <a16:colId xmlns:a16="http://schemas.microsoft.com/office/drawing/2014/main" val="2503460207"/>
                    </a:ext>
                  </a:extLst>
                </a:gridCol>
                <a:gridCol w="2290714">
                  <a:extLst>
                    <a:ext uri="{9D8B030D-6E8A-4147-A177-3AD203B41FA5}">
                      <a16:colId xmlns:a16="http://schemas.microsoft.com/office/drawing/2014/main" val="2648261940"/>
                    </a:ext>
                  </a:extLst>
                </a:gridCol>
                <a:gridCol w="2450969">
                  <a:extLst>
                    <a:ext uri="{9D8B030D-6E8A-4147-A177-3AD203B41FA5}">
                      <a16:colId xmlns:a16="http://schemas.microsoft.com/office/drawing/2014/main" val="2865638589"/>
                    </a:ext>
                  </a:extLst>
                </a:gridCol>
                <a:gridCol w="2187018">
                  <a:extLst>
                    <a:ext uri="{9D8B030D-6E8A-4147-A177-3AD203B41FA5}">
                      <a16:colId xmlns:a16="http://schemas.microsoft.com/office/drawing/2014/main" val="2196419341"/>
                    </a:ext>
                  </a:extLst>
                </a:gridCol>
              </a:tblGrid>
              <a:tr h="694089">
                <a:tc>
                  <a:txBody>
                    <a:bodyPr/>
                    <a:lstStyle/>
                    <a:p>
                      <a:pPr algn="ctr">
                        <a:lnSpc>
                          <a:spcPct val="125000"/>
                        </a:lnSpc>
                        <a:spcAft>
                          <a:spcPts val="1000"/>
                        </a:spcAft>
                      </a:pPr>
                      <a:r>
                        <a:rPr lang="en-US" sz="1600" b="1" dirty="0">
                          <a:effectLst/>
                        </a:rPr>
                        <a:t>Year</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5000"/>
                        </a:lnSpc>
                        <a:spcAft>
                          <a:spcPts val="1000"/>
                        </a:spcAft>
                      </a:pPr>
                      <a:r>
                        <a:rPr lang="en-US" sz="1600" b="1">
                          <a:effectLst/>
                        </a:rPr>
                        <a:t>CAY (2020-21)</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1000"/>
                        </a:spcAft>
                      </a:pPr>
                      <a:r>
                        <a:rPr lang="en-US" sz="1600" b="1">
                          <a:effectLst/>
                        </a:rPr>
                        <a:t>CAYm1 (2019-20)</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1000"/>
                        </a:spcAft>
                      </a:pPr>
                      <a:r>
                        <a:rPr lang="en-US" sz="1600" b="1">
                          <a:effectLst/>
                        </a:rPr>
                        <a:t>CAYm2 (2018-19)</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2619366"/>
                  </a:ext>
                </a:extLst>
              </a:tr>
              <a:tr h="477134">
                <a:tc>
                  <a:txBody>
                    <a:bodyPr/>
                    <a:lstStyle/>
                    <a:p>
                      <a:pPr algn="ctr">
                        <a:lnSpc>
                          <a:spcPct val="125000"/>
                        </a:lnSpc>
                        <a:spcAft>
                          <a:spcPts val="1000"/>
                        </a:spcAft>
                      </a:pPr>
                      <a:r>
                        <a:rPr lang="en-US" sz="1600" b="1">
                          <a:effectLst/>
                        </a:rPr>
                        <a:t>P1.1</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5000"/>
                        </a:lnSpc>
                        <a:spcAft>
                          <a:spcPts val="1000"/>
                        </a:spcAft>
                      </a:pPr>
                      <a:r>
                        <a:rPr lang="en-US" sz="1600" b="1" dirty="0">
                          <a:effectLst/>
                        </a:rPr>
                        <a:t>120</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1000"/>
                        </a:spcAft>
                      </a:pPr>
                      <a:r>
                        <a:rPr lang="en-US" sz="1600" b="1">
                          <a:effectLst/>
                        </a:rPr>
                        <a:t>120</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1000"/>
                        </a:spcAft>
                      </a:pPr>
                      <a:r>
                        <a:rPr lang="en-US" sz="1600" b="1">
                          <a:effectLst/>
                        </a:rPr>
                        <a:t>120</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1527864"/>
                  </a:ext>
                </a:extLst>
              </a:tr>
              <a:tr h="477134">
                <a:tc>
                  <a:txBody>
                    <a:bodyPr/>
                    <a:lstStyle/>
                    <a:p>
                      <a:pPr algn="ctr">
                        <a:lnSpc>
                          <a:spcPct val="125000"/>
                        </a:lnSpc>
                        <a:spcAft>
                          <a:spcPts val="1000"/>
                        </a:spcAft>
                      </a:pPr>
                      <a:r>
                        <a:rPr lang="en-US" sz="1600" b="1">
                          <a:effectLst/>
                        </a:rPr>
                        <a:t>P1.2</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5000"/>
                        </a:lnSpc>
                        <a:spcAft>
                          <a:spcPts val="1000"/>
                        </a:spcAft>
                      </a:pPr>
                      <a:r>
                        <a:rPr lang="en-US" sz="1600" b="1">
                          <a:effectLst/>
                        </a:rPr>
                        <a:t>120</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1000"/>
                        </a:spcAft>
                      </a:pPr>
                      <a:r>
                        <a:rPr lang="en-US" sz="1600" b="1">
                          <a:effectLst/>
                        </a:rPr>
                        <a:t>120</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1000"/>
                        </a:spcAft>
                      </a:pPr>
                      <a:r>
                        <a:rPr lang="en-US" sz="1600" b="1">
                          <a:effectLst/>
                        </a:rPr>
                        <a:t>120</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6299993"/>
                  </a:ext>
                </a:extLst>
              </a:tr>
              <a:tr h="992333">
                <a:tc>
                  <a:txBody>
                    <a:bodyPr/>
                    <a:lstStyle/>
                    <a:p>
                      <a:pPr marL="64770" marR="48895" algn="ctr">
                        <a:lnSpc>
                          <a:spcPct val="125000"/>
                        </a:lnSpc>
                        <a:spcAft>
                          <a:spcPts val="1000"/>
                        </a:spcAft>
                      </a:pPr>
                      <a:r>
                        <a:rPr lang="en-US" sz="1600" b="1" dirty="0">
                          <a:effectLst/>
                        </a:rPr>
                        <a:t>T</a:t>
                      </a:r>
                      <a:r>
                        <a:rPr lang="en-US" sz="1600" b="1" spc="5" dirty="0">
                          <a:effectLst/>
                        </a:rPr>
                        <a:t>ot</a:t>
                      </a:r>
                      <a:r>
                        <a:rPr lang="en-US" sz="1600" b="1" dirty="0">
                          <a:effectLst/>
                        </a:rPr>
                        <a:t>al N</a:t>
                      </a:r>
                      <a:r>
                        <a:rPr lang="en-US" sz="1600" b="1" spc="5" dirty="0">
                          <a:effectLst/>
                        </a:rPr>
                        <a:t>o</a:t>
                      </a:r>
                      <a:r>
                        <a:rPr lang="en-US" sz="1600" b="1" dirty="0">
                          <a:effectLst/>
                        </a:rPr>
                        <a:t>.</a:t>
                      </a:r>
                      <a:r>
                        <a:rPr lang="en-US" sz="1600" b="1" spc="-5" dirty="0">
                          <a:effectLst/>
                        </a:rPr>
                        <a:t> </a:t>
                      </a:r>
                      <a:r>
                        <a:rPr lang="en-US" sz="1600" b="1" spc="5" dirty="0">
                          <a:effectLst/>
                        </a:rPr>
                        <a:t>o</a:t>
                      </a:r>
                      <a:r>
                        <a:rPr lang="en-US" sz="1600" b="1" dirty="0">
                          <a:effectLst/>
                        </a:rPr>
                        <a:t>f</a:t>
                      </a:r>
                      <a:r>
                        <a:rPr lang="en-US" sz="1600" b="1" spc="-10" dirty="0">
                          <a:effectLst/>
                        </a:rPr>
                        <a:t> </a:t>
                      </a:r>
                      <a:r>
                        <a:rPr lang="en-US" sz="1600" b="1" spc="-5" dirty="0">
                          <a:effectLst/>
                        </a:rPr>
                        <a:t>S</a:t>
                      </a:r>
                      <a:r>
                        <a:rPr lang="en-US" sz="1600" b="1" spc="5" dirty="0">
                          <a:effectLst/>
                        </a:rPr>
                        <a:t>t</a:t>
                      </a:r>
                      <a:r>
                        <a:rPr lang="en-US" sz="1600" b="1" spc="-5" dirty="0">
                          <a:effectLst/>
                        </a:rPr>
                        <a:t>u</a:t>
                      </a:r>
                      <a:r>
                        <a:rPr lang="en-US" sz="1600" b="1" spc="5" dirty="0">
                          <a:effectLst/>
                        </a:rPr>
                        <a:t>de</a:t>
                      </a:r>
                      <a:r>
                        <a:rPr lang="en-US" sz="1600" b="1" spc="-5" dirty="0">
                          <a:effectLst/>
                        </a:rPr>
                        <a:t>n</a:t>
                      </a:r>
                      <a:r>
                        <a:rPr lang="en-US" sz="1600" b="1" spc="5" dirty="0">
                          <a:effectLst/>
                        </a:rPr>
                        <a:t>t</a:t>
                      </a:r>
                      <a:r>
                        <a:rPr lang="en-US" sz="1600" b="1" dirty="0">
                          <a:effectLst/>
                        </a:rPr>
                        <a:t>s</a:t>
                      </a:r>
                      <a:r>
                        <a:rPr lang="en-US" sz="1600" b="1" spc="-5" dirty="0">
                          <a:effectLst/>
                        </a:rPr>
                        <a:t> </a:t>
                      </a:r>
                      <a:r>
                        <a:rPr lang="en-US" sz="1600" b="1" spc="5" dirty="0">
                          <a:effectLst/>
                        </a:rPr>
                        <a:t>i</a:t>
                      </a:r>
                      <a:r>
                        <a:rPr lang="en-US" sz="1600" b="1" dirty="0">
                          <a:effectLst/>
                        </a:rPr>
                        <a:t>n </a:t>
                      </a:r>
                      <a:r>
                        <a:rPr lang="en-US" sz="1600" b="1" spc="5" dirty="0">
                          <a:effectLst/>
                        </a:rPr>
                        <a:t>t</a:t>
                      </a:r>
                      <a:r>
                        <a:rPr lang="en-US" sz="1600" b="1" spc="-5" dirty="0">
                          <a:effectLst/>
                        </a:rPr>
                        <a:t>h</a:t>
                      </a:r>
                      <a:r>
                        <a:rPr lang="en-US" sz="1600" b="1" dirty="0">
                          <a:effectLst/>
                        </a:rPr>
                        <a:t>e D</a:t>
                      </a:r>
                      <a:r>
                        <a:rPr lang="en-US" sz="1600" b="1" spc="5" dirty="0">
                          <a:effectLst/>
                        </a:rPr>
                        <a:t>ep</a:t>
                      </a:r>
                      <a:r>
                        <a:rPr lang="en-US" sz="1600" b="1" dirty="0">
                          <a:effectLst/>
                        </a:rPr>
                        <a:t>ar</a:t>
                      </a:r>
                      <a:r>
                        <a:rPr lang="en-US" sz="1600" b="1" spc="5" dirty="0">
                          <a:effectLst/>
                        </a:rPr>
                        <a:t>t</a:t>
                      </a:r>
                      <a:r>
                        <a:rPr lang="en-US" sz="1600" b="1" dirty="0">
                          <a:effectLst/>
                        </a:rPr>
                        <a:t>m</a:t>
                      </a:r>
                      <a:r>
                        <a:rPr lang="en-US" sz="1600" b="1" spc="5" dirty="0">
                          <a:effectLst/>
                        </a:rPr>
                        <a:t>e</a:t>
                      </a:r>
                      <a:r>
                        <a:rPr lang="en-US" sz="1600" b="1" spc="-5" dirty="0">
                          <a:effectLst/>
                        </a:rPr>
                        <a:t>n</a:t>
                      </a:r>
                      <a:r>
                        <a:rPr lang="en-US" sz="1600" b="1" dirty="0">
                          <a:effectLst/>
                        </a:rPr>
                        <a:t>t</a:t>
                      </a:r>
                      <a:r>
                        <a:rPr lang="en-US" sz="1600" b="1" spc="5" dirty="0">
                          <a:effectLst/>
                        </a:rPr>
                        <a:t> </a:t>
                      </a:r>
                      <a:r>
                        <a:rPr lang="en-US" sz="1600" b="1" dirty="0">
                          <a:effectLst/>
                        </a:rPr>
                        <a:t>(</a:t>
                      </a:r>
                      <a:r>
                        <a:rPr lang="en-US" sz="1600" b="1" spc="-5" dirty="0">
                          <a:effectLst/>
                        </a:rPr>
                        <a:t>S</a:t>
                      </a:r>
                      <a:r>
                        <a:rPr lang="en-US" sz="1600" b="1" dirty="0">
                          <a:effectLst/>
                        </a:rPr>
                        <a:t>)</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5000"/>
                        </a:lnSpc>
                        <a:spcAft>
                          <a:spcPts val="1000"/>
                        </a:spcAft>
                      </a:pPr>
                      <a:r>
                        <a:rPr lang="en-US" sz="1600" b="1">
                          <a:effectLst/>
                        </a:rPr>
                        <a:t>240</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1000"/>
                        </a:spcAft>
                      </a:pPr>
                      <a:r>
                        <a:rPr lang="en-US" sz="1600" b="1">
                          <a:effectLst/>
                        </a:rPr>
                        <a:t>240</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1000"/>
                        </a:spcAft>
                      </a:pPr>
                      <a:r>
                        <a:rPr lang="en-US" sz="1600" b="1">
                          <a:effectLst/>
                        </a:rPr>
                        <a:t>240</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2799629"/>
                  </a:ext>
                </a:extLst>
              </a:tr>
              <a:tr h="1278556">
                <a:tc>
                  <a:txBody>
                    <a:bodyPr/>
                    <a:lstStyle/>
                    <a:p>
                      <a:pPr marL="64770" algn="ctr">
                        <a:lnSpc>
                          <a:spcPct val="125000"/>
                        </a:lnSpc>
                        <a:spcAft>
                          <a:spcPts val="1000"/>
                        </a:spcAft>
                      </a:pPr>
                      <a:r>
                        <a:rPr lang="en-US" sz="1600" b="1">
                          <a:effectLst/>
                        </a:rPr>
                        <a:t>N</a:t>
                      </a:r>
                      <a:r>
                        <a:rPr lang="en-US" sz="1600" b="1" spc="5">
                          <a:effectLst/>
                        </a:rPr>
                        <a:t>o</a:t>
                      </a:r>
                      <a:r>
                        <a:rPr lang="en-US" sz="1600" b="1">
                          <a:effectLst/>
                        </a:rPr>
                        <a:t>.</a:t>
                      </a:r>
                      <a:r>
                        <a:rPr lang="en-US" sz="1600" b="1" spc="-5">
                          <a:effectLst/>
                        </a:rPr>
                        <a:t> </a:t>
                      </a:r>
                      <a:r>
                        <a:rPr lang="en-US" sz="1600" b="1" spc="5">
                          <a:effectLst/>
                        </a:rPr>
                        <a:t>o</a:t>
                      </a:r>
                      <a:r>
                        <a:rPr lang="en-US" sz="1600" b="1">
                          <a:effectLst/>
                        </a:rPr>
                        <a:t>f</a:t>
                      </a:r>
                      <a:r>
                        <a:rPr lang="en-US" sz="1600" b="1" spc="-10">
                          <a:effectLst/>
                        </a:rPr>
                        <a:t> </a:t>
                      </a:r>
                      <a:r>
                        <a:rPr lang="en-US" sz="1600" b="1">
                          <a:effectLst/>
                        </a:rPr>
                        <a:t>Fa</a:t>
                      </a:r>
                      <a:r>
                        <a:rPr lang="en-US" sz="1600" b="1" spc="-5">
                          <a:effectLst/>
                        </a:rPr>
                        <a:t>cu</a:t>
                      </a:r>
                      <a:r>
                        <a:rPr lang="en-US" sz="1600" b="1" spc="5">
                          <a:effectLst/>
                        </a:rPr>
                        <a:t>lt</a:t>
                      </a:r>
                      <a:r>
                        <a:rPr lang="en-US" sz="1600" b="1">
                          <a:effectLst/>
                        </a:rPr>
                        <a:t>y</a:t>
                      </a:r>
                      <a:r>
                        <a:rPr lang="en-US" sz="1600" b="1" spc="-10">
                          <a:effectLst/>
                        </a:rPr>
                        <a:t> </a:t>
                      </a:r>
                      <a:r>
                        <a:rPr lang="en-US" sz="1600" b="1" spc="5">
                          <a:effectLst/>
                        </a:rPr>
                        <a:t>i</a:t>
                      </a:r>
                      <a:r>
                        <a:rPr lang="en-US" sz="1600" b="1">
                          <a:effectLst/>
                        </a:rPr>
                        <a:t>n the</a:t>
                      </a:r>
                      <a:endParaRPr lang="en-IN" sz="1600" b="1">
                        <a:effectLst/>
                      </a:endParaRPr>
                    </a:p>
                    <a:p>
                      <a:pPr marL="64770" algn="ctr">
                        <a:lnSpc>
                          <a:spcPct val="125000"/>
                        </a:lnSpc>
                        <a:spcAft>
                          <a:spcPts val="1000"/>
                        </a:spcAft>
                      </a:pPr>
                      <a:r>
                        <a:rPr lang="en-US" sz="1600" b="1">
                          <a:effectLst/>
                        </a:rPr>
                        <a:t>D</a:t>
                      </a:r>
                      <a:r>
                        <a:rPr lang="en-US" sz="1600" b="1" spc="5">
                          <a:effectLst/>
                        </a:rPr>
                        <a:t>ep</a:t>
                      </a:r>
                      <a:r>
                        <a:rPr lang="en-US" sz="1600" b="1">
                          <a:effectLst/>
                        </a:rPr>
                        <a:t>ar</a:t>
                      </a:r>
                      <a:r>
                        <a:rPr lang="en-US" sz="1600" b="1" spc="5">
                          <a:effectLst/>
                        </a:rPr>
                        <a:t>t</a:t>
                      </a:r>
                      <a:r>
                        <a:rPr lang="en-US" sz="1600" b="1" spc="-10">
                          <a:effectLst/>
                        </a:rPr>
                        <a:t>m</a:t>
                      </a:r>
                      <a:r>
                        <a:rPr lang="en-US" sz="1600" b="1" spc="5">
                          <a:effectLst/>
                        </a:rPr>
                        <a:t>e</a:t>
                      </a:r>
                      <a:r>
                        <a:rPr lang="en-US" sz="1600" b="1" spc="-5">
                          <a:effectLst/>
                        </a:rPr>
                        <a:t>n</a:t>
                      </a:r>
                      <a:r>
                        <a:rPr lang="en-US" sz="1600" b="1">
                          <a:effectLst/>
                        </a:rPr>
                        <a:t>t</a:t>
                      </a:r>
                      <a:r>
                        <a:rPr lang="en-US" sz="1600" b="1" spc="5">
                          <a:effectLst/>
                        </a:rPr>
                        <a:t> (F)</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64770" algn="ctr">
                        <a:lnSpc>
                          <a:spcPct val="125000"/>
                        </a:lnSpc>
                        <a:spcAft>
                          <a:spcPts val="1000"/>
                        </a:spcAft>
                      </a:pPr>
                      <a:r>
                        <a:rPr lang="en-US" sz="1600" b="1" spc="5">
                          <a:effectLst/>
                        </a:rPr>
                        <a:t>13</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64770" algn="ctr">
                        <a:lnSpc>
                          <a:spcPct val="125000"/>
                        </a:lnSpc>
                        <a:spcAft>
                          <a:spcPts val="1000"/>
                        </a:spcAft>
                      </a:pPr>
                      <a:r>
                        <a:rPr lang="en-US" sz="1600" b="1" spc="5">
                          <a:effectLst/>
                        </a:rPr>
                        <a:t>14</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64770" algn="ctr">
                        <a:lnSpc>
                          <a:spcPct val="125000"/>
                        </a:lnSpc>
                        <a:spcAft>
                          <a:spcPts val="1000"/>
                        </a:spcAft>
                      </a:pPr>
                      <a:r>
                        <a:rPr lang="en-US" sz="1600" b="1" spc="5">
                          <a:effectLst/>
                        </a:rPr>
                        <a:t>14</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8639973"/>
                  </a:ext>
                </a:extLst>
              </a:tr>
              <a:tr h="1278556">
                <a:tc>
                  <a:txBody>
                    <a:bodyPr/>
                    <a:lstStyle/>
                    <a:p>
                      <a:pPr marL="64770" algn="ctr">
                        <a:lnSpc>
                          <a:spcPct val="125000"/>
                        </a:lnSpc>
                        <a:spcAft>
                          <a:spcPts val="1000"/>
                        </a:spcAft>
                      </a:pPr>
                      <a:r>
                        <a:rPr lang="en-US" sz="1600" b="1" spc="-5">
                          <a:effectLst/>
                        </a:rPr>
                        <a:t>S</a:t>
                      </a:r>
                      <a:r>
                        <a:rPr lang="en-US" sz="1600" b="1" spc="5">
                          <a:effectLst/>
                        </a:rPr>
                        <a:t>t</a:t>
                      </a:r>
                      <a:r>
                        <a:rPr lang="en-US" sz="1600" b="1" spc="-5">
                          <a:effectLst/>
                        </a:rPr>
                        <a:t>u</a:t>
                      </a:r>
                      <a:r>
                        <a:rPr lang="en-US" sz="1600" b="1" spc="5">
                          <a:effectLst/>
                        </a:rPr>
                        <a:t>de</a:t>
                      </a:r>
                      <a:r>
                        <a:rPr lang="en-US" sz="1600" b="1" spc="-5">
                          <a:effectLst/>
                        </a:rPr>
                        <a:t>n</a:t>
                      </a:r>
                      <a:r>
                        <a:rPr lang="en-US" sz="1600" b="1">
                          <a:effectLst/>
                        </a:rPr>
                        <a:t>t Fa</a:t>
                      </a:r>
                      <a:r>
                        <a:rPr lang="en-US" sz="1600" b="1" spc="-5">
                          <a:effectLst/>
                        </a:rPr>
                        <a:t>cu</a:t>
                      </a:r>
                      <a:r>
                        <a:rPr lang="en-US" sz="1600" b="1" spc="5">
                          <a:effectLst/>
                        </a:rPr>
                        <a:t>lt</a:t>
                      </a:r>
                      <a:r>
                        <a:rPr lang="en-US" sz="1600" b="1">
                          <a:effectLst/>
                        </a:rPr>
                        <a:t>y</a:t>
                      </a:r>
                      <a:r>
                        <a:rPr lang="en-US" sz="1600" b="1" spc="-10">
                          <a:effectLst/>
                        </a:rPr>
                        <a:t> </a:t>
                      </a:r>
                      <a:r>
                        <a:rPr lang="en-US" sz="1600" b="1">
                          <a:effectLst/>
                        </a:rPr>
                        <a:t>Rat</a:t>
                      </a:r>
                      <a:r>
                        <a:rPr lang="en-US" sz="1600" b="1" spc="5">
                          <a:effectLst/>
                        </a:rPr>
                        <a:t>i</a:t>
                      </a:r>
                      <a:r>
                        <a:rPr lang="en-US" sz="1600" b="1">
                          <a:effectLst/>
                        </a:rPr>
                        <a:t>o</a:t>
                      </a:r>
                      <a:endParaRPr lang="en-IN" sz="1600" b="1">
                        <a:effectLst/>
                      </a:endParaRPr>
                    </a:p>
                    <a:p>
                      <a:pPr marL="64770" algn="ctr">
                        <a:lnSpc>
                          <a:spcPct val="125000"/>
                        </a:lnSpc>
                        <a:spcAft>
                          <a:spcPts val="1000"/>
                        </a:spcAft>
                      </a:pPr>
                      <a:r>
                        <a:rPr lang="en-US" sz="1600" b="1">
                          <a:effectLst/>
                        </a:rPr>
                        <a:t>(</a:t>
                      </a:r>
                      <a:r>
                        <a:rPr lang="en-US" sz="1600" b="1" spc="-5">
                          <a:effectLst/>
                        </a:rPr>
                        <a:t>S</a:t>
                      </a:r>
                      <a:r>
                        <a:rPr lang="en-US" sz="1600" b="1">
                          <a:effectLst/>
                        </a:rPr>
                        <a:t>F</a:t>
                      </a:r>
                      <a:r>
                        <a:rPr lang="en-US" sz="1600" b="1" spc="-5">
                          <a:effectLst/>
                        </a:rPr>
                        <a:t>R</a:t>
                      </a:r>
                      <a:r>
                        <a:rPr lang="en-US" sz="1600" b="1">
                          <a:effectLst/>
                        </a:rPr>
                        <a:t>)</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64770" algn="ctr">
                        <a:lnSpc>
                          <a:spcPct val="125000"/>
                        </a:lnSpc>
                        <a:spcAft>
                          <a:spcPts val="1000"/>
                        </a:spcAft>
                      </a:pPr>
                      <a:r>
                        <a:rPr lang="en-US" sz="2400" b="1" spc="-5" dirty="0">
                          <a:effectLst/>
                        </a:rPr>
                        <a:t>18.46</a:t>
                      </a:r>
                      <a:endParaRPr lang="en-IN"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64770" algn="ctr">
                        <a:lnSpc>
                          <a:spcPct val="125000"/>
                        </a:lnSpc>
                        <a:spcAft>
                          <a:spcPts val="1000"/>
                        </a:spcAft>
                      </a:pPr>
                      <a:r>
                        <a:rPr lang="en-US" sz="2400" b="1" spc="-5" dirty="0">
                          <a:effectLst/>
                        </a:rPr>
                        <a:t>17.14</a:t>
                      </a:r>
                      <a:endParaRPr lang="en-IN"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64770" algn="ctr">
                        <a:lnSpc>
                          <a:spcPct val="125000"/>
                        </a:lnSpc>
                        <a:spcAft>
                          <a:spcPts val="1000"/>
                        </a:spcAft>
                      </a:pPr>
                      <a:r>
                        <a:rPr lang="en-US" sz="2400" b="1" spc="-5" dirty="0">
                          <a:effectLst/>
                        </a:rPr>
                        <a:t>17.14</a:t>
                      </a:r>
                      <a:endParaRPr lang="en-IN"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01049996"/>
                  </a:ext>
                </a:extLst>
              </a:tr>
              <a:tr h="477134">
                <a:tc>
                  <a:txBody>
                    <a:bodyPr/>
                    <a:lstStyle/>
                    <a:p>
                      <a:pPr marL="64770" algn="ctr">
                        <a:lnSpc>
                          <a:spcPct val="125000"/>
                        </a:lnSpc>
                        <a:spcAft>
                          <a:spcPts val="1000"/>
                        </a:spcAft>
                      </a:pPr>
                      <a:r>
                        <a:rPr lang="en-US" sz="1600" b="1" spc="-5" dirty="0">
                          <a:effectLst/>
                        </a:rPr>
                        <a:t>AVERAGE SFR</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64770" algn="ctr">
                        <a:lnSpc>
                          <a:spcPct val="125000"/>
                        </a:lnSpc>
                        <a:spcAft>
                          <a:spcPts val="1000"/>
                        </a:spcAft>
                      </a:pPr>
                      <a:r>
                        <a:rPr lang="en-US" sz="1600" b="1" spc="-5" dirty="0">
                          <a:effectLst/>
                        </a:rPr>
                        <a:t>17.58</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218827286"/>
                  </a:ext>
                </a:extLst>
              </a:tr>
            </a:tbl>
          </a:graphicData>
        </a:graphic>
      </p:graphicFrame>
    </p:spTree>
    <p:extLst>
      <p:ext uri="{BB962C8B-B14F-4D97-AF65-F5344CB8AC3E}">
        <p14:creationId xmlns:p14="http://schemas.microsoft.com/office/powerpoint/2010/main" val="22777056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16A9-724A-483B-96EB-3C67F581D10D}"/>
              </a:ext>
            </a:extLst>
          </p:cNvPr>
          <p:cNvSpPr>
            <a:spLocks noGrp="1"/>
          </p:cNvSpPr>
          <p:nvPr>
            <p:ph type="title"/>
          </p:nvPr>
        </p:nvSpPr>
        <p:spPr>
          <a:xfrm>
            <a:off x="3808428" y="365125"/>
            <a:ext cx="4901939" cy="803799"/>
          </a:xfrm>
        </p:spPr>
        <p:txBody>
          <a:bodyPr>
            <a:normAutofit/>
          </a:bodyPr>
          <a:lstStyle/>
          <a:p>
            <a:pPr algn="ctr"/>
            <a:r>
              <a:rPr lang="en-IN" b="1" dirty="0">
                <a:latin typeface="Times New Roman" panose="02020603050405020304" pitchFamily="18" charset="0"/>
                <a:cs typeface="Times New Roman" panose="02020603050405020304" pitchFamily="18" charset="0"/>
              </a:rPr>
              <a:t>Faculty Retention</a:t>
            </a:r>
          </a:p>
        </p:txBody>
      </p:sp>
      <p:graphicFrame>
        <p:nvGraphicFramePr>
          <p:cNvPr id="4" name="Content Placeholder 3">
            <a:extLst>
              <a:ext uri="{FF2B5EF4-FFF2-40B4-BE49-F238E27FC236}">
                <a16:creationId xmlns:a16="http://schemas.microsoft.com/office/drawing/2014/main" id="{F2AC1998-D2A2-44A5-9A50-27A454DF3AEE}"/>
              </a:ext>
            </a:extLst>
          </p:cNvPr>
          <p:cNvGraphicFramePr>
            <a:graphicFrameLocks noGrp="1"/>
          </p:cNvGraphicFramePr>
          <p:nvPr>
            <p:ph idx="1"/>
            <p:extLst>
              <p:ext uri="{D42A27DB-BD31-4B8C-83A1-F6EECF244321}">
                <p14:modId xmlns:p14="http://schemas.microsoft.com/office/powerpoint/2010/main" val="2931044465"/>
              </p:ext>
            </p:extLst>
          </p:nvPr>
        </p:nvGraphicFramePr>
        <p:xfrm>
          <a:off x="386499" y="1253765"/>
          <a:ext cx="11095348" cy="4915707"/>
        </p:xfrm>
        <a:graphic>
          <a:graphicData uri="http://schemas.openxmlformats.org/drawingml/2006/table">
            <a:tbl>
              <a:tblPr firstRow="1" firstCol="1" bandRow="1">
                <a:tableStyleId>{ED083AE6-46FA-4A59-8FB0-9F97EB10719F}</a:tableStyleId>
              </a:tblPr>
              <a:tblGrid>
                <a:gridCol w="1523984">
                  <a:extLst>
                    <a:ext uri="{9D8B030D-6E8A-4147-A177-3AD203B41FA5}">
                      <a16:colId xmlns:a16="http://schemas.microsoft.com/office/drawing/2014/main" val="2872869774"/>
                    </a:ext>
                  </a:extLst>
                </a:gridCol>
                <a:gridCol w="1122575">
                  <a:extLst>
                    <a:ext uri="{9D8B030D-6E8A-4147-A177-3AD203B41FA5}">
                      <a16:colId xmlns:a16="http://schemas.microsoft.com/office/drawing/2014/main" val="2324083716"/>
                    </a:ext>
                  </a:extLst>
                </a:gridCol>
                <a:gridCol w="979570">
                  <a:extLst>
                    <a:ext uri="{9D8B030D-6E8A-4147-A177-3AD203B41FA5}">
                      <a16:colId xmlns:a16="http://schemas.microsoft.com/office/drawing/2014/main" val="1007804996"/>
                    </a:ext>
                  </a:extLst>
                </a:gridCol>
                <a:gridCol w="1973393">
                  <a:extLst>
                    <a:ext uri="{9D8B030D-6E8A-4147-A177-3AD203B41FA5}">
                      <a16:colId xmlns:a16="http://schemas.microsoft.com/office/drawing/2014/main" val="916724049"/>
                    </a:ext>
                  </a:extLst>
                </a:gridCol>
                <a:gridCol w="1291472">
                  <a:extLst>
                    <a:ext uri="{9D8B030D-6E8A-4147-A177-3AD203B41FA5}">
                      <a16:colId xmlns:a16="http://schemas.microsoft.com/office/drawing/2014/main" val="391931619"/>
                    </a:ext>
                  </a:extLst>
                </a:gridCol>
                <a:gridCol w="1590410">
                  <a:extLst>
                    <a:ext uri="{9D8B030D-6E8A-4147-A177-3AD203B41FA5}">
                      <a16:colId xmlns:a16="http://schemas.microsoft.com/office/drawing/2014/main" val="2103034668"/>
                    </a:ext>
                  </a:extLst>
                </a:gridCol>
                <a:gridCol w="1080954">
                  <a:extLst>
                    <a:ext uri="{9D8B030D-6E8A-4147-A177-3AD203B41FA5}">
                      <a16:colId xmlns:a16="http://schemas.microsoft.com/office/drawing/2014/main" val="608278754"/>
                    </a:ext>
                  </a:extLst>
                </a:gridCol>
                <a:gridCol w="1532990">
                  <a:extLst>
                    <a:ext uri="{9D8B030D-6E8A-4147-A177-3AD203B41FA5}">
                      <a16:colId xmlns:a16="http://schemas.microsoft.com/office/drawing/2014/main" val="1218726386"/>
                    </a:ext>
                  </a:extLst>
                </a:gridCol>
              </a:tblGrid>
              <a:tr h="1193470">
                <a:tc>
                  <a:txBody>
                    <a:bodyPr/>
                    <a:lstStyle/>
                    <a:p>
                      <a:pPr algn="ctr">
                        <a:lnSpc>
                          <a:spcPct val="135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Year</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No. of Regular faculty</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No. of Faculty retained</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Name of the Faculty left</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Date of Leaving</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Name Faculty newly joined</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Date of Joining</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Percentage</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127162"/>
                  </a:ext>
                </a:extLst>
              </a:tr>
              <a:tr h="1219792">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CAY (2020-21)</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14</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13</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Mr. D.Prashanth</a:t>
                      </a:r>
                      <a:endParaRPr lang="en-IN" sz="1600">
                        <a:effectLst/>
                        <a:latin typeface="Times New Roman" panose="02020603050405020304" pitchFamily="18" charset="0"/>
                        <a:cs typeface="Times New Roman" panose="02020603050405020304" pitchFamily="18" charset="0"/>
                      </a:endParaRPr>
                    </a:p>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 </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pPr>
                      <a:r>
                        <a:rPr lang="en-US" sz="1600">
                          <a:effectLst/>
                          <a:latin typeface="Times New Roman" panose="02020603050405020304" pitchFamily="18" charset="0"/>
                          <a:cs typeface="Times New Roman" panose="02020603050405020304" pitchFamily="18" charset="0"/>
                        </a:rPr>
                        <a:t>08/10/2020</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b="1" dirty="0">
                          <a:effectLst/>
                          <a:latin typeface="Times New Roman" panose="02020603050405020304" pitchFamily="18" charset="0"/>
                          <a:cs typeface="Times New Roman" panose="02020603050405020304" pitchFamily="18" charset="0"/>
                        </a:rPr>
                        <a:t>13/14=92.85</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187934"/>
                  </a:ext>
                </a:extLst>
              </a:tr>
              <a:tr h="1248654">
                <a:tc>
                  <a:txBody>
                    <a:bodyPr/>
                    <a:lstStyle/>
                    <a:p>
                      <a:pPr algn="ctr">
                        <a:lnSpc>
                          <a:spcPct val="135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CAY m1 </a:t>
                      </a:r>
                    </a:p>
                    <a:p>
                      <a:pPr algn="ctr">
                        <a:lnSpc>
                          <a:spcPct val="135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(2019-20)</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14</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13</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dirty="0">
                          <a:effectLst/>
                          <a:latin typeface="Times New Roman" panose="02020603050405020304" pitchFamily="18" charset="0"/>
                          <a:cs typeface="Times New Roman" panose="02020603050405020304" pitchFamily="18" charset="0"/>
                        </a:rPr>
                        <a:t>Mr.T Sivagnana </a:t>
                      </a:r>
                      <a:r>
                        <a:rPr lang="en-US" sz="1600" dirty="0" err="1">
                          <a:effectLst/>
                          <a:latin typeface="Times New Roman" panose="02020603050405020304" pitchFamily="18" charset="0"/>
                          <a:cs typeface="Times New Roman" panose="02020603050405020304" pitchFamily="18" charset="0"/>
                        </a:rPr>
                        <a:t>Selvakumar</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pPr>
                      <a:r>
                        <a:rPr lang="en-US" sz="1600">
                          <a:effectLst/>
                          <a:latin typeface="Times New Roman" panose="02020603050405020304" pitchFamily="18" charset="0"/>
                          <a:cs typeface="Times New Roman" panose="02020603050405020304" pitchFamily="18" charset="0"/>
                        </a:rPr>
                        <a:t>03/06/2019</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Mr. Santhosh Raja</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25/06/2019</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b="1" dirty="0">
                          <a:effectLst/>
                          <a:latin typeface="Times New Roman" panose="02020603050405020304" pitchFamily="18" charset="0"/>
                          <a:cs typeface="Times New Roman" panose="02020603050405020304" pitchFamily="18" charset="0"/>
                        </a:rPr>
                        <a:t>13/14=92.85</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7836001"/>
                  </a:ext>
                </a:extLst>
              </a:tr>
              <a:tr h="812021">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CAYm2</a:t>
                      </a:r>
                      <a:endParaRPr lang="en-IN" sz="1600">
                        <a:effectLst/>
                        <a:latin typeface="Times New Roman" panose="02020603050405020304" pitchFamily="18" charset="0"/>
                        <a:cs typeface="Times New Roman" panose="02020603050405020304" pitchFamily="18" charset="0"/>
                      </a:endParaRPr>
                    </a:p>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(2018 – 19)</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14</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14</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pPr>
                      <a:r>
                        <a:rPr lang="en-US" sz="1600">
                          <a:effectLst/>
                          <a:latin typeface="Times New Roman" panose="02020603050405020304" pitchFamily="18" charset="0"/>
                          <a:cs typeface="Times New Roman" panose="02020603050405020304" pitchFamily="18" charset="0"/>
                        </a:rPr>
                        <a:t>Nil</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pPr>
                      <a:r>
                        <a:rPr lang="en-US" sz="1600" dirty="0">
                          <a:effectLst/>
                          <a:latin typeface="Times New Roman" panose="02020603050405020304" pitchFamily="18" charset="0"/>
                          <a:cs typeface="Times New Roman" panose="02020603050405020304" pitchFamily="18" charset="0"/>
                        </a:rPr>
                        <a:t>NA</a:t>
                      </a:r>
                      <a:endParaRPr lang="en-I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a:effectLst/>
                          <a:latin typeface="Times New Roman" panose="02020603050405020304" pitchFamily="18" charset="0"/>
                          <a:cs typeface="Times New Roman" panose="02020603050405020304" pitchFamily="18" charset="0"/>
                        </a:rPr>
                        <a:t>-</a:t>
                      </a:r>
                      <a:endParaRPr lang="en-I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5000"/>
                        </a:lnSpc>
                        <a:spcAft>
                          <a:spcPts val="1000"/>
                        </a:spcAft>
                        <a:tabLst>
                          <a:tab pos="1085850" algn="l"/>
                        </a:tabLst>
                      </a:pPr>
                      <a:r>
                        <a:rPr lang="en-US" sz="1600" b="1" dirty="0">
                          <a:effectLst/>
                          <a:latin typeface="Times New Roman" panose="02020603050405020304" pitchFamily="18" charset="0"/>
                          <a:cs typeface="Times New Roman" panose="02020603050405020304" pitchFamily="18" charset="0"/>
                        </a:rPr>
                        <a:t>14/14= 100</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8231068"/>
                  </a:ext>
                </a:extLst>
              </a:tr>
              <a:tr h="336964">
                <a:tc gridSpan="8">
                  <a:txBody>
                    <a:bodyPr/>
                    <a:lstStyle/>
                    <a:p>
                      <a:pPr algn="ctr">
                        <a:lnSpc>
                          <a:spcPct val="135000"/>
                        </a:lnSpc>
                        <a:spcAft>
                          <a:spcPts val="1000"/>
                        </a:spcAft>
                        <a:tabLst>
                          <a:tab pos="1085850" algn="l"/>
                        </a:tabLst>
                      </a:pPr>
                      <a:r>
                        <a:rPr lang="en-US" sz="2400" dirty="0">
                          <a:effectLst/>
                          <a:latin typeface="Times New Roman" panose="02020603050405020304" pitchFamily="18" charset="0"/>
                          <a:cs typeface="Times New Roman" panose="02020603050405020304" pitchFamily="18" charset="0"/>
                        </a:rPr>
                        <a:t>                                                                 Average      95.2</a:t>
                      </a:r>
                      <a:endParaRPr lang="en-I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44" marR="664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689737991"/>
                  </a:ext>
                </a:extLst>
              </a:tr>
            </a:tbl>
          </a:graphicData>
        </a:graphic>
      </p:graphicFrame>
    </p:spTree>
    <p:extLst>
      <p:ext uri="{BB962C8B-B14F-4D97-AF65-F5344CB8AC3E}">
        <p14:creationId xmlns:p14="http://schemas.microsoft.com/office/powerpoint/2010/main" val="667868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5118</Words>
  <Application>Microsoft Office PowerPoint</Application>
  <PresentationFormat>Widescreen</PresentationFormat>
  <Paragraphs>1694</Paragraphs>
  <Slides>121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121</vt:i4>
      </vt:variant>
    </vt:vector>
  </HeadingPairs>
  <TitlesOfParts>
    <vt:vector size="129" baseType="lpstr">
      <vt:lpstr>Arial</vt:lpstr>
      <vt:lpstr>Calibri</vt:lpstr>
      <vt:lpstr>Calibri Light</vt:lpstr>
      <vt:lpstr>Century Schoolbook</vt:lpstr>
      <vt:lpstr>Georgia</vt:lpstr>
      <vt:lpstr>Roboto</vt:lpstr>
      <vt:lpstr>Times New Roman</vt:lpstr>
      <vt:lpstr>Office Theme</vt:lpstr>
      <vt:lpstr>PowerPoint Presentation</vt:lpstr>
      <vt:lpstr>PowerPoint Presentation</vt:lpstr>
      <vt:lpstr>Happy Valley Business School</vt:lpstr>
      <vt:lpstr>Vision</vt:lpstr>
      <vt:lpstr>Mission </vt:lpstr>
      <vt:lpstr>   HAPPY VALLEY THROUGH THE YEARS!</vt:lpstr>
      <vt:lpstr>    </vt:lpstr>
      <vt:lpstr>2012 ( Student intake increased to 120)</vt:lpstr>
      <vt:lpstr>PowerPoint Presentation</vt:lpstr>
      <vt:lpstr>GOVERNANCE</vt:lpstr>
      <vt:lpstr>PowerPoint Presentation</vt:lpstr>
      <vt:lpstr>Governing Council</vt:lpstr>
      <vt:lpstr>CHAIRMAN - GOVERNING COUNCIL Dr.P.Kanagasabapathy</vt:lpstr>
      <vt:lpstr>Governing Council Members </vt:lpstr>
      <vt:lpstr>Dr.C.KANAGARAJ, CEO </vt:lpstr>
      <vt:lpstr>Faculty Team from 2007 -2019</vt:lpstr>
      <vt:lpstr>INFRASTRUCTURE</vt:lpstr>
      <vt:lpstr>PowerPoint Presentation</vt:lpstr>
      <vt:lpstr>PowerPoint Presentation</vt:lpstr>
      <vt:lpstr>PowerPoint Presentation</vt:lpstr>
      <vt:lpstr>PowerPoint Presentation</vt:lpstr>
      <vt:lpstr>Infrastructure - Symphony</vt:lpstr>
      <vt:lpstr>PowerPoint Presentation</vt:lpstr>
      <vt:lpstr>Infrastructure - Library</vt:lpstr>
      <vt:lpstr>PowerPoint Presentation</vt:lpstr>
      <vt:lpstr>PowerPoint Presentation</vt:lpstr>
      <vt:lpstr>PowerPoint Presentation</vt:lpstr>
      <vt:lpstr>PowerPoint Presentation</vt:lpstr>
      <vt:lpstr>CEO’s OFFICE</vt:lpstr>
      <vt:lpstr>PowerPoint Presentation</vt:lpstr>
      <vt:lpstr>PowerPoint Presentation</vt:lpstr>
      <vt:lpstr>PowerPoint Presentation</vt:lpstr>
      <vt:lpstr>PowerPoint Presentation</vt:lpstr>
      <vt:lpstr>Infrastructure - Boys hostel</vt:lpstr>
      <vt:lpstr>Infrastructure - Boys hostel</vt:lpstr>
      <vt:lpstr>Infrastructure – Boys hostel</vt:lpstr>
      <vt:lpstr>PowerPoint Presentation</vt:lpstr>
      <vt:lpstr>Infrastructure – Girls hostel</vt:lpstr>
      <vt:lpstr>Infrastructure – Girls hostel</vt:lpstr>
      <vt:lpstr>PowerPoint Presentation</vt:lpstr>
      <vt:lpstr>PowerPoint Presentation</vt:lpstr>
      <vt:lpstr>PowerPoint Presentation</vt:lpstr>
      <vt:lpstr>Infrastructure - Cafeteria</vt:lpstr>
      <vt:lpstr>STUDENT PARTICIPANTS @HAPPY VALLEY</vt:lpstr>
      <vt:lpstr>Students from Batch 01</vt:lpstr>
      <vt:lpstr>Students……..contd</vt:lpstr>
      <vt:lpstr> 2019-21    2020-22</vt:lpstr>
      <vt:lpstr>STUDENT DIVERSITY </vt:lpstr>
      <vt:lpstr>Students Intake &amp; Diversity</vt:lpstr>
      <vt:lpstr>PowerPoint Presentation</vt:lpstr>
      <vt:lpstr>COURSE CURRICULUM</vt:lpstr>
      <vt:lpstr>Semester – 1 </vt:lpstr>
      <vt:lpstr>Semester -  2</vt:lpstr>
      <vt:lpstr>SUMMER TRAINING: 4 WEEKS </vt:lpstr>
      <vt:lpstr>Semester  -  3</vt:lpstr>
      <vt:lpstr>Semester  - 4 </vt:lpstr>
      <vt:lpstr>PEO’s</vt:lpstr>
      <vt:lpstr>PO’s</vt:lpstr>
      <vt:lpstr>PowerPoint Presentation</vt:lpstr>
      <vt:lpstr>PO – Assessment Process </vt:lpstr>
      <vt:lpstr>CO – Assessment Process </vt:lpstr>
      <vt:lpstr>PowerPoint Presentation</vt:lpstr>
      <vt:lpstr>PowerPoint Presentation</vt:lpstr>
      <vt:lpstr>CO attainment and Gap Analysis</vt:lpstr>
      <vt:lpstr>PO attainment analysis</vt:lpstr>
      <vt:lpstr>PowerPoint Presentation</vt:lpstr>
      <vt:lpstr>PowerPoint Presentation</vt:lpstr>
      <vt:lpstr>PowerPoint Presentation</vt:lpstr>
      <vt:lpstr>Process framework @ Happy Valley</vt:lpstr>
      <vt:lpstr>PowerPoint Presentation</vt:lpstr>
      <vt:lpstr>COFFEE POT @STAR HOTELS</vt:lpstr>
      <vt:lpstr>GROUP DISCUSSIONS</vt:lpstr>
      <vt:lpstr>GUEST LECTURES</vt:lpstr>
      <vt:lpstr>INDUSTRIAL VISITS</vt:lpstr>
      <vt:lpstr>OUTBOUND TRAINING</vt:lpstr>
      <vt:lpstr>PAID INTERNSHIPS- SBI</vt:lpstr>
      <vt:lpstr>Experiential Learning</vt:lpstr>
      <vt:lpstr>PRE-PERSONALITY RE-ENGINEERING</vt:lpstr>
      <vt:lpstr>SEMINARS</vt:lpstr>
      <vt:lpstr>FLIP CLASS</vt:lpstr>
      <vt:lpstr>A DAY WITH HR</vt:lpstr>
      <vt:lpstr>COMMUNITY SERVICE</vt:lpstr>
      <vt:lpstr>SUMMER INTERNSHIPS</vt:lpstr>
      <vt:lpstr>PAID INTERNSHIPS</vt:lpstr>
      <vt:lpstr>Short Term Courses for students- – Sample List</vt:lpstr>
      <vt:lpstr>HAPPY VALLEY KNOWLEDGE SERIES (YOUTUBE CHANNEL)</vt:lpstr>
      <vt:lpstr>Yi @ HAPPY VALLEY!</vt:lpstr>
      <vt:lpstr>NIPM HAPPY VALLEY CHAPTER</vt:lpstr>
      <vt:lpstr>ROTARACT CLUB OF HAPPY VALLEY</vt:lpstr>
      <vt:lpstr>EXTENSION ACTIVITIES</vt:lpstr>
      <vt:lpstr>Placement, Higher Studies and Entrepreneurship</vt:lpstr>
      <vt:lpstr>FACULTY @ HAPPY VALLEY</vt:lpstr>
      <vt:lpstr>Dr.T.BINA, PRINCIPAL</vt:lpstr>
      <vt:lpstr>FACULTY TEAM</vt:lpstr>
      <vt:lpstr>List of Faculty with qualification &amp; years of experience</vt:lpstr>
      <vt:lpstr>PowerPoint Presentation</vt:lpstr>
      <vt:lpstr>Proportion of PhD holders</vt:lpstr>
      <vt:lpstr> Faculty Student Ratio</vt:lpstr>
      <vt:lpstr>Faculty Retention</vt:lpstr>
      <vt:lpstr>Academic Research – Sample List</vt:lpstr>
      <vt:lpstr>Online MooC Courses </vt:lpstr>
      <vt:lpstr>Faculty as a Consultant  - Sample List</vt:lpstr>
      <vt:lpstr>FDP</vt:lpstr>
      <vt:lpstr>FACULTY AS EXPERT/JUDGE/RESOURCE PERSON</vt:lpstr>
      <vt:lpstr>MANAGEMENT DEVELOPMENT PROGRAMMES</vt:lpstr>
      <vt:lpstr>List of MoU’s</vt:lpstr>
      <vt:lpstr>List of MoU’s</vt:lpstr>
      <vt:lpstr>List of MoU’s</vt:lpstr>
      <vt:lpstr>MoU with Laghu Udyog Bharti (LUB), Coimbatore. </vt:lpstr>
      <vt:lpstr>Global Input – Student’s International Visit to Malaysia</vt:lpstr>
      <vt:lpstr>Global Input – MoU- Incube Edible Oil Industries, Malaysia</vt:lpstr>
      <vt:lpstr>MoU- LINCOLN UNIVERSITY, MALAYSIA</vt:lpstr>
      <vt:lpstr>MoU with Lincoln University, Malaysia</vt:lpstr>
      <vt:lpstr>Global Input – Guest lectures by Mr.Adrian Wood, IB Consultant, Australia</vt:lpstr>
      <vt:lpstr>WITH Dr.JEREMY JONES, UNIVERSITY OF CANBERRA, AUSTRALIA</vt:lpstr>
      <vt:lpstr>With Mr.Visakh Menon, Brand consultant, New York</vt:lpstr>
      <vt:lpstr>ALUMNI INTERACTIONS</vt:lpstr>
      <vt:lpstr>BEST ALUMNI AWARD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Bina T</dc:creator>
  <cp:lastModifiedBy>Bina T</cp:lastModifiedBy>
  <cp:revision>70</cp:revision>
  <dcterms:created xsi:type="dcterms:W3CDTF">2021-11-19T12:59:32Z</dcterms:created>
  <dcterms:modified xsi:type="dcterms:W3CDTF">2021-11-21T14:13:38Z</dcterms:modified>
</cp:coreProperties>
</file>